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Lst>
  <p:notesMasterIdLst>
    <p:notesMasterId r:id="rId21"/>
  </p:notesMasterIdLst>
  <p:sldIdLst>
    <p:sldId id="374" r:id="rId2"/>
    <p:sldId id="2076136964" r:id="rId3"/>
    <p:sldId id="2076136975" r:id="rId4"/>
    <p:sldId id="2076136965" r:id="rId5"/>
    <p:sldId id="375" r:id="rId6"/>
    <p:sldId id="2076136967" r:id="rId7"/>
    <p:sldId id="2076136968" r:id="rId8"/>
    <p:sldId id="2076136969" r:id="rId9"/>
    <p:sldId id="2076136970" r:id="rId10"/>
    <p:sldId id="377" r:id="rId11"/>
    <p:sldId id="257" r:id="rId12"/>
    <p:sldId id="2076136976" r:id="rId13"/>
    <p:sldId id="2076136972" r:id="rId14"/>
    <p:sldId id="2076136973" r:id="rId15"/>
    <p:sldId id="2076136892" r:id="rId16"/>
    <p:sldId id="372" r:id="rId17"/>
    <p:sldId id="373" r:id="rId18"/>
    <p:sldId id="256"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EA2691-4446-5F4B-A75B-11D66F78B5B7}">
          <p14:sldIdLst>
            <p14:sldId id="374"/>
            <p14:sldId id="2076136964"/>
            <p14:sldId id="2076136975"/>
            <p14:sldId id="2076136965"/>
            <p14:sldId id="375"/>
            <p14:sldId id="2076136967"/>
            <p14:sldId id="2076136968"/>
            <p14:sldId id="2076136969"/>
            <p14:sldId id="2076136970"/>
            <p14:sldId id="377"/>
            <p14:sldId id="257"/>
            <p14:sldId id="2076136976"/>
            <p14:sldId id="2076136972"/>
            <p14:sldId id="2076136973"/>
            <p14:sldId id="2076136892"/>
          </p14:sldIdLst>
        </p14:section>
        <p14:section name="Appendix" id="{5FC69487-EAAE-374C-BA67-23741E60ECC0}">
          <p14:sldIdLst>
            <p14:sldId id="372"/>
            <p14:sldId id="373"/>
            <p14:sldId id="256"/>
            <p14:sldId id="258"/>
          </p14:sldIdLst>
        </p14:section>
        <p14:section name="Q&amp;A" id="{1511FD72-5359-48E5-A663-D540CF7E4B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248" autoAdjust="0"/>
  </p:normalViewPr>
  <p:slideViewPr>
    <p:cSldViewPr snapToGrid="0" snapToObjects="1">
      <p:cViewPr varScale="1">
        <p:scale>
          <a:sx n="51" d="100"/>
          <a:sy n="51" d="100"/>
        </p:scale>
        <p:origin x="123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1A4E0-5B0D-42E6-8504-6D13E77677A7}" type="datetimeFigureOut">
              <a:rPr lang="en-US" smtClean="0"/>
              <a:t>5/21/2020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24018-F70A-4890-B128-19A1692C5ADC}" type="slidenum">
              <a:rPr lang="en-US" smtClean="0"/>
              <a:t>‹#›</a:t>
            </a:fld>
            <a:endParaRPr lang="en-US"/>
          </a:p>
        </p:txBody>
      </p:sp>
    </p:spTree>
    <p:extLst>
      <p:ext uri="{BB962C8B-B14F-4D97-AF65-F5344CB8AC3E}">
        <p14:creationId xmlns:p14="http://schemas.microsoft.com/office/powerpoint/2010/main" val="644772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Everybody!! “I am Vishwas. I work on HCL’s Digital and Analytics Solutions team with Sanjeet. I worked closely with Alain, Daren and Shailendra to understand the requirement and the concerns that KPMG has been having with the development of Clara and we have put together the solution proposal which I will be walking you all through ”I will walk you through the solution outlined in the deck.</a:t>
            </a:r>
          </a:p>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1</a:t>
            </a:fld>
            <a:endParaRPr lang="en-US"/>
          </a:p>
        </p:txBody>
      </p:sp>
    </p:spTree>
    <p:extLst>
      <p:ext uri="{BB962C8B-B14F-4D97-AF65-F5344CB8AC3E}">
        <p14:creationId xmlns:p14="http://schemas.microsoft.com/office/powerpoint/2010/main" val="3444706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 level process diagram for an ongoing Sprint Based Code Review.</a:t>
            </a:r>
          </a:p>
          <a:p>
            <a:endParaRPr lang="en-US" dirty="0"/>
          </a:p>
          <a:p>
            <a:r>
              <a:rPr lang="en-US" dirty="0"/>
              <a:t>Manual Code Review is done by HCL as Pull request for any feature/defect fix in development. This person would have access to the report generated by the static code analysis tool before he starts the manual code review. After reviewing the code, feedback is logged into the Issue Management System by the reviewer with his findings combined with the report from the tool. He would also provide the recommendation as a part of the issue raised. The developer would also get the report from the code analysis tool as soon as he checks in the code and he can fix the code if required pro actively.</a:t>
            </a:r>
          </a:p>
        </p:txBody>
      </p:sp>
      <p:sp>
        <p:nvSpPr>
          <p:cNvPr id="4" name="Slide Number Placeholder 3"/>
          <p:cNvSpPr>
            <a:spLocks noGrp="1"/>
          </p:cNvSpPr>
          <p:nvPr>
            <p:ph type="sldNum" sz="quarter" idx="5"/>
          </p:nvPr>
        </p:nvSpPr>
        <p:spPr/>
        <p:txBody>
          <a:bodyPr/>
          <a:lstStyle/>
          <a:p>
            <a:fld id="{98B24018-F70A-4890-B128-19A1692C5ADC}" type="slidenum">
              <a:rPr lang="en-US" smtClean="0"/>
              <a:t>10</a:t>
            </a:fld>
            <a:endParaRPr lang="en-US"/>
          </a:p>
        </p:txBody>
      </p:sp>
    </p:spTree>
    <p:extLst>
      <p:ext uri="{BB962C8B-B14F-4D97-AF65-F5344CB8AC3E}">
        <p14:creationId xmlns:p14="http://schemas.microsoft.com/office/powerpoint/2010/main" val="294726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deeper code analysis is done with the help of another </a:t>
            </a:r>
            <a:r>
              <a:rPr lang="en-US" dirty="0" err="1"/>
              <a:t>another</a:t>
            </a:r>
            <a:r>
              <a:rPr lang="en-US" dirty="0"/>
              <a:t> tool called CAST. This tool runs the scan on the code base configured and generates report around quality indicators like </a:t>
            </a:r>
            <a:r>
              <a:rPr lang="en-US" dirty="0" err="1"/>
              <a:t>complexity,architecture,programming</a:t>
            </a:r>
            <a:r>
              <a:rPr lang="en-US" dirty="0"/>
              <a:t> </a:t>
            </a:r>
            <a:r>
              <a:rPr lang="en-US" dirty="0" err="1"/>
              <a:t>practices,naming</a:t>
            </a:r>
            <a:r>
              <a:rPr lang="en-US" dirty="0"/>
              <a:t> </a:t>
            </a:r>
            <a:r>
              <a:rPr lang="en-US" dirty="0" err="1"/>
              <a:t>conventions,documentation</a:t>
            </a:r>
            <a:r>
              <a:rPr lang="en-US" dirty="0"/>
              <a:t> and size</a:t>
            </a:r>
          </a:p>
          <a:p>
            <a:endParaRPr lang="en-US" dirty="0"/>
          </a:p>
          <a:p>
            <a:r>
              <a:rPr lang="en-US" dirty="0"/>
              <a:t>It provides report on health factors like Performance, Robustness, security , </a:t>
            </a:r>
            <a:r>
              <a:rPr lang="en-US" dirty="0" err="1"/>
              <a:t>Transferability,changeability</a:t>
            </a:r>
            <a:r>
              <a:rPr lang="en-US" dirty="0"/>
              <a:t> and maintainability.</a:t>
            </a:r>
          </a:p>
          <a:p>
            <a:endParaRPr lang="en-US" dirty="0"/>
          </a:p>
          <a:p>
            <a:r>
              <a:rPr lang="en-US" dirty="0"/>
              <a:t>The next slide shows a Health Parameter Based View that </a:t>
            </a:r>
            <a:r>
              <a:rPr lang="en-US"/>
              <a:t>CAST offers.</a:t>
            </a:r>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11</a:t>
            </a:fld>
            <a:endParaRPr lang="en-US"/>
          </a:p>
        </p:txBody>
      </p:sp>
    </p:spTree>
    <p:extLst>
      <p:ext uri="{BB962C8B-B14F-4D97-AF65-F5344CB8AC3E}">
        <p14:creationId xmlns:p14="http://schemas.microsoft.com/office/powerpoint/2010/main" val="3603807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B24018-F70A-4890-B128-19A1692C5ADC}" type="slidenum">
              <a:rPr lang="en-US" smtClean="0"/>
              <a:t>13</a:t>
            </a:fld>
            <a:endParaRPr lang="en-US"/>
          </a:p>
        </p:txBody>
      </p:sp>
    </p:spTree>
    <p:extLst>
      <p:ext uri="{BB962C8B-B14F-4D97-AF65-F5344CB8AC3E}">
        <p14:creationId xmlns:p14="http://schemas.microsoft.com/office/powerpoint/2010/main" val="780130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B24018-F70A-4890-B128-19A1692C5ADC}" type="slidenum">
              <a:rPr lang="en-US" smtClean="0"/>
              <a:t>16</a:t>
            </a:fld>
            <a:endParaRPr lang="en-US"/>
          </a:p>
        </p:txBody>
      </p:sp>
    </p:spTree>
    <p:extLst>
      <p:ext uri="{BB962C8B-B14F-4D97-AF65-F5344CB8AC3E}">
        <p14:creationId xmlns:p14="http://schemas.microsoft.com/office/powerpoint/2010/main" val="388444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B24018-F70A-4890-B128-19A1692C5ADC}" type="slidenum">
              <a:rPr lang="en-US" smtClean="0"/>
              <a:t>17</a:t>
            </a:fld>
            <a:endParaRPr lang="en-US"/>
          </a:p>
        </p:txBody>
      </p:sp>
    </p:spTree>
    <p:extLst>
      <p:ext uri="{BB962C8B-B14F-4D97-AF65-F5344CB8AC3E}">
        <p14:creationId xmlns:p14="http://schemas.microsoft.com/office/powerpoint/2010/main" val="3680782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18</a:t>
            </a:fld>
            <a:endParaRPr lang="en-US"/>
          </a:p>
        </p:txBody>
      </p:sp>
    </p:spTree>
    <p:extLst>
      <p:ext uri="{BB962C8B-B14F-4D97-AF65-F5344CB8AC3E}">
        <p14:creationId xmlns:p14="http://schemas.microsoft.com/office/powerpoint/2010/main" val="618156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go over the below agenda topics. Feel free to stop me anytime for any questions. We also have a Q and A session at the end.</a:t>
            </a:r>
          </a:p>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2</a:t>
            </a:fld>
            <a:endParaRPr lang="en-US"/>
          </a:p>
        </p:txBody>
      </p:sp>
    </p:spTree>
    <p:extLst>
      <p:ext uri="{BB962C8B-B14F-4D97-AF65-F5344CB8AC3E}">
        <p14:creationId xmlns:p14="http://schemas.microsoft.com/office/powerpoint/2010/main" val="1675450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would like to briefly go over our understanding so far about the application and the concerns or issues that you are facing.</a:t>
            </a:r>
          </a:p>
          <a:p>
            <a:r>
              <a:rPr lang="en-US" dirty="0"/>
              <a:t>Clara is an audit management application which brings consistency to the KPMG audit process worldwide. It is a global product with advanced data analytics capabilities and a bespoke workflow engine. It is a complex application with approximately over 2million lines of code, being developed across 122 sprint teams with about 300 developers in an Onsite- Offshore model. The implementation of CICD pipeline for this project is evolving , while following a true agile process is also maturing. Current limited rollout is used by 150 member firms successfully and post full rollout would have a volume of approx. 300k audits. The release schedule typically has 3 releases in Feb, May and September and the may release has been major release so far.</a:t>
            </a:r>
          </a:p>
          <a:p>
            <a:r>
              <a:rPr lang="en-US" dirty="0"/>
              <a:t>Some of the major concerns facing the application is the quality of code hampering the stability of the application. There are approximately 2000 open defects out of which 400 are critical defects. One of the major defects causing an extreme concern is the data loss which was a result of a new data purge feature that was added. This brings us to the scope of the project . Please let me know if you have any questions or anything you need to add or else I will move to the next slide.</a:t>
            </a:r>
          </a:p>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3</a:t>
            </a:fld>
            <a:endParaRPr lang="en-US"/>
          </a:p>
        </p:txBody>
      </p:sp>
    </p:spTree>
    <p:extLst>
      <p:ext uri="{BB962C8B-B14F-4D97-AF65-F5344CB8AC3E}">
        <p14:creationId xmlns:p14="http://schemas.microsoft.com/office/powerpoint/2010/main" val="368501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Intent behind this engagement is  to ensure KPMG gets right standard based code that follows the right design principles agreed upon with the vendor and we are here to ensure that we do it in the right way. We would do this as a 2 phased approach:</a:t>
            </a:r>
          </a:p>
          <a:p>
            <a:pPr marL="228600" indent="-228600">
              <a:buAutoNum type="arabicPeriod"/>
            </a:pPr>
            <a:r>
              <a:rPr lang="en-US" dirty="0"/>
              <a:t>First one being – as a One Time Activity.</a:t>
            </a:r>
          </a:p>
          <a:p>
            <a:pPr marL="228600" indent="-228600">
              <a:buAutoNum type="arabicPeriod"/>
            </a:pPr>
            <a:r>
              <a:rPr lang="en-US" dirty="0"/>
              <a:t>Second one  as an Ongoing activity that ensures consistent coding practices through out the development process.</a:t>
            </a:r>
          </a:p>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4</a:t>
            </a:fld>
            <a:endParaRPr lang="en-US"/>
          </a:p>
        </p:txBody>
      </p:sp>
    </p:spTree>
    <p:extLst>
      <p:ext uri="{BB962C8B-B14F-4D97-AF65-F5344CB8AC3E}">
        <p14:creationId xmlns:p14="http://schemas.microsoft.com/office/powerpoint/2010/main" val="130103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HCL proposes a standard approach for any engagement that is similar to yours. There are 4 stages in that approach.</a:t>
            </a:r>
          </a:p>
          <a:p>
            <a:r>
              <a:rPr lang="en-US" dirty="0"/>
              <a:t>Energize – is a stage where we get the right teams </a:t>
            </a:r>
            <a:r>
              <a:rPr lang="en-US" dirty="0" err="1"/>
              <a:t>onboarded,get</a:t>
            </a:r>
            <a:r>
              <a:rPr lang="en-US" dirty="0"/>
              <a:t> your involvement and commitment from your resources on calendars. Setting up a schedule of the meetings, ensure we have access to the environment and any documentation that is required. Basically in the stage we make sure that the pre requisites are met to ensure a seamless beginning of the next stage which is </a:t>
            </a:r>
          </a:p>
          <a:p>
            <a:endParaRPr lang="en-US" dirty="0"/>
          </a:p>
          <a:p>
            <a:r>
              <a:rPr lang="en-US" dirty="0"/>
              <a:t>Extract stage-during this stage we talk to you, do our due diligence, look at the artifacts, going through the code structure and basically gathering as much information as possible to make the </a:t>
            </a:r>
            <a:r>
              <a:rPr lang="en-US" dirty="0" err="1"/>
              <a:t>analyse</a:t>
            </a:r>
            <a:r>
              <a:rPr lang="en-US" dirty="0"/>
              <a:t> stage possible.</a:t>
            </a:r>
          </a:p>
          <a:p>
            <a:endParaRPr lang="en-US" dirty="0"/>
          </a:p>
          <a:p>
            <a:r>
              <a:rPr lang="en-US" dirty="0"/>
              <a:t>In the Analyze stage we go through the reports generated as a result of the run of all the tools for code analysis  which we will report back to you in the form of JIRA tickets or reports depending on which tool we are using, in the Craft phase.</a:t>
            </a:r>
          </a:p>
          <a:p>
            <a:endParaRPr lang="en-US" dirty="0"/>
          </a:p>
          <a:p>
            <a:r>
              <a:rPr lang="en-US" dirty="0"/>
              <a:t>We can go into a little more detail of each phase.</a:t>
            </a:r>
          </a:p>
          <a:p>
            <a:endParaRPr lang="en-US" dirty="0"/>
          </a:p>
        </p:txBody>
      </p:sp>
      <p:sp>
        <p:nvSpPr>
          <p:cNvPr id="4" name="Slide Number Placeholder 3"/>
          <p:cNvSpPr>
            <a:spLocks noGrp="1"/>
          </p:cNvSpPr>
          <p:nvPr>
            <p:ph type="sldNum" sz="quarter" idx="5"/>
          </p:nvPr>
        </p:nvSpPr>
        <p:spPr/>
        <p:txBody>
          <a:bodyPr/>
          <a:lstStyle/>
          <a:p>
            <a:fld id="{98B24018-F70A-4890-B128-19A1692C5ADC}" type="slidenum">
              <a:rPr lang="en-US" smtClean="0"/>
              <a:t>5</a:t>
            </a:fld>
            <a:endParaRPr lang="en-US"/>
          </a:p>
        </p:txBody>
      </p:sp>
    </p:spTree>
    <p:extLst>
      <p:ext uri="{BB962C8B-B14F-4D97-AF65-F5344CB8AC3E}">
        <p14:creationId xmlns:p14="http://schemas.microsoft.com/office/powerpoint/2010/main" val="370606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week of the engagement </a:t>
            </a:r>
            <a:r>
              <a:rPr lang="en-US" dirty="0" err="1"/>
              <a:t>wil</a:t>
            </a:r>
            <a:r>
              <a:rPr lang="en-US" dirty="0"/>
              <a:t> be the Energize phase and the duration of this phase will be one week. During this phase we will connect with various stakeholders of the application like the Project Manager, Project Sponsor, application architect , Functional SMEs etc. The agenda will be to define a definitive plan to set up and execute the code reviews.</a:t>
            </a:r>
          </a:p>
          <a:p>
            <a:r>
              <a:rPr lang="en-US" dirty="0"/>
              <a:t>By the end of this phase we should have a completed and agreed Project Plan ,a schedule for knowledge sharing of the application and a communication plan.</a:t>
            </a:r>
          </a:p>
        </p:txBody>
      </p:sp>
      <p:sp>
        <p:nvSpPr>
          <p:cNvPr id="4" name="Slide Number Placeholder 3"/>
          <p:cNvSpPr>
            <a:spLocks noGrp="1"/>
          </p:cNvSpPr>
          <p:nvPr>
            <p:ph type="sldNum" sz="quarter" idx="5"/>
          </p:nvPr>
        </p:nvSpPr>
        <p:spPr/>
        <p:txBody>
          <a:bodyPr/>
          <a:lstStyle/>
          <a:p>
            <a:fld id="{98B24018-F70A-4890-B128-19A1692C5ADC}" type="slidenum">
              <a:rPr lang="en-US" smtClean="0"/>
              <a:t>6</a:t>
            </a:fld>
            <a:endParaRPr lang="en-US"/>
          </a:p>
        </p:txBody>
      </p:sp>
    </p:spTree>
    <p:extLst>
      <p:ext uri="{BB962C8B-B14F-4D97-AF65-F5344CB8AC3E}">
        <p14:creationId xmlns:p14="http://schemas.microsoft.com/office/powerpoint/2010/main" val="2308231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Week2 to Week 3 will be the extract phase. We would come into this phase with a finalized project plan, schedule for KT, communication plan etc. In this phase we would engage with the agreed necessary KPMG resources for scheduled knowledge sharing sessions </a:t>
            </a:r>
            <a:r>
              <a:rPr lang="en-US" dirty="0" err="1"/>
              <a:t>inorder</a:t>
            </a:r>
            <a:r>
              <a:rPr lang="en-US" dirty="0"/>
              <a:t> to understand the application, its architecture, code base etc. We will make sure the necessary environment access is obtained and the tools are setup.</a:t>
            </a:r>
          </a:p>
          <a:p>
            <a:endParaRPr lang="en-US" dirty="0"/>
          </a:p>
          <a:p>
            <a:r>
              <a:rPr lang="en-US" dirty="0"/>
              <a:t>Talk Exit Criteria.</a:t>
            </a:r>
          </a:p>
        </p:txBody>
      </p:sp>
      <p:sp>
        <p:nvSpPr>
          <p:cNvPr id="4" name="Slide Number Placeholder 3"/>
          <p:cNvSpPr>
            <a:spLocks noGrp="1"/>
          </p:cNvSpPr>
          <p:nvPr>
            <p:ph type="sldNum" sz="quarter" idx="5"/>
          </p:nvPr>
        </p:nvSpPr>
        <p:spPr/>
        <p:txBody>
          <a:bodyPr/>
          <a:lstStyle/>
          <a:p>
            <a:fld id="{98B24018-F70A-4890-B128-19A1692C5ADC}" type="slidenum">
              <a:rPr lang="en-US" smtClean="0"/>
              <a:t>7</a:t>
            </a:fld>
            <a:endParaRPr lang="en-US"/>
          </a:p>
        </p:txBody>
      </p:sp>
    </p:spTree>
    <p:extLst>
      <p:ext uri="{BB962C8B-B14F-4D97-AF65-F5344CB8AC3E}">
        <p14:creationId xmlns:p14="http://schemas.microsoft.com/office/powerpoint/2010/main" val="380164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 phase would run from Week 4 to Week 6. In this phase the Code analysis tools are executed based on the rules setup in the Extract phase. Any refinement of rules if required is done. Any false positives are fixed after analyzing the findings.</a:t>
            </a:r>
          </a:p>
          <a:p>
            <a:r>
              <a:rPr lang="en-US" dirty="0"/>
              <a:t>Sample runs of manual code review are done during this phase</a:t>
            </a:r>
          </a:p>
        </p:txBody>
      </p:sp>
      <p:sp>
        <p:nvSpPr>
          <p:cNvPr id="4" name="Slide Number Placeholder 3"/>
          <p:cNvSpPr>
            <a:spLocks noGrp="1"/>
          </p:cNvSpPr>
          <p:nvPr>
            <p:ph type="sldNum" sz="quarter" idx="5"/>
          </p:nvPr>
        </p:nvSpPr>
        <p:spPr/>
        <p:txBody>
          <a:bodyPr/>
          <a:lstStyle/>
          <a:p>
            <a:fld id="{98B24018-F70A-4890-B128-19A1692C5ADC}" type="slidenum">
              <a:rPr lang="en-US" smtClean="0"/>
              <a:t>8</a:t>
            </a:fld>
            <a:endParaRPr lang="en-US"/>
          </a:p>
        </p:txBody>
      </p:sp>
    </p:spTree>
    <p:extLst>
      <p:ext uri="{BB962C8B-B14F-4D97-AF65-F5344CB8AC3E}">
        <p14:creationId xmlns:p14="http://schemas.microsoft.com/office/powerpoint/2010/main" val="114701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Craft Phase runs from Week 7 – Week 8. During this phase the generated code analysis report is reviewed. We would </a:t>
            </a:r>
            <a:r>
              <a:rPr lang="en-US" dirty="0" err="1"/>
              <a:t>analyse</a:t>
            </a:r>
            <a:r>
              <a:rPr lang="en-US" dirty="0"/>
              <a:t> the report and provide appropriate remediation. Defects are logged with the remediation that we are recommending. A walkthrough of the defects and the remediation is setup with the developers and architect, to discuss the solution.</a:t>
            </a:r>
          </a:p>
        </p:txBody>
      </p:sp>
      <p:sp>
        <p:nvSpPr>
          <p:cNvPr id="4" name="Slide Number Placeholder 3"/>
          <p:cNvSpPr>
            <a:spLocks noGrp="1"/>
          </p:cNvSpPr>
          <p:nvPr>
            <p:ph type="sldNum" sz="quarter" idx="5"/>
          </p:nvPr>
        </p:nvSpPr>
        <p:spPr/>
        <p:txBody>
          <a:bodyPr/>
          <a:lstStyle/>
          <a:p>
            <a:fld id="{98B24018-F70A-4890-B128-19A1692C5ADC}" type="slidenum">
              <a:rPr lang="en-US" smtClean="0"/>
              <a:t>9</a:t>
            </a:fld>
            <a:endParaRPr lang="en-US"/>
          </a:p>
        </p:txBody>
      </p:sp>
    </p:spTree>
    <p:extLst>
      <p:ext uri="{BB962C8B-B14F-4D97-AF65-F5344CB8AC3E}">
        <p14:creationId xmlns:p14="http://schemas.microsoft.com/office/powerpoint/2010/main" val="1380413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EFF432B-C949-431E-A90D-355ED5904B67}"/>
              </a:ext>
            </a:extLst>
          </p:cNvPr>
          <p:cNvGrpSpPr/>
          <p:nvPr userDrawn="1"/>
        </p:nvGrpSpPr>
        <p:grpSpPr>
          <a:xfrm>
            <a:off x="10546240" y="6380402"/>
            <a:ext cx="1219595" cy="186117"/>
            <a:chOff x="10543493" y="6380401"/>
            <a:chExt cx="1219277" cy="186117"/>
          </a:xfrm>
        </p:grpSpPr>
        <p:sp>
          <p:nvSpPr>
            <p:cNvPr id="14" name="Freeform 6">
              <a:extLst>
                <a:ext uri="{FF2B5EF4-FFF2-40B4-BE49-F238E27FC236}">
                  <a16:creationId xmlns:a16="http://schemas.microsoft.com/office/drawing/2014/main" id="{2B027AD6-A159-4CB4-85EF-A4C9FF6DE8ED}"/>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15" name="Freeform 7">
              <a:extLst>
                <a:ext uri="{FF2B5EF4-FFF2-40B4-BE49-F238E27FC236}">
                  <a16:creationId xmlns:a16="http://schemas.microsoft.com/office/drawing/2014/main" id="{E8181636-0E21-4B5B-83BC-1AF35BD9241A}"/>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16" name="Freeform 8">
              <a:extLst>
                <a:ext uri="{FF2B5EF4-FFF2-40B4-BE49-F238E27FC236}">
                  <a16:creationId xmlns:a16="http://schemas.microsoft.com/office/drawing/2014/main" id="{621C224B-0D82-4D18-90FA-BF70ED26D41B}"/>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
        <p:nvSpPr>
          <p:cNvPr id="17" name="Rectangle 16">
            <a:extLst>
              <a:ext uri="{FF2B5EF4-FFF2-40B4-BE49-F238E27FC236}">
                <a16:creationId xmlns:a16="http://schemas.microsoft.com/office/drawing/2014/main" id="{1E2E0DB3-A9B9-4D07-909C-6A78C78BAECB}"/>
              </a:ext>
            </a:extLst>
          </p:cNvPr>
          <p:cNvSpPr>
            <a:spLocks/>
          </p:cNvSpPr>
          <p:nvPr userDrawn="1"/>
        </p:nvSpPr>
        <p:spPr>
          <a:xfrm>
            <a:off x="8310400" y="6594128"/>
            <a:ext cx="3469802" cy="138499"/>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900" kern="1200">
                <a:solidFill>
                  <a:schemeClr val="tx1">
                    <a:lumMod val="65000"/>
                    <a:lumOff val="35000"/>
                  </a:schemeClr>
                </a:solidFill>
                <a:latin typeface="+mj-lt"/>
                <a:ea typeface="+mn-ea"/>
                <a:cs typeface="Segoe UI" panose="020B0502040204020203" pitchFamily="34" charset="0"/>
              </a:rPr>
              <a:t>Copyright © 2020 HCL Technologies Limited  |  www.hcltech.com</a:t>
            </a:r>
          </a:p>
        </p:txBody>
      </p:sp>
      <p:sp>
        <p:nvSpPr>
          <p:cNvPr id="22" name="Rectangle 21">
            <a:extLst>
              <a:ext uri="{FF2B5EF4-FFF2-40B4-BE49-F238E27FC236}">
                <a16:creationId xmlns:a16="http://schemas.microsoft.com/office/drawing/2014/main" id="{C037EC87-4E7D-4E7A-8FAB-58ED54019398}"/>
              </a:ext>
            </a:extLst>
          </p:cNvPr>
          <p:cNvSpPr>
            <a:spLocks/>
          </p:cNvSpPr>
          <p:nvPr userDrawn="1"/>
        </p:nvSpPr>
        <p:spPr>
          <a:xfrm>
            <a:off x="242728" y="6594128"/>
            <a:ext cx="2071619" cy="138499"/>
          </a:xfrm>
          <a:prstGeom prst="rect">
            <a:avLst/>
          </a:prstGeom>
          <a:noFill/>
          <a:ln>
            <a:noFill/>
          </a:ln>
        </p:spPr>
        <p:txBody>
          <a:bodyPr wrap="none" lIns="0" tIns="0" rIns="0" bIns="0" anchor="ctr" anchorCtr="0">
            <a:spAutoFit/>
          </a:bodyPr>
          <a:lstStyle/>
          <a:p>
            <a:pPr lvl="0" algn="l" defTabSz="1217613" rtl="0" eaLnBrk="1" fontAlgn="base" hangingPunct="1">
              <a:spcBef>
                <a:spcPct val="0"/>
              </a:spcBef>
              <a:spcAft>
                <a:spcPct val="0"/>
              </a:spcAft>
            </a:pPr>
            <a:r>
              <a:rPr lang="en-US" sz="900" kern="1200">
                <a:solidFill>
                  <a:schemeClr val="tx1">
                    <a:lumMod val="65000"/>
                    <a:lumOff val="35000"/>
                  </a:schemeClr>
                </a:solidFill>
                <a:latin typeface="+mj-lt"/>
                <a:ea typeface="+mn-ea"/>
                <a:cs typeface="Segoe UI" panose="020B0502040204020203" pitchFamily="34" charset="0"/>
              </a:rPr>
              <a:t>Technology for the Next Decade, Today.</a:t>
            </a:r>
          </a:p>
        </p:txBody>
      </p:sp>
      <p:pic>
        <p:nvPicPr>
          <p:cNvPr id="19" name="Picture 18">
            <a:extLst>
              <a:ext uri="{FF2B5EF4-FFF2-40B4-BE49-F238E27FC236}">
                <a16:creationId xmlns:a16="http://schemas.microsoft.com/office/drawing/2014/main" id="{C2A24A66-0FE6-428C-B01F-AED3B85E1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0847" y="3"/>
            <a:ext cx="9451280" cy="6321565"/>
          </a:xfrm>
          <a:prstGeom prst="rect">
            <a:avLst/>
          </a:prstGeom>
        </p:spPr>
      </p:pic>
      <p:pic>
        <p:nvPicPr>
          <p:cNvPr id="20" name="Picture 19">
            <a:extLst>
              <a:ext uri="{FF2B5EF4-FFF2-40B4-BE49-F238E27FC236}">
                <a16:creationId xmlns:a16="http://schemas.microsoft.com/office/drawing/2014/main" id="{C6B67985-7057-42E4-AF16-8A08D2D61F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4382" y="282534"/>
            <a:ext cx="3679901" cy="2926086"/>
          </a:xfrm>
          <a:prstGeom prst="rect">
            <a:avLst/>
          </a:prstGeom>
        </p:spPr>
      </p:pic>
      <p:sp>
        <p:nvSpPr>
          <p:cNvPr id="1433603" name="Rectangle 3"/>
          <p:cNvSpPr>
            <a:spLocks noGrp="1" noChangeArrowheads="1"/>
          </p:cNvSpPr>
          <p:nvPr>
            <p:ph type="ctrTitle"/>
          </p:nvPr>
        </p:nvSpPr>
        <p:spPr>
          <a:xfrm>
            <a:off x="664380" y="3669185"/>
            <a:ext cx="5833834" cy="555088"/>
          </a:xfrm>
        </p:spPr>
        <p:txBody>
          <a:bodyPr wrap="square" lIns="0" tIns="0" rIns="0" bIns="0" anchor="t" anchorCtr="0">
            <a:spAutoFit/>
          </a:bodyPr>
          <a:lstStyle>
            <a:lvl1pPr>
              <a:lnSpc>
                <a:spcPct val="125000"/>
              </a:lnSpc>
              <a:defRPr sz="3200" b="1">
                <a:solidFill>
                  <a:srgbClr val="0066B3"/>
                </a:solidFill>
                <a:latin typeface="+mj-lt"/>
              </a:defRPr>
            </a:lvl1pPr>
          </a:lstStyle>
          <a:p>
            <a:r>
              <a:rPr lang="en-US"/>
              <a:t>Click to edit Master title style</a:t>
            </a:r>
          </a:p>
        </p:txBody>
      </p:sp>
      <p:sp>
        <p:nvSpPr>
          <p:cNvPr id="1433605" name="Rectangle 5"/>
          <p:cNvSpPr>
            <a:spLocks noGrp="1" noChangeArrowheads="1"/>
          </p:cNvSpPr>
          <p:nvPr>
            <p:ph type="subTitle" sz="quarter" idx="1"/>
          </p:nvPr>
        </p:nvSpPr>
        <p:spPr>
          <a:xfrm>
            <a:off x="664381" y="5315821"/>
            <a:ext cx="5833834" cy="307777"/>
          </a:xfrm>
        </p:spPr>
        <p:txBody>
          <a:bodyPr wrap="square" lIns="0" tIns="0" rIns="0" bIns="0" anchor="t" anchorCtr="0">
            <a:spAutoFit/>
          </a:bodyPr>
          <a:lstStyle>
            <a:lvl1pPr marL="0" indent="0">
              <a:buFont typeface="Wingdings 2" pitchFamily="18" charset="2"/>
              <a:buNone/>
              <a:defRPr sz="2000" b="0">
                <a:solidFill>
                  <a:schemeClr val="tx1">
                    <a:lumMod val="65000"/>
                    <a:lumOff val="35000"/>
                  </a:schemeClr>
                </a:solidFill>
                <a:latin typeface="+mj-lt"/>
              </a:defRPr>
            </a:lvl1pPr>
          </a:lstStyle>
          <a:p>
            <a:r>
              <a:rPr lang="en-US"/>
              <a:t>Click to edit Master subtitle style</a:t>
            </a:r>
          </a:p>
        </p:txBody>
      </p:sp>
    </p:spTree>
    <p:extLst>
      <p:ext uri="{BB962C8B-B14F-4D97-AF65-F5344CB8AC3E}">
        <p14:creationId xmlns:p14="http://schemas.microsoft.com/office/powerpoint/2010/main" val="215364439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380135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9F753F-44E5-BC41-A69F-0756CAF5E52D}"/>
              </a:ext>
            </a:extLst>
          </p:cNvPr>
          <p:cNvSpPr>
            <a:spLocks noGrp="1"/>
          </p:cNvSpPr>
          <p:nvPr>
            <p:ph type="dt" sz="half" idx="10"/>
          </p:nvPr>
        </p:nvSpPr>
        <p:spPr/>
        <p:txBody>
          <a:bodyPr/>
          <a:lstStyle/>
          <a:p>
            <a:fld id="{2B9B6EA3-F19A-6B47-81CF-5856C0059952}" type="datetimeFigureOut">
              <a:rPr lang="en-US" smtClean="0"/>
              <a:t>5/21/2020</a:t>
            </a:fld>
            <a:endParaRPr lang="en-US"/>
          </a:p>
        </p:txBody>
      </p:sp>
      <p:sp>
        <p:nvSpPr>
          <p:cNvPr id="5" name="Footer Placeholder 4">
            <a:extLst>
              <a:ext uri="{FF2B5EF4-FFF2-40B4-BE49-F238E27FC236}">
                <a16:creationId xmlns:a16="http://schemas.microsoft.com/office/drawing/2014/main" id="{D4056C96-58C8-2940-BDDD-3B1D5ADB0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BE50A-8BB5-6246-8B6C-C0350F434985}"/>
              </a:ext>
            </a:extLst>
          </p:cNvPr>
          <p:cNvSpPr>
            <a:spLocks noGrp="1"/>
          </p:cNvSpPr>
          <p:nvPr>
            <p:ph type="sldNum" sz="quarter" idx="12"/>
          </p:nvPr>
        </p:nvSpPr>
        <p:spPr/>
        <p:txBody>
          <a:bodyPr/>
          <a:lstStyle/>
          <a:p>
            <a:fld id="{B16ACD45-A11E-3B4D-8D9F-A1F9A691545D}" type="slidenum">
              <a:rPr lang="en-US" smtClean="0"/>
              <a:t>‹#›</a:t>
            </a:fld>
            <a:endParaRPr lang="en-US"/>
          </a:p>
        </p:txBody>
      </p:sp>
      <p:sp>
        <p:nvSpPr>
          <p:cNvPr id="7" name="object 2">
            <a:extLst>
              <a:ext uri="{FF2B5EF4-FFF2-40B4-BE49-F238E27FC236}">
                <a16:creationId xmlns:a16="http://schemas.microsoft.com/office/drawing/2014/main" id="{9C1E329E-2B41-FA41-B2C3-A561CBC55145}"/>
              </a:ext>
            </a:extLst>
          </p:cNvPr>
          <p:cNvSpPr/>
          <p:nvPr userDrawn="1"/>
        </p:nvSpPr>
        <p:spPr>
          <a:xfrm>
            <a:off x="0" y="0"/>
            <a:ext cx="12188825" cy="685800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noAutofit/>
          </a:bodyPr>
          <a:lstStyle/>
          <a:p>
            <a:endParaRPr sz="1215" dirty="0"/>
          </a:p>
        </p:txBody>
      </p:sp>
      <p:sp>
        <p:nvSpPr>
          <p:cNvPr id="8" name="object 3">
            <a:extLst>
              <a:ext uri="{FF2B5EF4-FFF2-40B4-BE49-F238E27FC236}">
                <a16:creationId xmlns:a16="http://schemas.microsoft.com/office/drawing/2014/main" id="{948097B8-F060-2043-8A5D-253984075EA0}"/>
              </a:ext>
            </a:extLst>
          </p:cNvPr>
          <p:cNvSpPr/>
          <p:nvPr userDrawn="1"/>
        </p:nvSpPr>
        <p:spPr>
          <a:xfrm>
            <a:off x="0" y="0"/>
            <a:ext cx="12196443" cy="6858000"/>
          </a:xfrm>
          <a:custGeom>
            <a:avLst/>
            <a:gdLst/>
            <a:ahLst/>
            <a:cxnLst/>
            <a:rect l="l" t="t" r="r" b="b"/>
            <a:pathLst>
              <a:path w="16256000" h="10160000">
                <a:moveTo>
                  <a:pt x="0" y="10160000"/>
                </a:moveTo>
                <a:lnTo>
                  <a:pt x="16256000" y="10160000"/>
                </a:lnTo>
                <a:lnTo>
                  <a:pt x="16256000" y="0"/>
                </a:lnTo>
                <a:lnTo>
                  <a:pt x="0" y="0"/>
                </a:lnTo>
                <a:lnTo>
                  <a:pt x="0" y="10160000"/>
                </a:lnTo>
                <a:close/>
              </a:path>
            </a:pathLst>
          </a:custGeom>
          <a:solidFill>
            <a:srgbClr val="000000">
              <a:alpha val="51000"/>
            </a:srgbClr>
          </a:solidFill>
        </p:spPr>
        <p:txBody>
          <a:bodyPr wrap="square" lIns="0" tIns="0" rIns="0" bIns="0" rtlCol="0">
            <a:noAutofit/>
          </a:bodyPr>
          <a:lstStyle/>
          <a:p>
            <a:endParaRPr sz="1215" dirty="0"/>
          </a:p>
        </p:txBody>
      </p:sp>
      <p:sp>
        <p:nvSpPr>
          <p:cNvPr id="9" name="Title 1">
            <a:extLst>
              <a:ext uri="{FF2B5EF4-FFF2-40B4-BE49-F238E27FC236}">
                <a16:creationId xmlns:a16="http://schemas.microsoft.com/office/drawing/2014/main" id="{5A27C202-2A5E-CA48-AFE5-5881C7F80D8C}"/>
              </a:ext>
            </a:extLst>
          </p:cNvPr>
          <p:cNvSpPr>
            <a:spLocks noGrp="1"/>
          </p:cNvSpPr>
          <p:nvPr>
            <p:ph type="ctrTitle"/>
          </p:nvPr>
        </p:nvSpPr>
        <p:spPr>
          <a:xfrm>
            <a:off x="1523603" y="1122363"/>
            <a:ext cx="9141619" cy="2387600"/>
          </a:xfrm>
        </p:spPr>
        <p:txBody>
          <a:bodyPr anchor="b"/>
          <a:lstStyle>
            <a:lvl1pPr algn="ctr">
              <a:defRPr sz="5398">
                <a:solidFill>
                  <a:schemeClr val="bg1"/>
                </a:solidFill>
              </a:defRPr>
            </a:lvl1pPr>
          </a:lstStyle>
          <a:p>
            <a:r>
              <a:rPr lang="en-US"/>
              <a:t>Click to edit Master title style</a:t>
            </a:r>
            <a:endParaRPr lang="en-US" dirty="0"/>
          </a:p>
        </p:txBody>
      </p:sp>
      <p:sp>
        <p:nvSpPr>
          <p:cNvPr id="10" name="Subtitle 2">
            <a:extLst>
              <a:ext uri="{FF2B5EF4-FFF2-40B4-BE49-F238E27FC236}">
                <a16:creationId xmlns:a16="http://schemas.microsoft.com/office/drawing/2014/main" id="{A0059577-CE3A-354E-969A-67E7D706083A}"/>
              </a:ext>
            </a:extLst>
          </p:cNvPr>
          <p:cNvSpPr>
            <a:spLocks noGrp="1"/>
          </p:cNvSpPr>
          <p:nvPr>
            <p:ph type="subTitle" idx="1"/>
          </p:nvPr>
        </p:nvSpPr>
        <p:spPr>
          <a:xfrm>
            <a:off x="1523603" y="3602038"/>
            <a:ext cx="9141619" cy="1655762"/>
          </a:xfrm>
        </p:spPr>
        <p:txBody>
          <a:bodyPr/>
          <a:lstStyle>
            <a:lvl1pPr marL="0" indent="0" algn="ctr">
              <a:buNone/>
              <a:defRPr sz="2399">
                <a:solidFill>
                  <a:schemeClr val="bg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D363664D-8D8F-BA4A-B327-B188BAFB62A6}"/>
              </a:ext>
            </a:extLst>
          </p:cNvPr>
          <p:cNvSpPr>
            <a:spLocks/>
          </p:cNvSpPr>
          <p:nvPr userDrawn="1"/>
        </p:nvSpPr>
        <p:spPr bwMode="auto">
          <a:xfrm>
            <a:off x="9210773" y="6622189"/>
            <a:ext cx="268919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algn="r"/>
            <a:r>
              <a:rPr lang="en-US" sz="700" dirty="0">
                <a:solidFill>
                  <a:schemeClr val="bg1"/>
                </a:solidFill>
                <a:ea typeface="Verdana" pitchFamily="34" charset="0"/>
                <a:cs typeface="Arial" pitchFamily="34" charset="0"/>
              </a:rPr>
              <a:t>Copyright © 2020 HCL Technologies Limited  |  www.hcltech.com</a:t>
            </a:r>
          </a:p>
        </p:txBody>
      </p:sp>
      <p:pic>
        <p:nvPicPr>
          <p:cNvPr id="12" name="Picture 2" descr="Image result for HCL logo white">
            <a:extLst>
              <a:ext uri="{FF2B5EF4-FFF2-40B4-BE49-F238E27FC236}">
                <a16:creationId xmlns:a16="http://schemas.microsoft.com/office/drawing/2014/main" id="{D016CE40-4C80-DA4C-9BCD-C3D6D24694D3}"/>
              </a:ext>
            </a:extLst>
          </p:cNvPr>
          <p:cNvPicPr>
            <a:picLocks noChangeAspect="1" noChangeArrowheads="1"/>
          </p:cNvPicPr>
          <p:nvPr userDrawn="1"/>
        </p:nvPicPr>
        <p:blipFill>
          <a:blip r:embed="rId3" cstate="email">
            <a:clrChange>
              <a:clrFrom>
                <a:srgbClr val="0066B3"/>
              </a:clrFrom>
              <a:clrTo>
                <a:srgbClr val="0066B3">
                  <a:alpha val="0"/>
                </a:srgbClr>
              </a:clrTo>
            </a:clrChange>
            <a:grayscl/>
            <a:extLst>
              <a:ext uri="{28A0092B-C50C-407E-A947-70E740481C1C}">
                <a14:useLocalDpi xmlns:a14="http://schemas.microsoft.com/office/drawing/2010/main"/>
              </a:ext>
            </a:extLst>
          </a:blip>
          <a:srcRect/>
          <a:stretch>
            <a:fillRect/>
          </a:stretch>
        </p:blipFill>
        <p:spPr bwMode="auto">
          <a:xfrm>
            <a:off x="11007791" y="6157424"/>
            <a:ext cx="1024398" cy="8508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4EBB85D-3B44-C54E-A91F-F495E2E093BD}"/>
              </a:ext>
            </a:extLst>
          </p:cNvPr>
          <p:cNvPicPr>
            <a:picLocks noChangeAspect="1"/>
          </p:cNvPicPr>
          <p:nvPr userDrawn="1"/>
        </p:nvPicPr>
        <p:blipFill>
          <a:blip r:embed="rId4" cstate="email">
            <a:lum bright="70000" contrast="-70000"/>
            <a:extLst>
              <a:ext uri="{28A0092B-C50C-407E-A947-70E740481C1C}">
                <a14:useLocalDpi xmlns:a14="http://schemas.microsoft.com/office/drawing/2010/main"/>
              </a:ext>
            </a:extLst>
          </a:blip>
          <a:stretch>
            <a:fillRect/>
          </a:stretch>
        </p:blipFill>
        <p:spPr>
          <a:xfrm>
            <a:off x="364109" y="6478112"/>
            <a:ext cx="582741" cy="325168"/>
          </a:xfrm>
          <a:prstGeom prst="rect">
            <a:avLst/>
          </a:prstGeom>
        </p:spPr>
      </p:pic>
    </p:spTree>
    <p:extLst>
      <p:ext uri="{BB962C8B-B14F-4D97-AF65-F5344CB8AC3E}">
        <p14:creationId xmlns:p14="http://schemas.microsoft.com/office/powerpoint/2010/main" val="4098775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46458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5242" y="-13063"/>
            <a:ext cx="11341514" cy="731520"/>
          </a:xfrm>
        </p:spPr>
        <p:txBody>
          <a:bodyPr/>
          <a:lstStyle/>
          <a:p>
            <a:r>
              <a:rPr lang="en-US"/>
              <a:t>Click to edit Master title style</a:t>
            </a:r>
          </a:p>
        </p:txBody>
      </p:sp>
    </p:spTree>
    <p:extLst>
      <p:ext uri="{BB962C8B-B14F-4D97-AF65-F5344CB8AC3E}">
        <p14:creationId xmlns:p14="http://schemas.microsoft.com/office/powerpoint/2010/main" val="227624077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0780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65423622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994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4DE29D1-9D75-4B85-998D-1258353E8C2A}"/>
              </a:ext>
            </a:extLst>
          </p:cNvPr>
          <p:cNvGrpSpPr/>
          <p:nvPr userDrawn="1"/>
        </p:nvGrpSpPr>
        <p:grpSpPr>
          <a:xfrm>
            <a:off x="4210028" y="2517504"/>
            <a:ext cx="3771942" cy="576062"/>
            <a:chOff x="3712599" y="617435"/>
            <a:chExt cx="1795090" cy="274151"/>
          </a:xfrm>
        </p:grpSpPr>
        <p:sp>
          <p:nvSpPr>
            <p:cNvPr id="15" name="Freeform 7">
              <a:extLst>
                <a:ext uri="{FF2B5EF4-FFF2-40B4-BE49-F238E27FC236}">
                  <a16:creationId xmlns:a16="http://schemas.microsoft.com/office/drawing/2014/main" id="{B3A67ABD-9999-488A-9663-9895EEAE51BA}"/>
                </a:ext>
              </a:extLst>
            </p:cNvPr>
            <p:cNvSpPr>
              <a:spLocks/>
            </p:cNvSpPr>
            <p:nvPr userDrawn="1"/>
          </p:nvSpPr>
          <p:spPr bwMode="auto">
            <a:xfrm>
              <a:off x="3712599"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 name="Freeform 8">
              <a:extLst>
                <a:ext uri="{FF2B5EF4-FFF2-40B4-BE49-F238E27FC236}">
                  <a16:creationId xmlns:a16="http://schemas.microsoft.com/office/drawing/2014/main" id="{4A1D6195-5639-47FE-895D-0A3F88774F95}"/>
                </a:ext>
              </a:extLst>
            </p:cNvPr>
            <p:cNvSpPr>
              <a:spLocks/>
            </p:cNvSpPr>
            <p:nvPr userDrawn="1"/>
          </p:nvSpPr>
          <p:spPr bwMode="auto">
            <a:xfrm>
              <a:off x="4368177" y="617435"/>
              <a:ext cx="650811"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Freeform 9">
              <a:extLst>
                <a:ext uri="{FF2B5EF4-FFF2-40B4-BE49-F238E27FC236}">
                  <a16:creationId xmlns:a16="http://schemas.microsoft.com/office/drawing/2014/main" id="{B425EEBF-32A8-402D-A00D-631D14CFF7C7}"/>
                </a:ext>
              </a:extLst>
            </p:cNvPr>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9" name="TextBox 48">
            <a:extLst>
              <a:ext uri="{FF2B5EF4-FFF2-40B4-BE49-F238E27FC236}">
                <a16:creationId xmlns:a16="http://schemas.microsoft.com/office/drawing/2014/main" id="{7AF63347-6063-4759-9104-D89B3B6B1777}"/>
              </a:ext>
            </a:extLst>
          </p:cNvPr>
          <p:cNvSpPr txBox="1">
            <a:spLocks noChangeArrowheads="1"/>
          </p:cNvSpPr>
          <p:nvPr userDrawn="1"/>
        </p:nvSpPr>
        <p:spPr bwMode="auto">
          <a:xfrm>
            <a:off x="4524972" y="3429013"/>
            <a:ext cx="3142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2400" spc="300">
                <a:solidFill>
                  <a:srgbClr val="FFFFFF"/>
                </a:solidFill>
                <a:latin typeface="Arial" panose="020B0604020202020204"/>
              </a:rPr>
              <a:t>www.hcltech.com</a:t>
            </a:r>
          </a:p>
        </p:txBody>
      </p:sp>
      <p:sp>
        <p:nvSpPr>
          <p:cNvPr id="8" name="TextBox 48"/>
          <p:cNvSpPr txBox="1">
            <a:spLocks noChangeArrowheads="1"/>
          </p:cNvSpPr>
          <p:nvPr userDrawn="1"/>
        </p:nvSpPr>
        <p:spPr bwMode="auto">
          <a:xfrm>
            <a:off x="3143926" y="5105410"/>
            <a:ext cx="59009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600" b="0">
                <a:solidFill>
                  <a:schemeClr val="bg1"/>
                </a:solidFill>
                <a:latin typeface="+mj-lt"/>
              </a:rPr>
              <a:t>$9.7 BILLION | 149,000+ IDEAPRENEURS | 45 COUNTRIES</a:t>
            </a:r>
          </a:p>
        </p:txBody>
      </p:sp>
    </p:spTree>
    <p:extLst>
      <p:ext uri="{BB962C8B-B14F-4D97-AF65-F5344CB8AC3E}">
        <p14:creationId xmlns:p14="http://schemas.microsoft.com/office/powerpoint/2010/main" val="18844890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bwMode="auto">
          <a:xfrm>
            <a:off x="0" y="3"/>
            <a:ext cx="12188952" cy="1716753"/>
          </a:xfrm>
          <a:prstGeom prst="rect">
            <a:avLst/>
          </a:prstGeom>
          <a:ln>
            <a:noFill/>
            <a:headEnd type="none" w="sm" len="sm"/>
            <a:tailEnd type="triangle" w="med" len="med"/>
          </a:ln>
        </p:spPr>
        <p:style>
          <a:lnRef idx="2">
            <a:schemeClr val="accent1"/>
          </a:lnRef>
          <a:fillRef idx="1">
            <a:schemeClr val="lt1"/>
          </a:fillRef>
          <a:effectRef idx="0">
            <a:schemeClr val="accent1"/>
          </a:effectRef>
          <a:fontRef idx="minor">
            <a:schemeClr val="dk1"/>
          </a:fontRef>
        </p:style>
        <p:txBody>
          <a:bodyPr vert="horz" wrap="none" lIns="91392" tIns="45696" rIns="91392" bIns="45696" numCol="1" rtlCol="0" anchor="t" anchorCtr="0" compatLnSpc="1">
            <a:prstTxWarp prst="textNoShape">
              <a:avLst/>
            </a:prstTxWarp>
          </a:bodyPr>
          <a:lstStyle/>
          <a:p>
            <a:pPr defTabSz="913852" fontAlgn="base">
              <a:spcBef>
                <a:spcPct val="0"/>
              </a:spcBef>
              <a:spcAft>
                <a:spcPct val="0"/>
              </a:spcAft>
            </a:pPr>
            <a:endParaRPr lang="en-US" sz="3598">
              <a:solidFill>
                <a:srgbClr val="000000"/>
              </a:solidFill>
              <a:latin typeface="Calibri" pitchFamily="34" charset="0"/>
            </a:endParaRPr>
          </a:p>
        </p:txBody>
      </p:sp>
      <p:sp>
        <p:nvSpPr>
          <p:cNvPr id="4" name="Title 1"/>
          <p:cNvSpPr txBox="1">
            <a:spLocks/>
          </p:cNvSpPr>
          <p:nvPr userDrawn="1"/>
        </p:nvSpPr>
        <p:spPr>
          <a:xfrm>
            <a:off x="0" y="2824242"/>
            <a:ext cx="12188952" cy="756144"/>
          </a:xfrm>
          <a:prstGeom prst="rect">
            <a:avLst/>
          </a:prstGeom>
          <a:solidFill>
            <a:schemeClr val="bg2"/>
          </a:solidFill>
        </p:spPr>
        <p:txBody>
          <a:bodyPr anchor="ctr" anchorCtr="0"/>
          <a:lstStyle>
            <a:lvl1pPr marL="3432175" indent="0" algn="l" rtl="0" eaLnBrk="0" fontAlgn="base" hangingPunct="0">
              <a:spcBef>
                <a:spcPct val="0"/>
              </a:spcBef>
              <a:spcAft>
                <a:spcPct val="0"/>
              </a:spcAft>
              <a:defRPr lang="en-US" sz="2400" b="1" cap="none" baseline="0" dirty="0" smtClean="0">
                <a:solidFill>
                  <a:schemeClr val="bg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endParaRPr lang="en-IN" sz="2398"/>
          </a:p>
        </p:txBody>
      </p:sp>
      <p:sp>
        <p:nvSpPr>
          <p:cNvPr id="5" name="Trapezoid 4"/>
          <p:cNvSpPr/>
          <p:nvPr userDrawn="1"/>
        </p:nvSpPr>
        <p:spPr bwMode="auto">
          <a:xfrm rot="5400000">
            <a:off x="949571" y="2279056"/>
            <a:ext cx="2748482" cy="1846521"/>
          </a:xfrm>
          <a:prstGeom prst="trapezoid">
            <a:avLst>
              <a:gd name="adj" fmla="val 8378"/>
            </a:avLst>
          </a:prstGeom>
          <a:solidFill>
            <a:schemeClr val="bg1">
              <a:lumMod val="95000"/>
            </a:schemeClr>
          </a:solidFill>
          <a:ln w="3175" cap="flat" cmpd="sng" algn="ctr">
            <a:noFill/>
            <a:prstDash val="solid"/>
            <a:miter lim="800000"/>
            <a:headEnd type="none" w="sm" len="sm"/>
            <a:tailEnd type="triangle" w="med" len="med"/>
          </a:ln>
          <a:effectLst>
            <a:outerShdw blurRad="50800" dist="38100" algn="l" rotWithShape="0">
              <a:prstClr val="black">
                <a:alpha val="40000"/>
              </a:prstClr>
            </a:outerShdw>
          </a:effectLst>
        </p:spPr>
        <p:txBody>
          <a:bodyPr vert="horz" wrap="none" lIns="91392" tIns="45696" rIns="91392" bIns="45696" numCol="1" rtlCol="0" anchor="t" anchorCtr="0" compatLnSpc="1">
            <a:prstTxWarp prst="textNoShape">
              <a:avLst/>
            </a:prstTxWarp>
          </a:bodyPr>
          <a:lstStyle/>
          <a:p>
            <a:pPr marL="0" marR="0" indent="0" algn="l" defTabSz="913852" rtl="0" eaLnBrk="1" fontAlgn="base" latinLnBrk="0" hangingPunct="1">
              <a:lnSpc>
                <a:spcPct val="100000"/>
              </a:lnSpc>
              <a:spcBef>
                <a:spcPct val="0"/>
              </a:spcBef>
              <a:spcAft>
                <a:spcPct val="0"/>
              </a:spcAft>
              <a:buClrTx/>
              <a:buSzTx/>
              <a:buFontTx/>
              <a:buNone/>
              <a:tabLst/>
            </a:pPr>
            <a:endParaRPr kumimoji="0" lang="en-IN" sz="3598" b="0" i="0" u="none" strike="noStrike" cap="none" normalizeH="0" baseline="0">
              <a:ln>
                <a:noFill/>
              </a:ln>
              <a:solidFill>
                <a:schemeClr val="tx1"/>
              </a:solidFill>
              <a:effectLst/>
              <a:latin typeface="Calibri" pitchFamily="34" charset="0"/>
            </a:endParaRPr>
          </a:p>
        </p:txBody>
      </p:sp>
      <p:grpSp>
        <p:nvGrpSpPr>
          <p:cNvPr id="6" name="Group 5"/>
          <p:cNvGrpSpPr/>
          <p:nvPr userDrawn="1"/>
        </p:nvGrpSpPr>
        <p:grpSpPr>
          <a:xfrm>
            <a:off x="1726524" y="2557072"/>
            <a:ext cx="1922719" cy="1290491"/>
            <a:chOff x="1726506" y="2512485"/>
            <a:chExt cx="1922699" cy="1290478"/>
          </a:xfrm>
        </p:grpSpPr>
        <p:grpSp>
          <p:nvGrpSpPr>
            <p:cNvPr id="7" name="Group 6"/>
            <p:cNvGrpSpPr/>
            <p:nvPr userDrawn="1"/>
          </p:nvGrpSpPr>
          <p:grpSpPr>
            <a:xfrm>
              <a:off x="1726506" y="2512485"/>
              <a:ext cx="1194563" cy="1290478"/>
              <a:chOff x="8366125" y="1285875"/>
              <a:chExt cx="434975" cy="469900"/>
            </a:xfrm>
            <a:solidFill>
              <a:schemeClr val="bg1">
                <a:lumMod val="95000"/>
              </a:schemeClr>
            </a:solidFill>
          </p:grpSpPr>
          <p:sp>
            <p:nvSpPr>
              <p:cNvPr id="9" name="Oval 216"/>
              <p:cNvSpPr>
                <a:spLocks noChangeArrowheads="1"/>
              </p:cNvSpPr>
              <p:nvPr/>
            </p:nvSpPr>
            <p:spPr bwMode="auto">
              <a:xfrm>
                <a:off x="8645525" y="1320800"/>
                <a:ext cx="69850" cy="85725"/>
              </a:xfrm>
              <a:prstGeom prst="ellipse">
                <a:avLst/>
              </a:pr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0" name="Freeform 217"/>
              <p:cNvSpPr>
                <a:spLocks noEditPoints="1"/>
              </p:cNvSpPr>
              <p:nvPr/>
            </p:nvSpPr>
            <p:spPr bwMode="auto">
              <a:xfrm>
                <a:off x="8594725" y="1381125"/>
                <a:ext cx="206375" cy="374650"/>
              </a:xfrm>
              <a:custGeom>
                <a:avLst/>
                <a:gdLst>
                  <a:gd name="T0" fmla="*/ 64 w 65"/>
                  <a:gd name="T1" fmla="*/ 32 h 118"/>
                  <a:gd name="T2" fmla="*/ 64 w 65"/>
                  <a:gd name="T3" fmla="*/ 32 h 118"/>
                  <a:gd name="T4" fmla="*/ 64 w 65"/>
                  <a:gd name="T5" fmla="*/ 32 h 118"/>
                  <a:gd name="T6" fmla="*/ 46 w 65"/>
                  <a:gd name="T7" fmla="*/ 13 h 118"/>
                  <a:gd name="T8" fmla="*/ 41 w 65"/>
                  <a:gd name="T9" fmla="*/ 11 h 118"/>
                  <a:gd name="T10" fmla="*/ 37 w 65"/>
                  <a:gd name="T11" fmla="*/ 10 h 118"/>
                  <a:gd name="T12" fmla="*/ 40 w 65"/>
                  <a:gd name="T13" fmla="*/ 13 h 118"/>
                  <a:gd name="T14" fmla="*/ 35 w 65"/>
                  <a:gd name="T15" fmla="*/ 16 h 118"/>
                  <a:gd name="T16" fmla="*/ 37 w 65"/>
                  <a:gd name="T17" fmla="*/ 21 h 118"/>
                  <a:gd name="T18" fmla="*/ 30 w 65"/>
                  <a:gd name="T19" fmla="*/ 36 h 118"/>
                  <a:gd name="T20" fmla="*/ 29 w 65"/>
                  <a:gd name="T21" fmla="*/ 14 h 118"/>
                  <a:gd name="T22" fmla="*/ 30 w 65"/>
                  <a:gd name="T23" fmla="*/ 13 h 118"/>
                  <a:gd name="T24" fmla="*/ 29 w 65"/>
                  <a:gd name="T25" fmla="*/ 8 h 118"/>
                  <a:gd name="T26" fmla="*/ 24 w 65"/>
                  <a:gd name="T27" fmla="*/ 8 h 118"/>
                  <a:gd name="T28" fmla="*/ 23 w 65"/>
                  <a:gd name="T29" fmla="*/ 13 h 118"/>
                  <a:gd name="T30" fmla="*/ 24 w 65"/>
                  <a:gd name="T31" fmla="*/ 14 h 118"/>
                  <a:gd name="T32" fmla="*/ 23 w 65"/>
                  <a:gd name="T33" fmla="*/ 36 h 118"/>
                  <a:gd name="T34" fmla="*/ 16 w 65"/>
                  <a:gd name="T35" fmla="*/ 21 h 118"/>
                  <a:gd name="T36" fmla="*/ 18 w 65"/>
                  <a:gd name="T37" fmla="*/ 16 h 118"/>
                  <a:gd name="T38" fmla="*/ 13 w 65"/>
                  <a:gd name="T39" fmla="*/ 13 h 118"/>
                  <a:gd name="T40" fmla="*/ 17 w 65"/>
                  <a:gd name="T41" fmla="*/ 10 h 118"/>
                  <a:gd name="T42" fmla="*/ 17 w 65"/>
                  <a:gd name="T43" fmla="*/ 9 h 118"/>
                  <a:gd name="T44" fmla="*/ 4 w 65"/>
                  <a:gd name="T45" fmla="*/ 4 h 118"/>
                  <a:gd name="T46" fmla="*/ 0 w 65"/>
                  <a:gd name="T47" fmla="*/ 0 h 118"/>
                  <a:gd name="T48" fmla="*/ 0 w 65"/>
                  <a:gd name="T49" fmla="*/ 16 h 118"/>
                  <a:gd name="T50" fmla="*/ 10 w 65"/>
                  <a:gd name="T51" fmla="*/ 20 h 118"/>
                  <a:gd name="T52" fmla="*/ 9 w 65"/>
                  <a:gd name="T53" fmla="*/ 67 h 118"/>
                  <a:gd name="T54" fmla="*/ 9 w 65"/>
                  <a:gd name="T55" fmla="*/ 67 h 118"/>
                  <a:gd name="T56" fmla="*/ 10 w 65"/>
                  <a:gd name="T57" fmla="*/ 67 h 118"/>
                  <a:gd name="T58" fmla="*/ 12 w 65"/>
                  <a:gd name="T59" fmla="*/ 118 h 118"/>
                  <a:gd name="T60" fmla="*/ 26 w 65"/>
                  <a:gd name="T61" fmla="*/ 118 h 118"/>
                  <a:gd name="T62" fmla="*/ 26 w 65"/>
                  <a:gd name="T63" fmla="*/ 67 h 118"/>
                  <a:gd name="T64" fmla="*/ 28 w 65"/>
                  <a:gd name="T65" fmla="*/ 67 h 118"/>
                  <a:gd name="T66" fmla="*/ 29 w 65"/>
                  <a:gd name="T67" fmla="*/ 118 h 118"/>
                  <a:gd name="T68" fmla="*/ 44 w 65"/>
                  <a:gd name="T69" fmla="*/ 118 h 118"/>
                  <a:gd name="T70" fmla="*/ 44 w 65"/>
                  <a:gd name="T71" fmla="*/ 67 h 118"/>
                  <a:gd name="T72" fmla="*/ 45 w 65"/>
                  <a:gd name="T73" fmla="*/ 67 h 118"/>
                  <a:gd name="T74" fmla="*/ 45 w 65"/>
                  <a:gd name="T75" fmla="*/ 67 h 118"/>
                  <a:gd name="T76" fmla="*/ 45 w 65"/>
                  <a:gd name="T77" fmla="*/ 59 h 118"/>
                  <a:gd name="T78" fmla="*/ 53 w 65"/>
                  <a:gd name="T79" fmla="*/ 63 h 118"/>
                  <a:gd name="T80" fmla="*/ 59 w 65"/>
                  <a:gd name="T81" fmla="*/ 52 h 118"/>
                  <a:gd name="T82" fmla="*/ 62 w 65"/>
                  <a:gd name="T83" fmla="*/ 46 h 118"/>
                  <a:gd name="T84" fmla="*/ 63 w 65"/>
                  <a:gd name="T85" fmla="*/ 43 h 118"/>
                  <a:gd name="T86" fmla="*/ 64 w 65"/>
                  <a:gd name="T87" fmla="*/ 41 h 118"/>
                  <a:gd name="T88" fmla="*/ 65 w 65"/>
                  <a:gd name="T89" fmla="*/ 41 h 118"/>
                  <a:gd name="T90" fmla="*/ 65 w 65"/>
                  <a:gd name="T91" fmla="*/ 40 h 118"/>
                  <a:gd name="T92" fmla="*/ 64 w 65"/>
                  <a:gd name="T93" fmla="*/ 32 h 118"/>
                  <a:gd name="T94" fmla="*/ 50 w 65"/>
                  <a:gd name="T95" fmla="*/ 39 h 118"/>
                  <a:gd name="T96" fmla="*/ 46 w 65"/>
                  <a:gd name="T97" fmla="*/ 45 h 118"/>
                  <a:gd name="T98" fmla="*/ 45 w 65"/>
                  <a:gd name="T99" fmla="*/ 48 h 118"/>
                  <a:gd name="T100" fmla="*/ 44 w 65"/>
                  <a:gd name="T101" fmla="*/ 30 h 118"/>
                  <a:gd name="T102" fmla="*/ 51 w 65"/>
                  <a:gd name="T103" fmla="*/ 38 h 118"/>
                  <a:gd name="T104" fmla="*/ 50 w 65"/>
                  <a:gd name="T105" fmla="*/ 3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 h="118">
                    <a:moveTo>
                      <a:pt x="64" y="32"/>
                    </a:moveTo>
                    <a:cubicBezTo>
                      <a:pt x="64" y="32"/>
                      <a:pt x="64" y="32"/>
                      <a:pt x="64" y="32"/>
                    </a:cubicBezTo>
                    <a:cubicBezTo>
                      <a:pt x="64" y="32"/>
                      <a:pt x="64" y="32"/>
                      <a:pt x="64" y="32"/>
                    </a:cubicBezTo>
                    <a:cubicBezTo>
                      <a:pt x="46" y="13"/>
                      <a:pt x="46" y="13"/>
                      <a:pt x="46" y="13"/>
                    </a:cubicBezTo>
                    <a:cubicBezTo>
                      <a:pt x="45" y="12"/>
                      <a:pt x="43" y="11"/>
                      <a:pt x="41" y="11"/>
                    </a:cubicBezTo>
                    <a:cubicBezTo>
                      <a:pt x="41" y="11"/>
                      <a:pt x="38" y="10"/>
                      <a:pt x="37" y="10"/>
                    </a:cubicBezTo>
                    <a:cubicBezTo>
                      <a:pt x="40" y="13"/>
                      <a:pt x="40" y="13"/>
                      <a:pt x="40" y="13"/>
                    </a:cubicBezTo>
                    <a:cubicBezTo>
                      <a:pt x="35" y="16"/>
                      <a:pt x="35" y="16"/>
                      <a:pt x="35" y="16"/>
                    </a:cubicBezTo>
                    <a:cubicBezTo>
                      <a:pt x="37" y="21"/>
                      <a:pt x="37" y="21"/>
                      <a:pt x="37" y="21"/>
                    </a:cubicBezTo>
                    <a:cubicBezTo>
                      <a:pt x="30" y="36"/>
                      <a:pt x="30" y="36"/>
                      <a:pt x="30" y="36"/>
                    </a:cubicBezTo>
                    <a:cubicBezTo>
                      <a:pt x="29" y="14"/>
                      <a:pt x="29" y="14"/>
                      <a:pt x="29" y="14"/>
                    </a:cubicBezTo>
                    <a:cubicBezTo>
                      <a:pt x="30" y="13"/>
                      <a:pt x="30" y="13"/>
                      <a:pt x="30" y="13"/>
                    </a:cubicBezTo>
                    <a:cubicBezTo>
                      <a:pt x="29" y="8"/>
                      <a:pt x="29" y="8"/>
                      <a:pt x="29" y="8"/>
                    </a:cubicBezTo>
                    <a:cubicBezTo>
                      <a:pt x="24" y="8"/>
                      <a:pt x="24" y="8"/>
                      <a:pt x="24" y="8"/>
                    </a:cubicBezTo>
                    <a:cubicBezTo>
                      <a:pt x="23" y="13"/>
                      <a:pt x="23" y="13"/>
                      <a:pt x="23" y="13"/>
                    </a:cubicBezTo>
                    <a:cubicBezTo>
                      <a:pt x="24" y="14"/>
                      <a:pt x="24" y="14"/>
                      <a:pt x="24" y="14"/>
                    </a:cubicBezTo>
                    <a:cubicBezTo>
                      <a:pt x="23" y="36"/>
                      <a:pt x="23" y="36"/>
                      <a:pt x="23" y="36"/>
                    </a:cubicBezTo>
                    <a:cubicBezTo>
                      <a:pt x="16" y="21"/>
                      <a:pt x="16" y="21"/>
                      <a:pt x="16" y="21"/>
                    </a:cubicBezTo>
                    <a:cubicBezTo>
                      <a:pt x="18" y="16"/>
                      <a:pt x="18" y="16"/>
                      <a:pt x="18" y="16"/>
                    </a:cubicBezTo>
                    <a:cubicBezTo>
                      <a:pt x="13" y="13"/>
                      <a:pt x="13" y="13"/>
                      <a:pt x="13" y="13"/>
                    </a:cubicBezTo>
                    <a:cubicBezTo>
                      <a:pt x="17" y="10"/>
                      <a:pt x="17" y="10"/>
                      <a:pt x="17" y="10"/>
                    </a:cubicBezTo>
                    <a:cubicBezTo>
                      <a:pt x="17" y="9"/>
                      <a:pt x="17" y="9"/>
                      <a:pt x="17" y="9"/>
                    </a:cubicBezTo>
                    <a:cubicBezTo>
                      <a:pt x="12" y="7"/>
                      <a:pt x="7" y="4"/>
                      <a:pt x="4" y="4"/>
                    </a:cubicBezTo>
                    <a:cubicBezTo>
                      <a:pt x="0" y="0"/>
                      <a:pt x="0" y="0"/>
                      <a:pt x="0" y="0"/>
                    </a:cubicBezTo>
                    <a:cubicBezTo>
                      <a:pt x="0" y="16"/>
                      <a:pt x="0" y="16"/>
                      <a:pt x="0" y="16"/>
                    </a:cubicBezTo>
                    <a:cubicBezTo>
                      <a:pt x="4" y="18"/>
                      <a:pt x="7" y="19"/>
                      <a:pt x="10" y="20"/>
                    </a:cubicBezTo>
                    <a:cubicBezTo>
                      <a:pt x="9" y="35"/>
                      <a:pt x="9" y="51"/>
                      <a:pt x="9" y="67"/>
                    </a:cubicBezTo>
                    <a:cubicBezTo>
                      <a:pt x="9" y="67"/>
                      <a:pt x="9" y="67"/>
                      <a:pt x="9" y="67"/>
                    </a:cubicBezTo>
                    <a:cubicBezTo>
                      <a:pt x="9" y="67"/>
                      <a:pt x="10" y="67"/>
                      <a:pt x="10" y="67"/>
                    </a:cubicBezTo>
                    <a:cubicBezTo>
                      <a:pt x="12" y="118"/>
                      <a:pt x="12" y="118"/>
                      <a:pt x="12" y="118"/>
                    </a:cubicBezTo>
                    <a:cubicBezTo>
                      <a:pt x="26" y="118"/>
                      <a:pt x="26" y="118"/>
                      <a:pt x="26" y="118"/>
                    </a:cubicBezTo>
                    <a:cubicBezTo>
                      <a:pt x="27" y="103"/>
                      <a:pt x="26" y="77"/>
                      <a:pt x="26" y="67"/>
                    </a:cubicBezTo>
                    <a:cubicBezTo>
                      <a:pt x="27" y="67"/>
                      <a:pt x="27" y="67"/>
                      <a:pt x="28" y="67"/>
                    </a:cubicBezTo>
                    <a:cubicBezTo>
                      <a:pt x="29" y="118"/>
                      <a:pt x="29" y="118"/>
                      <a:pt x="29" y="118"/>
                    </a:cubicBezTo>
                    <a:cubicBezTo>
                      <a:pt x="44" y="118"/>
                      <a:pt x="44" y="118"/>
                      <a:pt x="44" y="118"/>
                    </a:cubicBezTo>
                    <a:cubicBezTo>
                      <a:pt x="44" y="103"/>
                      <a:pt x="44" y="77"/>
                      <a:pt x="44" y="67"/>
                    </a:cubicBezTo>
                    <a:cubicBezTo>
                      <a:pt x="44" y="67"/>
                      <a:pt x="45" y="67"/>
                      <a:pt x="45" y="67"/>
                    </a:cubicBezTo>
                    <a:cubicBezTo>
                      <a:pt x="45" y="67"/>
                      <a:pt x="45" y="67"/>
                      <a:pt x="45" y="67"/>
                    </a:cubicBezTo>
                    <a:cubicBezTo>
                      <a:pt x="45" y="64"/>
                      <a:pt x="45" y="62"/>
                      <a:pt x="45" y="59"/>
                    </a:cubicBezTo>
                    <a:cubicBezTo>
                      <a:pt x="48" y="61"/>
                      <a:pt x="50" y="62"/>
                      <a:pt x="53" y="63"/>
                    </a:cubicBezTo>
                    <a:cubicBezTo>
                      <a:pt x="59" y="52"/>
                      <a:pt x="59" y="52"/>
                      <a:pt x="59" y="52"/>
                    </a:cubicBezTo>
                    <a:cubicBezTo>
                      <a:pt x="62" y="46"/>
                      <a:pt x="62" y="46"/>
                      <a:pt x="62" y="46"/>
                    </a:cubicBezTo>
                    <a:cubicBezTo>
                      <a:pt x="63" y="43"/>
                      <a:pt x="63" y="43"/>
                      <a:pt x="63" y="43"/>
                    </a:cubicBezTo>
                    <a:cubicBezTo>
                      <a:pt x="64" y="41"/>
                      <a:pt x="64" y="41"/>
                      <a:pt x="64" y="41"/>
                    </a:cubicBezTo>
                    <a:cubicBezTo>
                      <a:pt x="65" y="41"/>
                      <a:pt x="65" y="41"/>
                      <a:pt x="65" y="41"/>
                    </a:cubicBezTo>
                    <a:cubicBezTo>
                      <a:pt x="65" y="40"/>
                      <a:pt x="65" y="40"/>
                      <a:pt x="65" y="40"/>
                    </a:cubicBezTo>
                    <a:lnTo>
                      <a:pt x="64" y="32"/>
                    </a:lnTo>
                    <a:close/>
                    <a:moveTo>
                      <a:pt x="50" y="39"/>
                    </a:moveTo>
                    <a:cubicBezTo>
                      <a:pt x="46" y="45"/>
                      <a:pt x="46" y="45"/>
                      <a:pt x="46" y="45"/>
                    </a:cubicBezTo>
                    <a:cubicBezTo>
                      <a:pt x="45" y="48"/>
                      <a:pt x="45" y="48"/>
                      <a:pt x="45" y="48"/>
                    </a:cubicBezTo>
                    <a:cubicBezTo>
                      <a:pt x="45" y="42"/>
                      <a:pt x="44" y="36"/>
                      <a:pt x="44" y="30"/>
                    </a:cubicBezTo>
                    <a:cubicBezTo>
                      <a:pt x="51" y="38"/>
                      <a:pt x="51" y="38"/>
                      <a:pt x="51" y="38"/>
                    </a:cubicBezTo>
                    <a:lnTo>
                      <a:pt x="50" y="39"/>
                    </a:ln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1" name="Freeform 218"/>
              <p:cNvSpPr>
                <a:spLocks/>
              </p:cNvSpPr>
              <p:nvPr/>
            </p:nvSpPr>
            <p:spPr bwMode="auto">
              <a:xfrm>
                <a:off x="8407400" y="1387475"/>
                <a:ext cx="152400" cy="19050"/>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1" y="6"/>
                      <a:pt x="0" y="5"/>
                      <a:pt x="0" y="3"/>
                    </a:cubicBezTo>
                    <a:cubicBezTo>
                      <a:pt x="0" y="1"/>
                      <a:pt x="1" y="0"/>
                      <a:pt x="3" y="0"/>
                    </a:cubicBezTo>
                    <a:cubicBezTo>
                      <a:pt x="45" y="0"/>
                      <a:pt x="45" y="0"/>
                      <a:pt x="45" y="0"/>
                    </a:cubicBezTo>
                    <a:cubicBezTo>
                      <a:pt x="46" y="0"/>
                      <a:pt x="48" y="1"/>
                      <a:pt x="48" y="3"/>
                    </a:cubicBezTo>
                    <a:cubicBezTo>
                      <a:pt x="48" y="5"/>
                      <a:pt x="46" y="6"/>
                      <a:pt x="45" y="6"/>
                    </a:cubicBez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2" name="Freeform 219"/>
              <p:cNvSpPr>
                <a:spLocks/>
              </p:cNvSpPr>
              <p:nvPr/>
            </p:nvSpPr>
            <p:spPr bwMode="auto">
              <a:xfrm>
                <a:off x="8407400" y="1425575"/>
                <a:ext cx="152400" cy="19050"/>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1" y="6"/>
                      <a:pt x="0" y="5"/>
                      <a:pt x="0" y="3"/>
                    </a:cubicBezTo>
                    <a:cubicBezTo>
                      <a:pt x="0" y="2"/>
                      <a:pt x="1" y="0"/>
                      <a:pt x="3" y="0"/>
                    </a:cubicBezTo>
                    <a:cubicBezTo>
                      <a:pt x="45" y="0"/>
                      <a:pt x="45" y="0"/>
                      <a:pt x="45" y="0"/>
                    </a:cubicBezTo>
                    <a:cubicBezTo>
                      <a:pt x="46" y="0"/>
                      <a:pt x="48" y="2"/>
                      <a:pt x="48" y="3"/>
                    </a:cubicBezTo>
                    <a:cubicBezTo>
                      <a:pt x="48" y="5"/>
                      <a:pt x="46" y="6"/>
                      <a:pt x="45" y="6"/>
                    </a:cubicBez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3" name="Freeform 220"/>
              <p:cNvSpPr>
                <a:spLocks/>
              </p:cNvSpPr>
              <p:nvPr/>
            </p:nvSpPr>
            <p:spPr bwMode="auto">
              <a:xfrm>
                <a:off x="8407400" y="1466850"/>
                <a:ext cx="152400" cy="15875"/>
              </a:xfrm>
              <a:custGeom>
                <a:avLst/>
                <a:gdLst>
                  <a:gd name="T0" fmla="*/ 45 w 48"/>
                  <a:gd name="T1" fmla="*/ 5 h 5"/>
                  <a:gd name="T2" fmla="*/ 3 w 48"/>
                  <a:gd name="T3" fmla="*/ 5 h 5"/>
                  <a:gd name="T4" fmla="*/ 0 w 48"/>
                  <a:gd name="T5" fmla="*/ 2 h 5"/>
                  <a:gd name="T6" fmla="*/ 3 w 48"/>
                  <a:gd name="T7" fmla="*/ 0 h 5"/>
                  <a:gd name="T8" fmla="*/ 45 w 48"/>
                  <a:gd name="T9" fmla="*/ 0 h 5"/>
                  <a:gd name="T10" fmla="*/ 48 w 48"/>
                  <a:gd name="T11" fmla="*/ 2 h 5"/>
                  <a:gd name="T12" fmla="*/ 45 w 4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8" h="5">
                    <a:moveTo>
                      <a:pt x="45" y="5"/>
                    </a:moveTo>
                    <a:cubicBezTo>
                      <a:pt x="3" y="5"/>
                      <a:pt x="3" y="5"/>
                      <a:pt x="3" y="5"/>
                    </a:cubicBezTo>
                    <a:cubicBezTo>
                      <a:pt x="1" y="5"/>
                      <a:pt x="0" y="4"/>
                      <a:pt x="0" y="2"/>
                    </a:cubicBezTo>
                    <a:cubicBezTo>
                      <a:pt x="0" y="1"/>
                      <a:pt x="1" y="0"/>
                      <a:pt x="3" y="0"/>
                    </a:cubicBezTo>
                    <a:cubicBezTo>
                      <a:pt x="45" y="0"/>
                      <a:pt x="45" y="0"/>
                      <a:pt x="45" y="0"/>
                    </a:cubicBezTo>
                    <a:cubicBezTo>
                      <a:pt x="46" y="0"/>
                      <a:pt x="48" y="1"/>
                      <a:pt x="48" y="2"/>
                    </a:cubicBezTo>
                    <a:cubicBezTo>
                      <a:pt x="48" y="4"/>
                      <a:pt x="46" y="5"/>
                      <a:pt x="45" y="5"/>
                    </a:cubicBez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4" name="Freeform 221"/>
              <p:cNvSpPr>
                <a:spLocks/>
              </p:cNvSpPr>
              <p:nvPr/>
            </p:nvSpPr>
            <p:spPr bwMode="auto">
              <a:xfrm>
                <a:off x="8407400" y="1504950"/>
                <a:ext cx="152400" cy="19050"/>
              </a:xfrm>
              <a:custGeom>
                <a:avLst/>
                <a:gdLst>
                  <a:gd name="T0" fmla="*/ 45 w 48"/>
                  <a:gd name="T1" fmla="*/ 6 h 6"/>
                  <a:gd name="T2" fmla="*/ 3 w 48"/>
                  <a:gd name="T3" fmla="*/ 6 h 6"/>
                  <a:gd name="T4" fmla="*/ 0 w 48"/>
                  <a:gd name="T5" fmla="*/ 3 h 6"/>
                  <a:gd name="T6" fmla="*/ 3 w 48"/>
                  <a:gd name="T7" fmla="*/ 0 h 6"/>
                  <a:gd name="T8" fmla="*/ 45 w 48"/>
                  <a:gd name="T9" fmla="*/ 0 h 6"/>
                  <a:gd name="T10" fmla="*/ 48 w 48"/>
                  <a:gd name="T11" fmla="*/ 3 h 6"/>
                  <a:gd name="T12" fmla="*/ 45 w 48"/>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6"/>
                    </a:moveTo>
                    <a:cubicBezTo>
                      <a:pt x="3" y="6"/>
                      <a:pt x="3" y="6"/>
                      <a:pt x="3" y="6"/>
                    </a:cubicBezTo>
                    <a:cubicBezTo>
                      <a:pt x="1" y="6"/>
                      <a:pt x="0" y="4"/>
                      <a:pt x="0" y="3"/>
                    </a:cubicBezTo>
                    <a:cubicBezTo>
                      <a:pt x="0" y="1"/>
                      <a:pt x="1" y="0"/>
                      <a:pt x="3" y="0"/>
                    </a:cubicBezTo>
                    <a:cubicBezTo>
                      <a:pt x="45" y="0"/>
                      <a:pt x="45" y="0"/>
                      <a:pt x="45" y="0"/>
                    </a:cubicBezTo>
                    <a:cubicBezTo>
                      <a:pt x="46" y="0"/>
                      <a:pt x="48" y="1"/>
                      <a:pt x="48" y="3"/>
                    </a:cubicBezTo>
                    <a:cubicBezTo>
                      <a:pt x="48" y="4"/>
                      <a:pt x="46" y="6"/>
                      <a:pt x="45" y="6"/>
                    </a:cubicBez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sp>
            <p:nvSpPr>
              <p:cNvPr id="15" name="Freeform 222"/>
              <p:cNvSpPr>
                <a:spLocks noEditPoints="1"/>
              </p:cNvSpPr>
              <p:nvPr/>
            </p:nvSpPr>
            <p:spPr bwMode="auto">
              <a:xfrm>
                <a:off x="8366125" y="1285875"/>
                <a:ext cx="241300" cy="301625"/>
              </a:xfrm>
              <a:custGeom>
                <a:avLst/>
                <a:gdLst>
                  <a:gd name="T0" fmla="*/ 72 w 76"/>
                  <a:gd name="T1" fmla="*/ 0 h 95"/>
                  <a:gd name="T2" fmla="*/ 22 w 76"/>
                  <a:gd name="T3" fmla="*/ 0 h 95"/>
                  <a:gd name="T4" fmla="*/ 19 w 76"/>
                  <a:gd name="T5" fmla="*/ 1 h 95"/>
                  <a:gd name="T6" fmla="*/ 2 w 76"/>
                  <a:gd name="T7" fmla="*/ 18 h 95"/>
                  <a:gd name="T8" fmla="*/ 0 w 76"/>
                  <a:gd name="T9" fmla="*/ 21 h 95"/>
                  <a:gd name="T10" fmla="*/ 0 w 76"/>
                  <a:gd name="T11" fmla="*/ 91 h 95"/>
                  <a:gd name="T12" fmla="*/ 4 w 76"/>
                  <a:gd name="T13" fmla="*/ 95 h 95"/>
                  <a:gd name="T14" fmla="*/ 72 w 76"/>
                  <a:gd name="T15" fmla="*/ 95 h 95"/>
                  <a:gd name="T16" fmla="*/ 76 w 76"/>
                  <a:gd name="T17" fmla="*/ 91 h 95"/>
                  <a:gd name="T18" fmla="*/ 76 w 76"/>
                  <a:gd name="T19" fmla="*/ 4 h 95"/>
                  <a:gd name="T20" fmla="*/ 72 w 76"/>
                  <a:gd name="T21" fmla="*/ 0 h 95"/>
                  <a:gd name="T22" fmla="*/ 19 w 76"/>
                  <a:gd name="T23" fmla="*/ 12 h 95"/>
                  <a:gd name="T24" fmla="*/ 19 w 76"/>
                  <a:gd name="T25" fmla="*/ 18 h 95"/>
                  <a:gd name="T26" fmla="*/ 13 w 76"/>
                  <a:gd name="T27" fmla="*/ 18 h 95"/>
                  <a:gd name="T28" fmla="*/ 19 w 76"/>
                  <a:gd name="T29" fmla="*/ 12 h 95"/>
                  <a:gd name="T30" fmla="*/ 68 w 76"/>
                  <a:gd name="T31" fmla="*/ 87 h 95"/>
                  <a:gd name="T32" fmla="*/ 8 w 76"/>
                  <a:gd name="T33" fmla="*/ 87 h 95"/>
                  <a:gd name="T34" fmla="*/ 8 w 76"/>
                  <a:gd name="T35" fmla="*/ 24 h 95"/>
                  <a:gd name="T36" fmla="*/ 22 w 76"/>
                  <a:gd name="T37" fmla="*/ 24 h 95"/>
                  <a:gd name="T38" fmla="*/ 25 w 76"/>
                  <a:gd name="T39" fmla="*/ 21 h 95"/>
                  <a:gd name="T40" fmla="*/ 25 w 76"/>
                  <a:gd name="T41" fmla="*/ 8 h 95"/>
                  <a:gd name="T42" fmla="*/ 68 w 76"/>
                  <a:gd name="T43" fmla="*/ 8 h 95"/>
                  <a:gd name="T44" fmla="*/ 68 w 76"/>
                  <a:gd name="T45"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95">
                    <a:moveTo>
                      <a:pt x="72" y="0"/>
                    </a:moveTo>
                    <a:cubicBezTo>
                      <a:pt x="22" y="0"/>
                      <a:pt x="22" y="0"/>
                      <a:pt x="22" y="0"/>
                    </a:cubicBezTo>
                    <a:cubicBezTo>
                      <a:pt x="21" y="0"/>
                      <a:pt x="20" y="1"/>
                      <a:pt x="19" y="1"/>
                    </a:cubicBezTo>
                    <a:cubicBezTo>
                      <a:pt x="2" y="18"/>
                      <a:pt x="2" y="18"/>
                      <a:pt x="2" y="18"/>
                    </a:cubicBezTo>
                    <a:cubicBezTo>
                      <a:pt x="1" y="19"/>
                      <a:pt x="0" y="20"/>
                      <a:pt x="0" y="21"/>
                    </a:cubicBezTo>
                    <a:cubicBezTo>
                      <a:pt x="0" y="91"/>
                      <a:pt x="0" y="91"/>
                      <a:pt x="0" y="91"/>
                    </a:cubicBezTo>
                    <a:cubicBezTo>
                      <a:pt x="0" y="93"/>
                      <a:pt x="2" y="95"/>
                      <a:pt x="4" y="95"/>
                    </a:cubicBezTo>
                    <a:cubicBezTo>
                      <a:pt x="72" y="95"/>
                      <a:pt x="72" y="95"/>
                      <a:pt x="72" y="95"/>
                    </a:cubicBezTo>
                    <a:cubicBezTo>
                      <a:pt x="74" y="95"/>
                      <a:pt x="76" y="93"/>
                      <a:pt x="76" y="91"/>
                    </a:cubicBezTo>
                    <a:cubicBezTo>
                      <a:pt x="76" y="4"/>
                      <a:pt x="76" y="4"/>
                      <a:pt x="76" y="4"/>
                    </a:cubicBezTo>
                    <a:cubicBezTo>
                      <a:pt x="76" y="2"/>
                      <a:pt x="74" y="0"/>
                      <a:pt x="72" y="0"/>
                    </a:cubicBezTo>
                    <a:close/>
                    <a:moveTo>
                      <a:pt x="19" y="12"/>
                    </a:moveTo>
                    <a:cubicBezTo>
                      <a:pt x="19" y="18"/>
                      <a:pt x="19" y="18"/>
                      <a:pt x="19" y="18"/>
                    </a:cubicBezTo>
                    <a:cubicBezTo>
                      <a:pt x="13" y="18"/>
                      <a:pt x="13" y="18"/>
                      <a:pt x="13" y="18"/>
                    </a:cubicBezTo>
                    <a:lnTo>
                      <a:pt x="19" y="12"/>
                    </a:lnTo>
                    <a:close/>
                    <a:moveTo>
                      <a:pt x="68" y="87"/>
                    </a:moveTo>
                    <a:cubicBezTo>
                      <a:pt x="8" y="87"/>
                      <a:pt x="8" y="87"/>
                      <a:pt x="8" y="87"/>
                    </a:cubicBezTo>
                    <a:cubicBezTo>
                      <a:pt x="8" y="24"/>
                      <a:pt x="8" y="24"/>
                      <a:pt x="8" y="24"/>
                    </a:cubicBezTo>
                    <a:cubicBezTo>
                      <a:pt x="22" y="24"/>
                      <a:pt x="22" y="24"/>
                      <a:pt x="22" y="24"/>
                    </a:cubicBezTo>
                    <a:cubicBezTo>
                      <a:pt x="24" y="24"/>
                      <a:pt x="25" y="23"/>
                      <a:pt x="25" y="21"/>
                    </a:cubicBezTo>
                    <a:cubicBezTo>
                      <a:pt x="25" y="8"/>
                      <a:pt x="25" y="8"/>
                      <a:pt x="25" y="8"/>
                    </a:cubicBezTo>
                    <a:cubicBezTo>
                      <a:pt x="68" y="8"/>
                      <a:pt x="68" y="8"/>
                      <a:pt x="68" y="8"/>
                    </a:cubicBezTo>
                    <a:lnTo>
                      <a:pt x="68" y="87"/>
                    </a:lnTo>
                    <a:close/>
                  </a:path>
                </a:pathLst>
              </a:custGeom>
              <a:grpFill/>
              <a:ln w="9525">
                <a:solidFill>
                  <a:srgbClr val="003D74"/>
                </a:solidFill>
                <a:round/>
                <a:headEnd/>
                <a:tailEnd/>
              </a:ln>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798">
                  <a:solidFill>
                    <a:prstClr val="black"/>
                  </a:solidFill>
                  <a:latin typeface="Calibri"/>
                </a:endParaRPr>
              </a:p>
            </p:txBody>
          </p:sp>
        </p:grpSp>
        <p:sp>
          <p:nvSpPr>
            <p:cNvPr id="8" name="Freeform 6"/>
            <p:cNvSpPr>
              <a:spLocks noEditPoints="1"/>
            </p:cNvSpPr>
            <p:nvPr userDrawn="1"/>
          </p:nvSpPr>
          <p:spPr bwMode="auto">
            <a:xfrm>
              <a:off x="3459395" y="3061630"/>
              <a:ext cx="189810" cy="192190"/>
            </a:xfrm>
            <a:custGeom>
              <a:avLst/>
              <a:gdLst>
                <a:gd name="T0" fmla="*/ 52 w 234"/>
                <a:gd name="T1" fmla="*/ 78 h 237"/>
                <a:gd name="T2" fmla="*/ 52 w 234"/>
                <a:gd name="T3" fmla="*/ 182 h 237"/>
                <a:gd name="T4" fmla="*/ 52 w 234"/>
                <a:gd name="T5" fmla="*/ 156 h 237"/>
                <a:gd name="T6" fmla="*/ 130 w 234"/>
                <a:gd name="T7" fmla="*/ 130 h 237"/>
                <a:gd name="T8" fmla="*/ 104 w 234"/>
                <a:gd name="T9" fmla="*/ 130 h 237"/>
                <a:gd name="T10" fmla="*/ 234 w 234"/>
                <a:gd name="T11" fmla="*/ 104 h 237"/>
                <a:gd name="T12" fmla="*/ 208 w 234"/>
                <a:gd name="T13" fmla="*/ 78 h 237"/>
                <a:gd name="T14" fmla="*/ 208 w 234"/>
                <a:gd name="T15" fmla="*/ 104 h 237"/>
                <a:gd name="T16" fmla="*/ 182 w 234"/>
                <a:gd name="T17" fmla="*/ 130 h 237"/>
                <a:gd name="T18" fmla="*/ 156 w 234"/>
                <a:gd name="T19" fmla="*/ 130 h 237"/>
                <a:gd name="T20" fmla="*/ 208 w 234"/>
                <a:gd name="T21" fmla="*/ 130 h 237"/>
                <a:gd name="T22" fmla="*/ 156 w 234"/>
                <a:gd name="T23" fmla="*/ 182 h 237"/>
                <a:gd name="T24" fmla="*/ 156 w 234"/>
                <a:gd name="T25" fmla="*/ 156 h 237"/>
                <a:gd name="T26" fmla="*/ 156 w 234"/>
                <a:gd name="T27" fmla="*/ 156 h 237"/>
                <a:gd name="T28" fmla="*/ 130 w 234"/>
                <a:gd name="T29" fmla="*/ 156 h 237"/>
                <a:gd name="T30" fmla="*/ 104 w 234"/>
                <a:gd name="T31" fmla="*/ 130 h 237"/>
                <a:gd name="T32" fmla="*/ 0 w 234"/>
                <a:gd name="T33" fmla="*/ 237 h 237"/>
                <a:gd name="T34" fmla="*/ 0 w 234"/>
                <a:gd name="T35" fmla="*/ 208 h 237"/>
                <a:gd name="T36" fmla="*/ 78 w 234"/>
                <a:gd name="T37" fmla="*/ 237 h 237"/>
                <a:gd name="T38" fmla="*/ 52 w 234"/>
                <a:gd name="T39" fmla="*/ 237 h 237"/>
                <a:gd name="T40" fmla="*/ 104 w 234"/>
                <a:gd name="T41" fmla="*/ 182 h 237"/>
                <a:gd name="T42" fmla="*/ 26 w 234"/>
                <a:gd name="T43" fmla="*/ 208 h 237"/>
                <a:gd name="T44" fmla="*/ 26 w 234"/>
                <a:gd name="T45" fmla="*/ 182 h 237"/>
                <a:gd name="T46" fmla="*/ 156 w 234"/>
                <a:gd name="T47" fmla="*/ 208 h 237"/>
                <a:gd name="T48" fmla="*/ 130 w 234"/>
                <a:gd name="T49" fmla="*/ 208 h 237"/>
                <a:gd name="T50" fmla="*/ 130 w 234"/>
                <a:gd name="T51" fmla="*/ 156 h 237"/>
                <a:gd name="T52" fmla="*/ 182 w 234"/>
                <a:gd name="T53" fmla="*/ 52 h 237"/>
                <a:gd name="T54" fmla="*/ 182 w 234"/>
                <a:gd name="T55" fmla="*/ 78 h 237"/>
                <a:gd name="T56" fmla="*/ 130 w 234"/>
                <a:gd name="T57" fmla="*/ 26 h 237"/>
                <a:gd name="T58" fmla="*/ 156 w 234"/>
                <a:gd name="T59" fmla="*/ 26 h 237"/>
                <a:gd name="T60" fmla="*/ 104 w 234"/>
                <a:gd name="T61" fmla="*/ 78 h 237"/>
                <a:gd name="T62" fmla="*/ 156 w 234"/>
                <a:gd name="T63" fmla="*/ 78 h 237"/>
                <a:gd name="T64" fmla="*/ 156 w 234"/>
                <a:gd name="T65" fmla="*/ 104 h 237"/>
                <a:gd name="T66" fmla="*/ 78 w 234"/>
                <a:gd name="T67" fmla="*/ 78 h 237"/>
                <a:gd name="T68" fmla="*/ 104 w 234"/>
                <a:gd name="T69" fmla="*/ 78 h 237"/>
                <a:gd name="T70" fmla="*/ 26 w 234"/>
                <a:gd name="T71" fmla="*/ 0 h 237"/>
                <a:gd name="T72" fmla="*/ 78 w 234"/>
                <a:gd name="T73" fmla="*/ 0 h 237"/>
                <a:gd name="T74" fmla="*/ 78 w 234"/>
                <a:gd name="T75" fmla="*/ 26 h 237"/>
                <a:gd name="T76" fmla="*/ 78 w 234"/>
                <a:gd name="T77" fmla="*/ 26 h 237"/>
                <a:gd name="T78" fmla="*/ 104 w 234"/>
                <a:gd name="T79" fmla="*/ 26 h 237"/>
                <a:gd name="T80" fmla="*/ 26 w 234"/>
                <a:gd name="T81" fmla="*/ 52 h 237"/>
                <a:gd name="T82" fmla="*/ 130 w 234"/>
                <a:gd name="T83" fmla="*/ 0 h 237"/>
                <a:gd name="T84" fmla="*/ 130 w 234"/>
                <a:gd name="T85" fmla="*/ 26 h 237"/>
                <a:gd name="T86" fmla="*/ 130 w 234"/>
                <a:gd name="T87" fmla="*/ 237 h 237"/>
                <a:gd name="T88" fmla="*/ 104 w 234"/>
                <a:gd name="T8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4" h="237">
                  <a:moveTo>
                    <a:pt x="78" y="52"/>
                  </a:moveTo>
                  <a:lnTo>
                    <a:pt x="52" y="52"/>
                  </a:lnTo>
                  <a:lnTo>
                    <a:pt x="52" y="78"/>
                  </a:lnTo>
                  <a:lnTo>
                    <a:pt x="78" y="78"/>
                  </a:lnTo>
                  <a:lnTo>
                    <a:pt x="78" y="52"/>
                  </a:lnTo>
                  <a:close/>
                  <a:moveTo>
                    <a:pt x="52" y="182"/>
                  </a:moveTo>
                  <a:lnTo>
                    <a:pt x="78" y="182"/>
                  </a:lnTo>
                  <a:lnTo>
                    <a:pt x="78" y="156"/>
                  </a:lnTo>
                  <a:lnTo>
                    <a:pt x="52" y="156"/>
                  </a:lnTo>
                  <a:lnTo>
                    <a:pt x="52" y="182"/>
                  </a:lnTo>
                  <a:close/>
                  <a:moveTo>
                    <a:pt x="104" y="130"/>
                  </a:moveTo>
                  <a:lnTo>
                    <a:pt x="130" y="130"/>
                  </a:lnTo>
                  <a:lnTo>
                    <a:pt x="130" y="104"/>
                  </a:lnTo>
                  <a:lnTo>
                    <a:pt x="104" y="104"/>
                  </a:lnTo>
                  <a:lnTo>
                    <a:pt x="104" y="130"/>
                  </a:lnTo>
                  <a:close/>
                  <a:moveTo>
                    <a:pt x="208" y="130"/>
                  </a:moveTo>
                  <a:lnTo>
                    <a:pt x="234" y="130"/>
                  </a:lnTo>
                  <a:lnTo>
                    <a:pt x="234" y="104"/>
                  </a:lnTo>
                  <a:lnTo>
                    <a:pt x="208" y="104"/>
                  </a:lnTo>
                  <a:lnTo>
                    <a:pt x="208" y="130"/>
                  </a:lnTo>
                  <a:close/>
                  <a:moveTo>
                    <a:pt x="208" y="78"/>
                  </a:moveTo>
                  <a:lnTo>
                    <a:pt x="182" y="78"/>
                  </a:lnTo>
                  <a:lnTo>
                    <a:pt x="182" y="104"/>
                  </a:lnTo>
                  <a:lnTo>
                    <a:pt x="208" y="104"/>
                  </a:lnTo>
                  <a:lnTo>
                    <a:pt x="208" y="78"/>
                  </a:lnTo>
                  <a:close/>
                  <a:moveTo>
                    <a:pt x="156" y="130"/>
                  </a:moveTo>
                  <a:lnTo>
                    <a:pt x="182" y="130"/>
                  </a:lnTo>
                  <a:lnTo>
                    <a:pt x="182" y="104"/>
                  </a:lnTo>
                  <a:lnTo>
                    <a:pt x="156" y="104"/>
                  </a:lnTo>
                  <a:lnTo>
                    <a:pt x="156" y="130"/>
                  </a:lnTo>
                  <a:close/>
                  <a:moveTo>
                    <a:pt x="182" y="156"/>
                  </a:moveTo>
                  <a:lnTo>
                    <a:pt x="208" y="156"/>
                  </a:lnTo>
                  <a:lnTo>
                    <a:pt x="208" y="130"/>
                  </a:lnTo>
                  <a:lnTo>
                    <a:pt x="182" y="130"/>
                  </a:lnTo>
                  <a:lnTo>
                    <a:pt x="182" y="156"/>
                  </a:lnTo>
                  <a:close/>
                  <a:moveTo>
                    <a:pt x="156" y="182"/>
                  </a:moveTo>
                  <a:lnTo>
                    <a:pt x="182" y="182"/>
                  </a:lnTo>
                  <a:lnTo>
                    <a:pt x="182" y="156"/>
                  </a:lnTo>
                  <a:lnTo>
                    <a:pt x="156" y="156"/>
                  </a:lnTo>
                  <a:lnTo>
                    <a:pt x="156" y="182"/>
                  </a:lnTo>
                  <a:close/>
                  <a:moveTo>
                    <a:pt x="130" y="156"/>
                  </a:moveTo>
                  <a:lnTo>
                    <a:pt x="156" y="156"/>
                  </a:lnTo>
                  <a:lnTo>
                    <a:pt x="156" y="130"/>
                  </a:lnTo>
                  <a:lnTo>
                    <a:pt x="130" y="130"/>
                  </a:lnTo>
                  <a:lnTo>
                    <a:pt x="130" y="156"/>
                  </a:lnTo>
                  <a:close/>
                  <a:moveTo>
                    <a:pt x="78" y="156"/>
                  </a:moveTo>
                  <a:lnTo>
                    <a:pt x="104" y="156"/>
                  </a:lnTo>
                  <a:lnTo>
                    <a:pt x="104" y="130"/>
                  </a:lnTo>
                  <a:lnTo>
                    <a:pt x="78" y="130"/>
                  </a:lnTo>
                  <a:lnTo>
                    <a:pt x="78" y="156"/>
                  </a:lnTo>
                  <a:close/>
                  <a:moveTo>
                    <a:pt x="0" y="237"/>
                  </a:moveTo>
                  <a:lnTo>
                    <a:pt x="26" y="237"/>
                  </a:lnTo>
                  <a:lnTo>
                    <a:pt x="26" y="208"/>
                  </a:lnTo>
                  <a:lnTo>
                    <a:pt x="0" y="208"/>
                  </a:lnTo>
                  <a:lnTo>
                    <a:pt x="0" y="237"/>
                  </a:lnTo>
                  <a:close/>
                  <a:moveTo>
                    <a:pt x="52" y="237"/>
                  </a:moveTo>
                  <a:lnTo>
                    <a:pt x="78" y="237"/>
                  </a:lnTo>
                  <a:lnTo>
                    <a:pt x="78" y="208"/>
                  </a:lnTo>
                  <a:lnTo>
                    <a:pt x="52" y="208"/>
                  </a:lnTo>
                  <a:lnTo>
                    <a:pt x="52" y="237"/>
                  </a:lnTo>
                  <a:close/>
                  <a:moveTo>
                    <a:pt x="78" y="208"/>
                  </a:moveTo>
                  <a:lnTo>
                    <a:pt x="104" y="208"/>
                  </a:lnTo>
                  <a:lnTo>
                    <a:pt x="104" y="182"/>
                  </a:lnTo>
                  <a:lnTo>
                    <a:pt x="78" y="182"/>
                  </a:lnTo>
                  <a:lnTo>
                    <a:pt x="78" y="208"/>
                  </a:lnTo>
                  <a:close/>
                  <a:moveTo>
                    <a:pt x="26" y="208"/>
                  </a:moveTo>
                  <a:lnTo>
                    <a:pt x="52" y="208"/>
                  </a:lnTo>
                  <a:lnTo>
                    <a:pt x="52" y="182"/>
                  </a:lnTo>
                  <a:lnTo>
                    <a:pt x="26" y="182"/>
                  </a:lnTo>
                  <a:lnTo>
                    <a:pt x="26" y="208"/>
                  </a:lnTo>
                  <a:close/>
                  <a:moveTo>
                    <a:pt x="130" y="208"/>
                  </a:moveTo>
                  <a:lnTo>
                    <a:pt x="156" y="208"/>
                  </a:lnTo>
                  <a:lnTo>
                    <a:pt x="156" y="182"/>
                  </a:lnTo>
                  <a:lnTo>
                    <a:pt x="130" y="182"/>
                  </a:lnTo>
                  <a:lnTo>
                    <a:pt x="130" y="208"/>
                  </a:lnTo>
                  <a:close/>
                  <a:moveTo>
                    <a:pt x="104" y="182"/>
                  </a:moveTo>
                  <a:lnTo>
                    <a:pt x="130" y="182"/>
                  </a:lnTo>
                  <a:lnTo>
                    <a:pt x="130" y="156"/>
                  </a:lnTo>
                  <a:lnTo>
                    <a:pt x="104" y="156"/>
                  </a:lnTo>
                  <a:lnTo>
                    <a:pt x="104" y="182"/>
                  </a:lnTo>
                  <a:close/>
                  <a:moveTo>
                    <a:pt x="182" y="52"/>
                  </a:moveTo>
                  <a:lnTo>
                    <a:pt x="156" y="52"/>
                  </a:lnTo>
                  <a:lnTo>
                    <a:pt x="156" y="78"/>
                  </a:lnTo>
                  <a:lnTo>
                    <a:pt x="182" y="78"/>
                  </a:lnTo>
                  <a:lnTo>
                    <a:pt x="182" y="52"/>
                  </a:lnTo>
                  <a:close/>
                  <a:moveTo>
                    <a:pt x="156" y="26"/>
                  </a:moveTo>
                  <a:lnTo>
                    <a:pt x="130" y="26"/>
                  </a:lnTo>
                  <a:lnTo>
                    <a:pt x="130" y="52"/>
                  </a:lnTo>
                  <a:lnTo>
                    <a:pt x="156" y="52"/>
                  </a:lnTo>
                  <a:lnTo>
                    <a:pt x="156" y="26"/>
                  </a:lnTo>
                  <a:close/>
                  <a:moveTo>
                    <a:pt x="130" y="52"/>
                  </a:moveTo>
                  <a:lnTo>
                    <a:pt x="104" y="52"/>
                  </a:lnTo>
                  <a:lnTo>
                    <a:pt x="104" y="78"/>
                  </a:lnTo>
                  <a:lnTo>
                    <a:pt x="130" y="78"/>
                  </a:lnTo>
                  <a:lnTo>
                    <a:pt x="130" y="52"/>
                  </a:lnTo>
                  <a:close/>
                  <a:moveTo>
                    <a:pt x="156" y="78"/>
                  </a:moveTo>
                  <a:lnTo>
                    <a:pt x="130" y="78"/>
                  </a:lnTo>
                  <a:lnTo>
                    <a:pt x="130" y="104"/>
                  </a:lnTo>
                  <a:lnTo>
                    <a:pt x="156" y="104"/>
                  </a:lnTo>
                  <a:lnTo>
                    <a:pt x="156" y="78"/>
                  </a:lnTo>
                  <a:close/>
                  <a:moveTo>
                    <a:pt x="104" y="78"/>
                  </a:moveTo>
                  <a:lnTo>
                    <a:pt x="78" y="78"/>
                  </a:lnTo>
                  <a:lnTo>
                    <a:pt x="78" y="104"/>
                  </a:lnTo>
                  <a:lnTo>
                    <a:pt x="104" y="104"/>
                  </a:lnTo>
                  <a:lnTo>
                    <a:pt x="104" y="78"/>
                  </a:lnTo>
                  <a:close/>
                  <a:moveTo>
                    <a:pt x="0" y="26"/>
                  </a:moveTo>
                  <a:lnTo>
                    <a:pt x="26" y="26"/>
                  </a:lnTo>
                  <a:lnTo>
                    <a:pt x="26" y="0"/>
                  </a:lnTo>
                  <a:lnTo>
                    <a:pt x="0" y="0"/>
                  </a:lnTo>
                  <a:lnTo>
                    <a:pt x="0" y="26"/>
                  </a:lnTo>
                  <a:close/>
                  <a:moveTo>
                    <a:pt x="78" y="0"/>
                  </a:moveTo>
                  <a:lnTo>
                    <a:pt x="52" y="0"/>
                  </a:lnTo>
                  <a:lnTo>
                    <a:pt x="52" y="26"/>
                  </a:lnTo>
                  <a:lnTo>
                    <a:pt x="78" y="26"/>
                  </a:lnTo>
                  <a:lnTo>
                    <a:pt x="78" y="0"/>
                  </a:lnTo>
                  <a:close/>
                  <a:moveTo>
                    <a:pt x="104" y="26"/>
                  </a:moveTo>
                  <a:lnTo>
                    <a:pt x="78" y="26"/>
                  </a:lnTo>
                  <a:lnTo>
                    <a:pt x="78" y="52"/>
                  </a:lnTo>
                  <a:lnTo>
                    <a:pt x="104" y="52"/>
                  </a:lnTo>
                  <a:lnTo>
                    <a:pt x="104" y="26"/>
                  </a:lnTo>
                  <a:close/>
                  <a:moveTo>
                    <a:pt x="52" y="26"/>
                  </a:moveTo>
                  <a:lnTo>
                    <a:pt x="26" y="26"/>
                  </a:lnTo>
                  <a:lnTo>
                    <a:pt x="26" y="52"/>
                  </a:lnTo>
                  <a:lnTo>
                    <a:pt x="52" y="52"/>
                  </a:lnTo>
                  <a:lnTo>
                    <a:pt x="52" y="26"/>
                  </a:lnTo>
                  <a:close/>
                  <a:moveTo>
                    <a:pt x="130" y="0"/>
                  </a:moveTo>
                  <a:lnTo>
                    <a:pt x="104" y="0"/>
                  </a:lnTo>
                  <a:lnTo>
                    <a:pt x="104" y="26"/>
                  </a:lnTo>
                  <a:lnTo>
                    <a:pt x="130" y="26"/>
                  </a:lnTo>
                  <a:lnTo>
                    <a:pt x="130" y="0"/>
                  </a:lnTo>
                  <a:close/>
                  <a:moveTo>
                    <a:pt x="104" y="237"/>
                  </a:moveTo>
                  <a:lnTo>
                    <a:pt x="130" y="237"/>
                  </a:lnTo>
                  <a:lnTo>
                    <a:pt x="130" y="208"/>
                  </a:lnTo>
                  <a:lnTo>
                    <a:pt x="104" y="208"/>
                  </a:lnTo>
                  <a:lnTo>
                    <a:pt x="104" y="237"/>
                  </a:lnTo>
                  <a:close/>
                </a:path>
              </a:pathLst>
            </a:custGeom>
            <a:solidFill>
              <a:schemeClr val="bg1"/>
            </a:solidFill>
            <a:ln>
              <a:noFill/>
            </a:ln>
          </p:spPr>
          <p:txBody>
            <a:bodyPr vert="horz" wrap="square" lIns="91452" tIns="45727" rIns="91452" bIns="45727" numCol="1" anchor="t" anchorCtr="0" compatLnSpc="1">
              <a:prstTxWarp prst="textNoShape">
                <a:avLst/>
              </a:prstTxWarp>
            </a:bodyPr>
            <a:lstStyle/>
            <a:p>
              <a:endParaRPr lang="en-US" sz="3598">
                <a:latin typeface="Calibri" panose="020F0502020204030204" pitchFamily="34" charset="0"/>
              </a:endParaRPr>
            </a:p>
          </p:txBody>
        </p:sp>
      </p:grpSp>
      <p:sp>
        <p:nvSpPr>
          <p:cNvPr id="2" name="Title 1"/>
          <p:cNvSpPr>
            <a:spLocks noGrp="1"/>
          </p:cNvSpPr>
          <p:nvPr>
            <p:ph type="title"/>
          </p:nvPr>
        </p:nvSpPr>
        <p:spPr>
          <a:xfrm>
            <a:off x="3786841" y="2937282"/>
            <a:ext cx="8027334" cy="523220"/>
          </a:xfrm>
          <a:noFill/>
          <a:ln>
            <a:noFill/>
          </a:ln>
        </p:spPr>
        <p:txBody>
          <a:bodyPr vert="horz" wrap="square" lIns="45720" tIns="45720" rIns="45720" bIns="45720" numCol="1" anchor="ctr" anchorCtr="0" compatLnSpc="1">
            <a:prstTxWarp prst="textNoShape">
              <a:avLst/>
            </a:prstTxWarp>
          </a:bodyPr>
          <a:lstStyle>
            <a:lvl1pPr>
              <a:defRPr lang="en-IN" kern="1200" dirty="0">
                <a:solidFill>
                  <a:schemeClr val="bg1"/>
                </a:solidFill>
              </a:defRPr>
            </a:lvl1pPr>
          </a:lstStyle>
          <a:p>
            <a:pPr marL="0" lvl="0" defTabSz="913852" latinLnBrk="0"/>
            <a:r>
              <a:rPr lang="en-US"/>
              <a:t>Click to edit Master title style</a:t>
            </a:r>
            <a:endParaRPr lang="en-IN"/>
          </a:p>
        </p:txBody>
      </p:sp>
    </p:spTree>
    <p:extLst>
      <p:ext uri="{BB962C8B-B14F-4D97-AF65-F5344CB8AC3E}">
        <p14:creationId xmlns:p14="http://schemas.microsoft.com/office/powerpoint/2010/main" val="50222637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34999540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cxnSp>
        <p:nvCxnSpPr>
          <p:cNvPr id="3" name="Straight Connector 2"/>
          <p:cNvCxnSpPr/>
          <p:nvPr userDrawn="1"/>
        </p:nvCxnSpPr>
        <p:spPr bwMode="auto">
          <a:xfrm>
            <a:off x="425242" y="775910"/>
            <a:ext cx="11341514"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28" name="Rectangle 4"/>
          <p:cNvSpPr>
            <a:spLocks noGrp="1" noChangeArrowheads="1"/>
          </p:cNvSpPr>
          <p:nvPr>
            <p:ph type="title"/>
          </p:nvPr>
        </p:nvSpPr>
        <p:spPr bwMode="auto">
          <a:xfrm>
            <a:off x="425242" y="0"/>
            <a:ext cx="1134151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a:t>Click to edit Master title style</a:t>
            </a:r>
          </a:p>
        </p:txBody>
      </p:sp>
      <p:sp>
        <p:nvSpPr>
          <p:cNvPr id="10" name="Rectangle 9">
            <a:extLst>
              <a:ext uri="{FF2B5EF4-FFF2-40B4-BE49-F238E27FC236}">
                <a16:creationId xmlns:a16="http://schemas.microsoft.com/office/drawing/2014/main" id="{66C7C26F-6025-4A9C-9147-02ACF2511635}"/>
              </a:ext>
            </a:extLst>
          </p:cNvPr>
          <p:cNvSpPr/>
          <p:nvPr userDrawn="1"/>
        </p:nvSpPr>
        <p:spPr>
          <a:xfrm>
            <a:off x="406400" y="6594128"/>
            <a:ext cx="141101" cy="138499"/>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fld id="{6859F80E-620D-49A1-BE04-AB53E30ABC2A}" type="slidenum">
              <a:rPr lang="it-IT" sz="900" smtClean="0">
                <a:solidFill>
                  <a:schemeClr val="tx1">
                    <a:lumMod val="65000"/>
                    <a:lumOff val="35000"/>
                  </a:schemeClr>
                </a:solidFill>
                <a:latin typeface="+mj-lt"/>
                <a:cs typeface="Segoe UI" panose="020B0502040204020203" pitchFamily="34" charset="0"/>
              </a:rPr>
              <a:pPr algn="r" eaLnBrk="1" hangingPunct="1"/>
              <a:t>‹#›</a:t>
            </a:fld>
            <a:endParaRPr lang="en-US" sz="900">
              <a:solidFill>
                <a:schemeClr val="tx1">
                  <a:lumMod val="65000"/>
                  <a:lumOff val="35000"/>
                </a:schemeClr>
              </a:solidFill>
              <a:latin typeface="+mj-lt"/>
              <a:cs typeface="Segoe UI" panose="020B0502040204020203" pitchFamily="34" charset="0"/>
            </a:endParaRPr>
          </a:p>
        </p:txBody>
      </p:sp>
      <p:sp>
        <p:nvSpPr>
          <p:cNvPr id="11" name="Rectangle 10">
            <a:extLst>
              <a:ext uri="{FF2B5EF4-FFF2-40B4-BE49-F238E27FC236}">
                <a16:creationId xmlns:a16="http://schemas.microsoft.com/office/drawing/2014/main" id="{B204D3DC-FAF4-45C0-958A-27B93C48168F}"/>
              </a:ext>
            </a:extLst>
          </p:cNvPr>
          <p:cNvSpPr>
            <a:spLocks/>
          </p:cNvSpPr>
          <p:nvPr userDrawn="1"/>
        </p:nvSpPr>
        <p:spPr>
          <a:xfrm>
            <a:off x="8310400" y="6594128"/>
            <a:ext cx="3469802" cy="138499"/>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900" kern="1200">
                <a:solidFill>
                  <a:schemeClr val="tx1">
                    <a:lumMod val="65000"/>
                    <a:lumOff val="35000"/>
                  </a:schemeClr>
                </a:solidFill>
                <a:latin typeface="+mj-lt"/>
                <a:ea typeface="+mn-ea"/>
                <a:cs typeface="Segoe UI" panose="020B0502040204020203" pitchFamily="34" charset="0"/>
              </a:rPr>
              <a:t>Copyright © 2020 HCL Technologies Limited  |  www.hcltech.com</a:t>
            </a:r>
          </a:p>
        </p:txBody>
      </p:sp>
      <p:grpSp>
        <p:nvGrpSpPr>
          <p:cNvPr id="15" name="Group 14">
            <a:extLst>
              <a:ext uri="{FF2B5EF4-FFF2-40B4-BE49-F238E27FC236}">
                <a16:creationId xmlns:a16="http://schemas.microsoft.com/office/drawing/2014/main" id="{0887E8FC-6845-41F5-AF5A-D63CF7138495}"/>
              </a:ext>
            </a:extLst>
          </p:cNvPr>
          <p:cNvGrpSpPr/>
          <p:nvPr userDrawn="1"/>
        </p:nvGrpSpPr>
        <p:grpSpPr>
          <a:xfrm>
            <a:off x="10546240" y="6380402"/>
            <a:ext cx="1219595" cy="186117"/>
            <a:chOff x="10543493" y="6380401"/>
            <a:chExt cx="1219277" cy="186117"/>
          </a:xfrm>
        </p:grpSpPr>
        <p:sp>
          <p:nvSpPr>
            <p:cNvPr id="17" name="Freeform 6">
              <a:extLst>
                <a:ext uri="{FF2B5EF4-FFF2-40B4-BE49-F238E27FC236}">
                  <a16:creationId xmlns:a16="http://schemas.microsoft.com/office/drawing/2014/main" id="{90A4648C-7022-492E-B132-12914C2D83BA}"/>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18" name="Freeform 7">
              <a:extLst>
                <a:ext uri="{FF2B5EF4-FFF2-40B4-BE49-F238E27FC236}">
                  <a16:creationId xmlns:a16="http://schemas.microsoft.com/office/drawing/2014/main" id="{D72D539E-5F7D-4473-8C43-2D773C46E83E}"/>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19" name="Freeform 8">
              <a:extLst>
                <a:ext uri="{FF2B5EF4-FFF2-40B4-BE49-F238E27FC236}">
                  <a16:creationId xmlns:a16="http://schemas.microsoft.com/office/drawing/2014/main" id="{E78A5DF3-E550-4534-8122-29ABCEF74205}"/>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
        <p:nvSpPr>
          <p:cNvPr id="20" name="Rectangle 19">
            <a:extLst>
              <a:ext uri="{FF2B5EF4-FFF2-40B4-BE49-F238E27FC236}">
                <a16:creationId xmlns:a16="http://schemas.microsoft.com/office/drawing/2014/main" id="{C0D10B3C-73DA-4ED7-BEE7-212497D5C92D}"/>
              </a:ext>
            </a:extLst>
          </p:cNvPr>
          <p:cNvSpPr>
            <a:spLocks/>
          </p:cNvSpPr>
          <p:nvPr userDrawn="1"/>
        </p:nvSpPr>
        <p:spPr>
          <a:xfrm>
            <a:off x="678222" y="6594128"/>
            <a:ext cx="2071619" cy="138499"/>
          </a:xfrm>
          <a:prstGeom prst="rect">
            <a:avLst/>
          </a:prstGeom>
          <a:noFill/>
          <a:ln>
            <a:noFill/>
          </a:ln>
        </p:spPr>
        <p:txBody>
          <a:bodyPr wrap="none" lIns="0" tIns="0" rIns="0" bIns="0" anchor="ctr" anchorCtr="0">
            <a:spAutoFit/>
          </a:bodyPr>
          <a:lstStyle/>
          <a:p>
            <a:pPr lvl="0" algn="l" defTabSz="1217613" rtl="0" eaLnBrk="1" fontAlgn="base" hangingPunct="1">
              <a:spcBef>
                <a:spcPct val="0"/>
              </a:spcBef>
              <a:spcAft>
                <a:spcPct val="0"/>
              </a:spcAft>
            </a:pPr>
            <a:r>
              <a:rPr lang="en-US" sz="900" kern="1200">
                <a:solidFill>
                  <a:schemeClr val="tx1">
                    <a:lumMod val="65000"/>
                    <a:lumOff val="35000"/>
                  </a:schemeClr>
                </a:solidFill>
                <a:latin typeface="+mj-lt"/>
                <a:ea typeface="+mn-ea"/>
                <a:cs typeface="Segoe UI" panose="020B0502040204020203" pitchFamily="34" charset="0"/>
              </a:rPr>
              <a:t>Technology for the Next Decade, Today.</a:t>
            </a:r>
          </a:p>
        </p:txBody>
      </p:sp>
      <p:cxnSp>
        <p:nvCxnSpPr>
          <p:cNvPr id="21" name="Straight Connector 20">
            <a:extLst>
              <a:ext uri="{FF2B5EF4-FFF2-40B4-BE49-F238E27FC236}">
                <a16:creationId xmlns:a16="http://schemas.microsoft.com/office/drawing/2014/main" id="{EA3B2962-CA1A-458D-8B01-78B5AA543C70}"/>
              </a:ext>
            </a:extLst>
          </p:cNvPr>
          <p:cNvCxnSpPr/>
          <p:nvPr userDrawn="1"/>
        </p:nvCxnSpPr>
        <p:spPr bwMode="auto">
          <a:xfrm>
            <a:off x="612862" y="6602656"/>
            <a:ext cx="0" cy="121443"/>
          </a:xfrm>
          <a:prstGeom prst="line">
            <a:avLst/>
          </a:prstGeom>
          <a:solidFill>
            <a:schemeClr val="accent1"/>
          </a:solidFill>
          <a:ln w="9525" cap="rnd" cmpd="sng" algn="ctr">
            <a:solidFill>
              <a:schemeClr val="tx1">
                <a:lumMod val="65000"/>
                <a:lumOff val="35000"/>
              </a:schemeClr>
            </a:solidFill>
            <a:prstDash val="solid"/>
            <a:round/>
            <a:headEnd type="none" w="med" len="med"/>
            <a:tailEnd type="none" w="med" len="med"/>
          </a:ln>
          <a:effectLst/>
        </p:spPr>
      </p:cxnSp>
    </p:spTree>
    <p:extLst>
      <p:ext uri="{BB962C8B-B14F-4D97-AF65-F5344CB8AC3E}">
        <p14:creationId xmlns:p14="http://schemas.microsoft.com/office/powerpoint/2010/main" val="254068660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4" r:id="rId11"/>
  </p:sldLayoutIdLst>
  <p:transition/>
  <p:hf hdr="0" ftr="0" dt="0"/>
  <p:txStyles>
    <p:title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3363" indent="-233363" algn="l" rtl="0" eaLnBrk="0" fontAlgn="base" hangingPunct="0">
        <a:spcBef>
          <a:spcPct val="100000"/>
        </a:spcBef>
        <a:spcAft>
          <a:spcPct val="0"/>
        </a:spcAft>
        <a:buClr>
          <a:schemeClr val="tx1"/>
        </a:buClr>
        <a:buFont typeface="Arial" panose="020B0604020202020204" pitchFamily="34" charset="0"/>
        <a:buChar char="•"/>
        <a:defRPr sz="1600">
          <a:solidFill>
            <a:schemeClr val="tx1"/>
          </a:solidFill>
          <a:latin typeface="+mj-lt"/>
          <a:ea typeface="+mn-ea"/>
          <a:cs typeface="+mn-cs"/>
        </a:defRPr>
      </a:lvl1pPr>
      <a:lvl2pPr marL="457200" indent="-228600"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2pPr>
      <a:lvl3pPr marL="690563" indent="-233363"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0.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43.pn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455D69A-0A95-9D4E-8849-CE13449A165A}"/>
              </a:ext>
            </a:extLst>
          </p:cNvPr>
          <p:cNvSpPr>
            <a:spLocks noGrp="1"/>
          </p:cNvSpPr>
          <p:nvPr>
            <p:ph type="subTitle" idx="1"/>
          </p:nvPr>
        </p:nvSpPr>
        <p:spPr>
          <a:xfrm>
            <a:off x="1524000" y="3602038"/>
            <a:ext cx="9144000" cy="1655762"/>
          </a:xfrm>
        </p:spPr>
        <p:txBody>
          <a:bodyPr anchor="ctr"/>
          <a:lstStyle/>
          <a:p>
            <a:pPr marL="0" indent="0" algn="ctr">
              <a:buNone/>
            </a:pPr>
            <a:r>
              <a:rPr lang="en-US" dirty="0">
                <a:solidFill>
                  <a:schemeClr val="bg1"/>
                </a:solidFill>
              </a:rPr>
              <a:t>Software </a:t>
            </a:r>
            <a:r>
              <a:rPr lang="en-US">
                <a:solidFill>
                  <a:schemeClr val="bg1"/>
                </a:solidFill>
              </a:rPr>
              <a:t>Quality Analysis</a:t>
            </a:r>
            <a:endParaRPr lang="en-US" dirty="0">
              <a:solidFill>
                <a:schemeClr val="bg1"/>
              </a:solidFill>
            </a:endParaRPr>
          </a:p>
        </p:txBody>
      </p:sp>
      <p:pic>
        <p:nvPicPr>
          <p:cNvPr id="5" name="Picture 4">
            <a:extLst>
              <a:ext uri="{FF2B5EF4-FFF2-40B4-BE49-F238E27FC236}">
                <a16:creationId xmlns:a16="http://schemas.microsoft.com/office/drawing/2014/main" id="{7BB62CDE-FA8B-C44E-9FC2-C05B4AE220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4868" y="933138"/>
            <a:ext cx="4178287" cy="2668855"/>
          </a:xfrm>
          <a:prstGeom prst="rect">
            <a:avLst/>
          </a:prstGeom>
        </p:spPr>
      </p:pic>
    </p:spTree>
    <p:extLst>
      <p:ext uri="{BB962C8B-B14F-4D97-AF65-F5344CB8AC3E}">
        <p14:creationId xmlns:p14="http://schemas.microsoft.com/office/powerpoint/2010/main" val="3958893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91AC100-406A-4CCF-8297-0E7393F7CAB6}"/>
              </a:ext>
            </a:extLst>
          </p:cNvPr>
          <p:cNvSpPr/>
          <p:nvPr/>
        </p:nvSpPr>
        <p:spPr>
          <a:xfrm>
            <a:off x="1363970" y="2965006"/>
            <a:ext cx="6163023" cy="17892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365AC04-A0BA-AC47-85DA-A8F0520EAC8D}"/>
              </a:ext>
            </a:extLst>
          </p:cNvPr>
          <p:cNvSpPr>
            <a:spLocks noGrp="1"/>
          </p:cNvSpPr>
          <p:nvPr>
            <p:ph type="title"/>
          </p:nvPr>
        </p:nvSpPr>
        <p:spPr/>
        <p:txBody>
          <a:bodyPr>
            <a:normAutofit/>
          </a:bodyPr>
          <a:lstStyle/>
          <a:p>
            <a:r>
              <a:rPr lang="en-US" dirty="0"/>
              <a:t>Ongoing Sprint Based Code Review</a:t>
            </a:r>
          </a:p>
        </p:txBody>
      </p:sp>
      <p:pic>
        <p:nvPicPr>
          <p:cNvPr id="40" name="Picture 39">
            <a:extLst>
              <a:ext uri="{FF2B5EF4-FFF2-40B4-BE49-F238E27FC236}">
                <a16:creationId xmlns:a16="http://schemas.microsoft.com/office/drawing/2014/main" id="{3CE64144-6243-4199-86FB-94499000F5EA}"/>
              </a:ext>
            </a:extLst>
          </p:cNvPr>
          <p:cNvPicPr/>
          <p:nvPr/>
        </p:nvPicPr>
        <p:blipFill>
          <a:blip r:embed="rId3"/>
          <a:stretch>
            <a:fillRect/>
          </a:stretch>
        </p:blipFill>
        <p:spPr>
          <a:xfrm>
            <a:off x="604279" y="1762562"/>
            <a:ext cx="368300" cy="419100"/>
          </a:xfrm>
          <a:prstGeom prst="rect">
            <a:avLst/>
          </a:prstGeom>
        </p:spPr>
      </p:pic>
      <p:sp>
        <p:nvSpPr>
          <p:cNvPr id="4" name="TextBox 3">
            <a:extLst>
              <a:ext uri="{FF2B5EF4-FFF2-40B4-BE49-F238E27FC236}">
                <a16:creationId xmlns:a16="http://schemas.microsoft.com/office/drawing/2014/main" id="{F7F96C2C-9B43-4275-8D86-61D885C44105}"/>
              </a:ext>
            </a:extLst>
          </p:cNvPr>
          <p:cNvSpPr txBox="1"/>
          <p:nvPr/>
        </p:nvSpPr>
        <p:spPr>
          <a:xfrm>
            <a:off x="212887" y="1320907"/>
            <a:ext cx="1151084" cy="369332"/>
          </a:xfrm>
          <a:prstGeom prst="rect">
            <a:avLst/>
          </a:prstGeom>
          <a:noFill/>
        </p:spPr>
        <p:txBody>
          <a:bodyPr wrap="none" rtlCol="0">
            <a:spAutoFit/>
          </a:bodyPr>
          <a:lstStyle/>
          <a:p>
            <a:r>
              <a:rPr lang="en-US" dirty="0"/>
              <a:t>Developer</a:t>
            </a:r>
          </a:p>
        </p:txBody>
      </p:sp>
      <p:cxnSp>
        <p:nvCxnSpPr>
          <p:cNvPr id="7" name="Straight Arrow Connector 6">
            <a:extLst>
              <a:ext uri="{FF2B5EF4-FFF2-40B4-BE49-F238E27FC236}">
                <a16:creationId xmlns:a16="http://schemas.microsoft.com/office/drawing/2014/main" id="{B02E1273-33C8-4CCC-ADB9-F9F048354D73}"/>
              </a:ext>
            </a:extLst>
          </p:cNvPr>
          <p:cNvCxnSpPr>
            <a:cxnSpLocks/>
            <a:endCxn id="14" idx="1"/>
          </p:cNvCxnSpPr>
          <p:nvPr/>
        </p:nvCxnSpPr>
        <p:spPr>
          <a:xfrm>
            <a:off x="1148316" y="2098112"/>
            <a:ext cx="11281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8ACE156-2695-4E1B-B366-6E2E7DA6B4D8}"/>
              </a:ext>
            </a:extLst>
          </p:cNvPr>
          <p:cNvSpPr/>
          <p:nvPr/>
        </p:nvSpPr>
        <p:spPr>
          <a:xfrm>
            <a:off x="2276475" y="1698123"/>
            <a:ext cx="2000250" cy="799977"/>
          </a:xfrm>
          <a:prstGeom prst="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Development Complete*</a:t>
            </a:r>
          </a:p>
          <a:p>
            <a:pPr algn="ctr"/>
            <a:r>
              <a:rPr lang="en-US" sz="1400" dirty="0">
                <a:solidFill>
                  <a:schemeClr val="tx1"/>
                </a:solidFill>
              </a:rPr>
              <a:t>(Pull Request)</a:t>
            </a:r>
          </a:p>
        </p:txBody>
      </p:sp>
      <p:cxnSp>
        <p:nvCxnSpPr>
          <p:cNvPr id="27" name="Straight Arrow Connector 26">
            <a:extLst>
              <a:ext uri="{FF2B5EF4-FFF2-40B4-BE49-F238E27FC236}">
                <a16:creationId xmlns:a16="http://schemas.microsoft.com/office/drawing/2014/main" id="{901B5CF0-19F9-4886-B544-30E9ACD94AB4}"/>
              </a:ext>
            </a:extLst>
          </p:cNvPr>
          <p:cNvCxnSpPr>
            <a:cxnSpLocks/>
            <a:stCxn id="14" idx="3"/>
          </p:cNvCxnSpPr>
          <p:nvPr/>
        </p:nvCxnSpPr>
        <p:spPr>
          <a:xfrm>
            <a:off x="4276725" y="2098112"/>
            <a:ext cx="2251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FB7FDAC-C0D9-41C0-BE04-423C6B24EB32}"/>
              </a:ext>
            </a:extLst>
          </p:cNvPr>
          <p:cNvSpPr txBox="1"/>
          <p:nvPr/>
        </p:nvSpPr>
        <p:spPr>
          <a:xfrm>
            <a:off x="4478746" y="1728779"/>
            <a:ext cx="1949829" cy="338554"/>
          </a:xfrm>
          <a:prstGeom prst="rect">
            <a:avLst/>
          </a:prstGeom>
          <a:noFill/>
        </p:spPr>
        <p:txBody>
          <a:bodyPr wrap="none" rtlCol="0">
            <a:spAutoFit/>
          </a:bodyPr>
          <a:lstStyle/>
          <a:p>
            <a:r>
              <a:rPr lang="en-US" sz="1600" dirty="0"/>
              <a:t>Ready</a:t>
            </a:r>
            <a:r>
              <a:rPr lang="en-US" sz="1400" dirty="0"/>
              <a:t> For Code Review</a:t>
            </a:r>
          </a:p>
        </p:txBody>
      </p:sp>
      <p:sp>
        <p:nvSpPr>
          <p:cNvPr id="53" name="TextBox 52">
            <a:extLst>
              <a:ext uri="{FF2B5EF4-FFF2-40B4-BE49-F238E27FC236}">
                <a16:creationId xmlns:a16="http://schemas.microsoft.com/office/drawing/2014/main" id="{4018BCA2-CE11-4BB4-B56B-CB58E9BF8AFF}"/>
              </a:ext>
            </a:extLst>
          </p:cNvPr>
          <p:cNvSpPr txBox="1"/>
          <p:nvPr/>
        </p:nvSpPr>
        <p:spPr>
          <a:xfrm>
            <a:off x="8845430" y="2965006"/>
            <a:ext cx="2795263" cy="584775"/>
          </a:xfrm>
          <a:prstGeom prst="rect">
            <a:avLst/>
          </a:prstGeom>
          <a:noFill/>
        </p:spPr>
        <p:txBody>
          <a:bodyPr wrap="square" rtlCol="0">
            <a:spAutoFit/>
          </a:bodyPr>
          <a:lstStyle/>
          <a:p>
            <a:r>
              <a:rPr lang="en-US" sz="1600" dirty="0"/>
              <a:t>Feedback- Needs Improvement</a:t>
            </a:r>
          </a:p>
        </p:txBody>
      </p:sp>
      <p:sp>
        <p:nvSpPr>
          <p:cNvPr id="57" name="Diamond 56">
            <a:extLst>
              <a:ext uri="{FF2B5EF4-FFF2-40B4-BE49-F238E27FC236}">
                <a16:creationId xmlns:a16="http://schemas.microsoft.com/office/drawing/2014/main" id="{9B6F9972-F145-48AF-A0DF-D19C3F535660}"/>
              </a:ext>
            </a:extLst>
          </p:cNvPr>
          <p:cNvSpPr/>
          <p:nvPr/>
        </p:nvSpPr>
        <p:spPr>
          <a:xfrm>
            <a:off x="6568527" y="1382247"/>
            <a:ext cx="1916933" cy="1446024"/>
          </a:xfrm>
          <a:prstGeom prst="diamond">
            <a:avLst/>
          </a:prstGeom>
          <a:solidFill>
            <a:schemeClr val="accent2">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Manual Code Review</a:t>
            </a:r>
          </a:p>
        </p:txBody>
      </p:sp>
      <p:cxnSp>
        <p:nvCxnSpPr>
          <p:cNvPr id="62" name="Connector: Elbow 61">
            <a:extLst>
              <a:ext uri="{FF2B5EF4-FFF2-40B4-BE49-F238E27FC236}">
                <a16:creationId xmlns:a16="http://schemas.microsoft.com/office/drawing/2014/main" id="{204085DD-5CD9-4C58-8BCB-CFA771ED30D8}"/>
              </a:ext>
            </a:extLst>
          </p:cNvPr>
          <p:cNvCxnSpPr>
            <a:cxnSpLocks/>
            <a:stCxn id="57" idx="3"/>
            <a:endCxn id="24" idx="3"/>
          </p:cNvCxnSpPr>
          <p:nvPr/>
        </p:nvCxnSpPr>
        <p:spPr>
          <a:xfrm flipH="1">
            <a:off x="7378995" y="2105259"/>
            <a:ext cx="1106465" cy="3433972"/>
          </a:xfrm>
          <a:prstGeom prst="bentConnector3">
            <a:avLst>
              <a:gd name="adj1" fmla="val -206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6561A88-EA3C-46A7-817F-CB44C75D599D}"/>
              </a:ext>
            </a:extLst>
          </p:cNvPr>
          <p:cNvSpPr/>
          <p:nvPr/>
        </p:nvSpPr>
        <p:spPr>
          <a:xfrm>
            <a:off x="4742121" y="5052356"/>
            <a:ext cx="2636874" cy="973749"/>
          </a:xfrm>
          <a:prstGeom prst="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Issue Management System (JIRA/TFS)</a:t>
            </a:r>
          </a:p>
        </p:txBody>
      </p:sp>
      <p:cxnSp>
        <p:nvCxnSpPr>
          <p:cNvPr id="26" name="Connector: Elbow 25">
            <a:extLst>
              <a:ext uri="{FF2B5EF4-FFF2-40B4-BE49-F238E27FC236}">
                <a16:creationId xmlns:a16="http://schemas.microsoft.com/office/drawing/2014/main" id="{713A0C0C-E3F9-43F5-A065-23A16BB0D6CC}"/>
              </a:ext>
            </a:extLst>
          </p:cNvPr>
          <p:cNvCxnSpPr>
            <a:cxnSpLocks/>
            <a:stCxn id="15" idx="2"/>
            <a:endCxn id="24" idx="1"/>
          </p:cNvCxnSpPr>
          <p:nvPr/>
        </p:nvCxnSpPr>
        <p:spPr>
          <a:xfrm rot="16200000" flipH="1">
            <a:off x="3038272" y="3835382"/>
            <a:ext cx="1137380" cy="227031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1790A0A-1349-46C8-AA3E-FAB22E0AF366}"/>
              </a:ext>
            </a:extLst>
          </p:cNvPr>
          <p:cNvSpPr txBox="1"/>
          <p:nvPr/>
        </p:nvSpPr>
        <p:spPr>
          <a:xfrm>
            <a:off x="2939275" y="5052356"/>
            <a:ext cx="1271502" cy="369332"/>
          </a:xfrm>
          <a:prstGeom prst="rect">
            <a:avLst/>
          </a:prstGeom>
          <a:noFill/>
        </p:spPr>
        <p:txBody>
          <a:bodyPr wrap="none" rtlCol="0">
            <a:spAutoFit/>
          </a:bodyPr>
          <a:lstStyle/>
          <a:p>
            <a:r>
              <a:rPr lang="en-US" dirty="0"/>
              <a:t>Log Issue(s)</a:t>
            </a:r>
          </a:p>
        </p:txBody>
      </p:sp>
      <p:cxnSp>
        <p:nvCxnSpPr>
          <p:cNvPr id="30" name="Connector: Elbow 29">
            <a:extLst>
              <a:ext uri="{FF2B5EF4-FFF2-40B4-BE49-F238E27FC236}">
                <a16:creationId xmlns:a16="http://schemas.microsoft.com/office/drawing/2014/main" id="{8579B7DB-F397-4E73-B583-064F6FFFF3CB}"/>
              </a:ext>
            </a:extLst>
          </p:cNvPr>
          <p:cNvCxnSpPr>
            <a:cxnSpLocks/>
            <a:stCxn id="24" idx="2"/>
            <a:endCxn id="40" idx="1"/>
          </p:cNvCxnSpPr>
          <p:nvPr/>
        </p:nvCxnSpPr>
        <p:spPr>
          <a:xfrm rot="5400000" flipH="1">
            <a:off x="1305422" y="1270970"/>
            <a:ext cx="4053993" cy="5456279"/>
          </a:xfrm>
          <a:prstGeom prst="bentConnector4">
            <a:avLst>
              <a:gd name="adj1" fmla="val -5639"/>
              <a:gd name="adj2" fmla="val 1041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E2C1F4-84FB-40F7-AB4B-6A15CFE9D62B}"/>
              </a:ext>
            </a:extLst>
          </p:cNvPr>
          <p:cNvSpPr txBox="1"/>
          <p:nvPr/>
        </p:nvSpPr>
        <p:spPr>
          <a:xfrm>
            <a:off x="690260" y="5938073"/>
            <a:ext cx="1534394" cy="369332"/>
          </a:xfrm>
          <a:prstGeom prst="rect">
            <a:avLst/>
          </a:prstGeom>
          <a:noFill/>
        </p:spPr>
        <p:txBody>
          <a:bodyPr wrap="none" rtlCol="0">
            <a:spAutoFit/>
          </a:bodyPr>
          <a:lstStyle/>
          <a:p>
            <a:r>
              <a:rPr lang="en-US" dirty="0"/>
              <a:t>Assign issue(s)</a:t>
            </a:r>
          </a:p>
        </p:txBody>
      </p:sp>
      <p:sp>
        <p:nvSpPr>
          <p:cNvPr id="32" name="Rectangle 31">
            <a:extLst>
              <a:ext uri="{FF2B5EF4-FFF2-40B4-BE49-F238E27FC236}">
                <a16:creationId xmlns:a16="http://schemas.microsoft.com/office/drawing/2014/main" id="{9D3D411E-046B-4956-B953-2194451DE485}"/>
              </a:ext>
            </a:extLst>
          </p:cNvPr>
          <p:cNvSpPr/>
          <p:nvPr/>
        </p:nvSpPr>
        <p:spPr>
          <a:xfrm rot="10800000" flipV="1">
            <a:off x="8990366" y="4930105"/>
            <a:ext cx="3050463" cy="1007968"/>
          </a:xfrm>
          <a:prstGeom prst="rect">
            <a:avLst/>
          </a:prstGeom>
        </p:spPr>
        <p:txBody>
          <a:bodyPr wrap="square">
            <a:spAutoFit/>
          </a:bodyPr>
          <a:lstStyle/>
          <a:p>
            <a:pPr lvl="0" fontAlgn="base">
              <a:spcBef>
                <a:spcPct val="25000"/>
              </a:spcBef>
              <a:spcAft>
                <a:spcPct val="0"/>
              </a:spcAft>
              <a:buClr>
                <a:schemeClr val="tx1"/>
              </a:buClr>
              <a:defRPr/>
            </a:pPr>
            <a:r>
              <a:rPr lang="en-US" sz="1400" b="1" i="1" kern="0" dirty="0">
                <a:solidFill>
                  <a:srgbClr val="00B050"/>
                </a:solidFill>
              </a:rPr>
              <a:t>*- Coding, build and Unit Testing complete </a:t>
            </a:r>
          </a:p>
          <a:p>
            <a:pPr lvl="0" fontAlgn="base">
              <a:spcBef>
                <a:spcPct val="25000"/>
              </a:spcBef>
              <a:spcAft>
                <a:spcPct val="0"/>
              </a:spcAft>
              <a:buClr>
                <a:schemeClr val="tx1"/>
              </a:buClr>
              <a:defRPr/>
            </a:pPr>
            <a:r>
              <a:rPr lang="en-US" sz="1400" b="1" i="1" kern="0" dirty="0">
                <a:solidFill>
                  <a:srgbClr val="00B050"/>
                </a:solidFill>
              </a:rPr>
              <a:t>** - SONARQube, codelyzer(for Angular)</a:t>
            </a:r>
            <a:endParaRPr lang="en-US" sz="1400" i="1" kern="0" dirty="0">
              <a:solidFill>
                <a:srgbClr val="00B050"/>
              </a:solidFill>
            </a:endParaRPr>
          </a:p>
        </p:txBody>
      </p:sp>
      <p:sp>
        <p:nvSpPr>
          <p:cNvPr id="15" name="Rectangle 14">
            <a:extLst>
              <a:ext uri="{FF2B5EF4-FFF2-40B4-BE49-F238E27FC236}">
                <a16:creationId xmlns:a16="http://schemas.microsoft.com/office/drawing/2014/main" id="{8FC81A79-64D9-40B4-824A-A2C202501F2A}"/>
              </a:ext>
            </a:extLst>
          </p:cNvPr>
          <p:cNvSpPr/>
          <p:nvPr/>
        </p:nvSpPr>
        <p:spPr>
          <a:xfrm>
            <a:off x="1853075" y="3534956"/>
            <a:ext cx="1237457" cy="866895"/>
          </a:xfrm>
          <a:prstGeom prst="rect">
            <a:avLst/>
          </a:prstGeom>
          <a:solidFill>
            <a:schemeClr val="accent2">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Code Analysis Tools**</a:t>
            </a:r>
          </a:p>
        </p:txBody>
      </p:sp>
      <p:sp>
        <p:nvSpPr>
          <p:cNvPr id="8" name="TextBox 7">
            <a:extLst>
              <a:ext uri="{FF2B5EF4-FFF2-40B4-BE49-F238E27FC236}">
                <a16:creationId xmlns:a16="http://schemas.microsoft.com/office/drawing/2014/main" id="{816A345A-6B4C-4435-A3D1-A4B690F79FEB}"/>
              </a:ext>
            </a:extLst>
          </p:cNvPr>
          <p:cNvSpPr txBox="1"/>
          <p:nvPr/>
        </p:nvSpPr>
        <p:spPr>
          <a:xfrm>
            <a:off x="3397533" y="3736127"/>
            <a:ext cx="1237458" cy="307777"/>
          </a:xfrm>
          <a:prstGeom prst="rect">
            <a:avLst/>
          </a:prstGeom>
          <a:noFill/>
        </p:spPr>
        <p:txBody>
          <a:bodyPr wrap="square" rtlCol="0">
            <a:spAutoFit/>
          </a:bodyPr>
          <a:lstStyle/>
          <a:p>
            <a:r>
              <a:rPr lang="en-US" sz="1400" dirty="0"/>
              <a:t>Review</a:t>
            </a:r>
          </a:p>
        </p:txBody>
      </p:sp>
      <p:cxnSp>
        <p:nvCxnSpPr>
          <p:cNvPr id="16" name="Straight Arrow Connector 15">
            <a:extLst>
              <a:ext uri="{FF2B5EF4-FFF2-40B4-BE49-F238E27FC236}">
                <a16:creationId xmlns:a16="http://schemas.microsoft.com/office/drawing/2014/main" id="{1E37938F-BC62-4374-B20C-97DEE22338FC}"/>
              </a:ext>
            </a:extLst>
          </p:cNvPr>
          <p:cNvCxnSpPr>
            <a:cxnSpLocks/>
            <a:stCxn id="19" idx="1"/>
            <a:endCxn id="15" idx="3"/>
          </p:cNvCxnSpPr>
          <p:nvPr/>
        </p:nvCxnSpPr>
        <p:spPr>
          <a:xfrm flipH="1">
            <a:off x="3090532" y="3957698"/>
            <a:ext cx="1353869" cy="10706"/>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BED864-3A06-4CE4-BDDC-EF514ADBD340}"/>
              </a:ext>
            </a:extLst>
          </p:cNvPr>
          <p:cNvSpPr/>
          <p:nvPr/>
        </p:nvSpPr>
        <p:spPr>
          <a:xfrm>
            <a:off x="4444401" y="3344611"/>
            <a:ext cx="2530549" cy="1226173"/>
          </a:xfrm>
          <a:prstGeom prst="rect">
            <a:avLst/>
          </a:prstGeom>
          <a:solidFill>
            <a:schemeClr val="accent5">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Code Repository – Integration Branch(Test/QA)</a:t>
            </a:r>
          </a:p>
        </p:txBody>
      </p:sp>
      <p:sp>
        <p:nvSpPr>
          <p:cNvPr id="48" name="TextBox 47">
            <a:extLst>
              <a:ext uri="{FF2B5EF4-FFF2-40B4-BE49-F238E27FC236}">
                <a16:creationId xmlns:a16="http://schemas.microsoft.com/office/drawing/2014/main" id="{0D17E6E3-24AA-4D65-BCD2-FA9AEA792BE8}"/>
              </a:ext>
            </a:extLst>
          </p:cNvPr>
          <p:cNvSpPr txBox="1"/>
          <p:nvPr/>
        </p:nvSpPr>
        <p:spPr>
          <a:xfrm>
            <a:off x="1406757" y="3030713"/>
            <a:ext cx="2433883" cy="307777"/>
          </a:xfrm>
          <a:prstGeom prst="rect">
            <a:avLst/>
          </a:prstGeom>
          <a:noFill/>
        </p:spPr>
        <p:txBody>
          <a:bodyPr wrap="square" rtlCol="0">
            <a:spAutoFit/>
          </a:bodyPr>
          <a:lstStyle/>
          <a:p>
            <a:r>
              <a:rPr lang="en-US" sz="1400" b="1" dirty="0"/>
              <a:t>Automatic Code Review</a:t>
            </a:r>
          </a:p>
        </p:txBody>
      </p:sp>
      <p:sp>
        <p:nvSpPr>
          <p:cNvPr id="67" name="Rectangle 66">
            <a:extLst>
              <a:ext uri="{FF2B5EF4-FFF2-40B4-BE49-F238E27FC236}">
                <a16:creationId xmlns:a16="http://schemas.microsoft.com/office/drawing/2014/main" id="{3F01EF14-90A0-4E91-A1D4-633D58D614EE}"/>
              </a:ext>
            </a:extLst>
          </p:cNvPr>
          <p:cNvSpPr/>
          <p:nvPr/>
        </p:nvSpPr>
        <p:spPr>
          <a:xfrm>
            <a:off x="9871113" y="1254621"/>
            <a:ext cx="644485" cy="369331"/>
          </a:xfrm>
          <a:prstGeom prst="rect">
            <a:avLst/>
          </a:prstGeom>
          <a:solidFill>
            <a:schemeClr val="accent2">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a:extLst>
              <a:ext uri="{FF2B5EF4-FFF2-40B4-BE49-F238E27FC236}">
                <a16:creationId xmlns:a16="http://schemas.microsoft.com/office/drawing/2014/main" id="{C50D6C70-79E5-4D3E-A81C-AEE47073CB47}"/>
              </a:ext>
            </a:extLst>
          </p:cNvPr>
          <p:cNvSpPr txBox="1"/>
          <p:nvPr/>
        </p:nvSpPr>
        <p:spPr>
          <a:xfrm>
            <a:off x="10631859" y="1147825"/>
            <a:ext cx="1151084" cy="523220"/>
          </a:xfrm>
          <a:prstGeom prst="rect">
            <a:avLst/>
          </a:prstGeom>
          <a:noFill/>
        </p:spPr>
        <p:txBody>
          <a:bodyPr wrap="square" rtlCol="0">
            <a:spAutoFit/>
          </a:bodyPr>
          <a:lstStyle/>
          <a:p>
            <a:r>
              <a:rPr lang="en-US" sz="1400" b="1" i="1" kern="0" dirty="0"/>
              <a:t>HCL Ownership</a:t>
            </a:r>
          </a:p>
        </p:txBody>
      </p:sp>
      <p:sp>
        <p:nvSpPr>
          <p:cNvPr id="11" name="Can 10">
            <a:extLst>
              <a:ext uri="{FF2B5EF4-FFF2-40B4-BE49-F238E27FC236}">
                <a16:creationId xmlns:a16="http://schemas.microsoft.com/office/drawing/2014/main" id="{F5932B14-0C44-3042-AC99-3A5BA8B65305}"/>
              </a:ext>
            </a:extLst>
          </p:cNvPr>
          <p:cNvSpPr/>
          <p:nvPr/>
        </p:nvSpPr>
        <p:spPr bwMode="auto">
          <a:xfrm>
            <a:off x="1449030" y="4182077"/>
            <a:ext cx="554940" cy="572218"/>
          </a:xfrm>
          <a:prstGeom prst="can">
            <a:avLst/>
          </a:prstGeom>
          <a:solidFill>
            <a:schemeClr val="accent2">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Rules</a:t>
            </a:r>
          </a:p>
        </p:txBody>
      </p:sp>
      <p:cxnSp>
        <p:nvCxnSpPr>
          <p:cNvPr id="37" name="Straight Arrow Connector 36">
            <a:extLst>
              <a:ext uri="{FF2B5EF4-FFF2-40B4-BE49-F238E27FC236}">
                <a16:creationId xmlns:a16="http://schemas.microsoft.com/office/drawing/2014/main" id="{B0D5B057-3C57-7E45-AE75-19FB8C539739}"/>
              </a:ext>
            </a:extLst>
          </p:cNvPr>
          <p:cNvCxnSpPr>
            <a:cxnSpLocks/>
            <a:stCxn id="40" idx="2"/>
            <a:endCxn id="46" idx="1"/>
          </p:cNvCxnSpPr>
          <p:nvPr/>
        </p:nvCxnSpPr>
        <p:spPr>
          <a:xfrm>
            <a:off x="788429" y="2181662"/>
            <a:ext cx="575541" cy="1677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386C5E6-9717-1343-B77D-EE49092E96DA}"/>
              </a:ext>
            </a:extLst>
          </p:cNvPr>
          <p:cNvSpPr txBox="1"/>
          <p:nvPr/>
        </p:nvSpPr>
        <p:spPr>
          <a:xfrm>
            <a:off x="946295" y="2276509"/>
            <a:ext cx="1128159" cy="584775"/>
          </a:xfrm>
          <a:prstGeom prst="rect">
            <a:avLst/>
          </a:prstGeom>
          <a:noFill/>
        </p:spPr>
        <p:txBody>
          <a:bodyPr wrap="square" rtlCol="0">
            <a:spAutoFit/>
          </a:bodyPr>
          <a:lstStyle/>
          <a:p>
            <a:r>
              <a:rPr lang="en-US" sz="1600" dirty="0"/>
              <a:t>Code Check-in</a:t>
            </a:r>
            <a:endParaRPr lang="en-US" sz="1400" dirty="0"/>
          </a:p>
        </p:txBody>
      </p:sp>
    </p:spTree>
    <p:extLst>
      <p:ext uri="{BB962C8B-B14F-4D97-AF65-F5344CB8AC3E}">
        <p14:creationId xmlns:p14="http://schemas.microsoft.com/office/powerpoint/2010/main" val="400815584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DBAB70-AC7F-F543-B351-426D61C2BAEC}"/>
              </a:ext>
            </a:extLst>
          </p:cNvPr>
          <p:cNvSpPr/>
          <p:nvPr/>
        </p:nvSpPr>
        <p:spPr>
          <a:xfrm>
            <a:off x="1638239" y="3268872"/>
            <a:ext cx="4731333" cy="193277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cs typeface="Arial" pitchFamily="34" charset="0"/>
            </a:endParaRPr>
          </a:p>
        </p:txBody>
      </p:sp>
      <p:sp>
        <p:nvSpPr>
          <p:cNvPr id="3" name="Text Box 47">
            <a:extLst>
              <a:ext uri="{FF2B5EF4-FFF2-40B4-BE49-F238E27FC236}">
                <a16:creationId xmlns:a16="http://schemas.microsoft.com/office/drawing/2014/main" id="{61531A07-BE8F-F34F-833F-561748438826}"/>
              </a:ext>
            </a:extLst>
          </p:cNvPr>
          <p:cNvSpPr txBox="1">
            <a:spLocks noChangeArrowheads="1"/>
          </p:cNvSpPr>
          <p:nvPr/>
        </p:nvSpPr>
        <p:spPr bwMode="gray">
          <a:xfrm>
            <a:off x="1543865" y="5632048"/>
            <a:ext cx="5175671" cy="722527"/>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76200" dist="38100" dir="5400000" sx="98000" sy="98000" algn="ctr" rotWithShape="0">
              <a:prstClr val="black">
                <a:alpha val="20000"/>
              </a:prstClr>
            </a:outerShdw>
          </a:effectLst>
        </p:spPr>
        <p:txBody>
          <a:bodyPr anchor="ctr"/>
          <a:lstStyle>
            <a:defPPr>
              <a:defRPr lang="en-US"/>
            </a:defPPr>
            <a:lvl1pPr>
              <a:defRPr sz="1400">
                <a:solidFill>
                  <a:schemeClr val="tx2">
                    <a:lumMod val="65000"/>
                    <a:lumOff val="35000"/>
                  </a:schemeClr>
                </a:solidFill>
                <a:latin typeface="Arial"/>
              </a:defRPr>
            </a:lvl1pPr>
          </a:lstStyle>
          <a:p>
            <a:pPr fontAlgn="base">
              <a:spcBef>
                <a:spcPct val="0"/>
              </a:spcBef>
              <a:spcAft>
                <a:spcPct val="0"/>
              </a:spcAft>
            </a:pPr>
            <a:endParaRPr lang="en-US" sz="1200" dirty="0">
              <a:solidFill>
                <a:srgbClr val="000000">
                  <a:lumMod val="65000"/>
                  <a:lumOff val="35000"/>
                </a:srgbClr>
              </a:solidFill>
              <a:cs typeface="Arial" charset="0"/>
            </a:endParaRPr>
          </a:p>
        </p:txBody>
      </p:sp>
      <p:pic>
        <p:nvPicPr>
          <p:cNvPr id="4" name="Picture 7">
            <a:extLst>
              <a:ext uri="{FF2B5EF4-FFF2-40B4-BE49-F238E27FC236}">
                <a16:creationId xmlns:a16="http://schemas.microsoft.com/office/drawing/2014/main" id="{C187DC06-D7D4-9E44-B488-7EC9BCC810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395" b="3921"/>
          <a:stretch/>
        </p:blipFill>
        <p:spPr bwMode="auto">
          <a:xfrm>
            <a:off x="3998054" y="3389416"/>
            <a:ext cx="2289214" cy="168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a:extLst>
              <a:ext uri="{FF2B5EF4-FFF2-40B4-BE49-F238E27FC236}">
                <a16:creationId xmlns:a16="http://schemas.microsoft.com/office/drawing/2014/main" id="{36C530FF-2159-744F-AAFB-C7117392BD7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652297" y="3328222"/>
            <a:ext cx="1436659" cy="131373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15">
            <a:extLst>
              <a:ext uri="{FF2B5EF4-FFF2-40B4-BE49-F238E27FC236}">
                <a16:creationId xmlns:a16="http://schemas.microsoft.com/office/drawing/2014/main" id="{FBC8049B-1F7A-0D49-815E-09256894AA4D}"/>
              </a:ext>
            </a:extLst>
          </p:cNvPr>
          <p:cNvSpPr>
            <a:spLocks noChangeArrowheads="1"/>
          </p:cNvSpPr>
          <p:nvPr/>
        </p:nvSpPr>
        <p:spPr bwMode="gray">
          <a:xfrm>
            <a:off x="1570257" y="2764540"/>
            <a:ext cx="1200150" cy="204788"/>
          </a:xfrm>
          <a:prstGeom prst="ellipse">
            <a:avLst/>
          </a:prstGeom>
          <a:gradFill rotWithShape="1">
            <a:gsLst>
              <a:gs pos="0">
                <a:srgbClr val="808080"/>
              </a:gs>
              <a:gs pos="100000">
                <a:srgbClr val="FFFFFF">
                  <a:alpha val="0"/>
                </a:srgbClr>
              </a:gs>
            </a:gsLst>
            <a:path path="shape">
              <a:fillToRect l="50000" t="50000" r="50000" b="50000"/>
            </a:path>
          </a:gradFill>
          <a:ln w="12700" algn="ctr">
            <a:noFill/>
            <a:round/>
            <a:headEnd/>
            <a:tailEnd/>
          </a:ln>
        </p:spPr>
        <p:txBody>
          <a:bodyPr wrap="none" anchor="ctr"/>
          <a:lstStyle/>
          <a:p>
            <a:pPr algn="ctr">
              <a:lnSpc>
                <a:spcPct val="90000"/>
              </a:lnSpc>
              <a:buClr>
                <a:srgbClr val="FF3300"/>
              </a:buClr>
              <a:defRPr/>
            </a:pPr>
            <a:endParaRPr lang="en-US" kern="0">
              <a:solidFill>
                <a:sysClr val="windowText" lastClr="000000"/>
              </a:solidFill>
              <a:cs typeface="Arial" charset="0"/>
            </a:endParaRPr>
          </a:p>
        </p:txBody>
      </p:sp>
      <p:grpSp>
        <p:nvGrpSpPr>
          <p:cNvPr id="7" name="Group 93">
            <a:extLst>
              <a:ext uri="{FF2B5EF4-FFF2-40B4-BE49-F238E27FC236}">
                <a16:creationId xmlns:a16="http://schemas.microsoft.com/office/drawing/2014/main" id="{77E38D66-B7F0-2042-BFEC-17B1E96F87C1}"/>
              </a:ext>
            </a:extLst>
          </p:cNvPr>
          <p:cNvGrpSpPr>
            <a:grpSpLocks/>
          </p:cNvGrpSpPr>
          <p:nvPr/>
        </p:nvGrpSpPr>
        <p:grpSpPr bwMode="gray">
          <a:xfrm>
            <a:off x="1789332" y="2404178"/>
            <a:ext cx="765175" cy="434975"/>
            <a:chOff x="1280064" y="1586442"/>
            <a:chExt cx="765287" cy="434313"/>
          </a:xfrm>
        </p:grpSpPr>
        <p:sp>
          <p:nvSpPr>
            <p:cNvPr id="8" name="Freeform 17">
              <a:extLst>
                <a:ext uri="{FF2B5EF4-FFF2-40B4-BE49-F238E27FC236}">
                  <a16:creationId xmlns:a16="http://schemas.microsoft.com/office/drawing/2014/main" id="{794F06FB-DDAC-DC40-B98D-D234F22DA3D5}"/>
                </a:ext>
              </a:extLst>
            </p:cNvPr>
            <p:cNvSpPr>
              <a:spLocks/>
            </p:cNvSpPr>
            <p:nvPr/>
          </p:nvSpPr>
          <p:spPr bwMode="gray">
            <a:xfrm>
              <a:off x="1524810" y="1755632"/>
              <a:ext cx="520541" cy="167446"/>
            </a:xfrm>
            <a:custGeom>
              <a:avLst/>
              <a:gdLst>
                <a:gd name="T0" fmla="*/ 2147483647 w 302"/>
                <a:gd name="T1" fmla="*/ 2147483647 h 153"/>
                <a:gd name="T2" fmla="*/ 2147483647 w 302"/>
                <a:gd name="T3" fmla="*/ 2147483647 h 153"/>
                <a:gd name="T4" fmla="*/ 2147483647 w 302"/>
                <a:gd name="T5" fmla="*/ 2147483647 h 153"/>
                <a:gd name="T6" fmla="*/ 2147483647 w 302"/>
                <a:gd name="T7" fmla="*/ 2147483647 h 153"/>
                <a:gd name="T8" fmla="*/ 2147483647 w 302"/>
                <a:gd name="T9" fmla="*/ 2147483647 h 153"/>
                <a:gd name="T10" fmla="*/ 2147483647 w 302"/>
                <a:gd name="T11" fmla="*/ 2147483647 h 153"/>
                <a:gd name="T12" fmla="*/ 2147483647 w 302"/>
                <a:gd name="T13" fmla="*/ 2147483647 h 153"/>
                <a:gd name="T14" fmla="*/ 2147483647 w 302"/>
                <a:gd name="T15" fmla="*/ 2147483647 h 153"/>
                <a:gd name="T16" fmla="*/ 0 w 302"/>
                <a:gd name="T17" fmla="*/ 2147483647 h 153"/>
                <a:gd name="T18" fmla="*/ 0 w 302"/>
                <a:gd name="T19" fmla="*/ 2147483647 h 153"/>
                <a:gd name="T20" fmla="*/ 2147483647 w 302"/>
                <a:gd name="T21" fmla="*/ 2147483647 h 153"/>
                <a:gd name="T22" fmla="*/ 2147483647 w 302"/>
                <a:gd name="T23" fmla="*/ 2147483647 h 153"/>
                <a:gd name="T24" fmla="*/ 2147483647 w 302"/>
                <a:gd name="T25" fmla="*/ 2147483647 h 153"/>
                <a:gd name="T26" fmla="*/ 2147483647 w 302"/>
                <a:gd name="T27" fmla="*/ 2147483647 h 153"/>
                <a:gd name="T28" fmla="*/ 2147483647 w 302"/>
                <a:gd name="T29" fmla="*/ 2147483647 h 153"/>
                <a:gd name="T30" fmla="*/ 2147483647 w 302"/>
                <a:gd name="T31" fmla="*/ 2147483647 h 153"/>
                <a:gd name="T32" fmla="*/ 2147483647 w 302"/>
                <a:gd name="T33" fmla="*/ 2147483647 h 153"/>
                <a:gd name="T34" fmla="*/ 2147483647 w 302"/>
                <a:gd name="T35" fmla="*/ 2147483647 h 153"/>
                <a:gd name="T36" fmla="*/ 2147483647 w 302"/>
                <a:gd name="T37" fmla="*/ 2147483647 h 153"/>
                <a:gd name="T38" fmla="*/ 2147483647 w 302"/>
                <a:gd name="T39" fmla="*/ 2147483647 h 153"/>
                <a:gd name="T40" fmla="*/ 2147483647 w 302"/>
                <a:gd name="T41" fmla="*/ 2147483647 h 153"/>
                <a:gd name="T42" fmla="*/ 2147483647 w 302"/>
                <a:gd name="T43" fmla="*/ 2147483647 h 153"/>
                <a:gd name="T44" fmla="*/ 2147483647 w 302"/>
                <a:gd name="T45" fmla="*/ 2147483647 h 153"/>
                <a:gd name="T46" fmla="*/ 2147483647 w 302"/>
                <a:gd name="T47" fmla="*/ 2147483647 h 153"/>
                <a:gd name="T48" fmla="*/ 2147483647 w 302"/>
                <a:gd name="T49" fmla="*/ 2147483647 h 153"/>
                <a:gd name="T50" fmla="*/ 2147483647 w 302"/>
                <a:gd name="T51" fmla="*/ 2147483647 h 153"/>
                <a:gd name="T52" fmla="*/ 2147483647 w 302"/>
                <a:gd name="T53" fmla="*/ 2147483647 h 153"/>
                <a:gd name="T54" fmla="*/ 2147483647 w 302"/>
                <a:gd name="T55" fmla="*/ 2147483647 h 153"/>
                <a:gd name="T56" fmla="*/ 2147483647 w 302"/>
                <a:gd name="T57" fmla="*/ 2147483647 h 153"/>
                <a:gd name="T58" fmla="*/ 2147483647 w 302"/>
                <a:gd name="T59" fmla="*/ 2147483647 h 153"/>
                <a:gd name="T60" fmla="*/ 2147483647 w 302"/>
                <a:gd name="T61" fmla="*/ 2147483647 h 153"/>
                <a:gd name="T62" fmla="*/ 2147483647 w 302"/>
                <a:gd name="T63" fmla="*/ 2147483647 h 153"/>
                <a:gd name="T64" fmla="*/ 2147483647 w 302"/>
                <a:gd name="T65" fmla="*/ 2147483647 h 153"/>
                <a:gd name="T66" fmla="*/ 2147483647 w 302"/>
                <a:gd name="T67" fmla="*/ 2147483647 h 153"/>
                <a:gd name="T68" fmla="*/ 2147483647 w 302"/>
                <a:gd name="T69" fmla="*/ 0 h 153"/>
                <a:gd name="T70" fmla="*/ 2147483647 w 302"/>
                <a:gd name="T71" fmla="*/ 0 h 153"/>
                <a:gd name="T72" fmla="*/ 2147483647 w 302"/>
                <a:gd name="T73" fmla="*/ 2147483647 h 1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
                <a:gd name="T112" fmla="*/ 0 h 153"/>
                <a:gd name="T113" fmla="*/ 302 w 302"/>
                <a:gd name="T114" fmla="*/ 153 h 1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 h="153">
                  <a:moveTo>
                    <a:pt x="302" y="3"/>
                  </a:moveTo>
                  <a:cubicBezTo>
                    <a:pt x="302" y="3"/>
                    <a:pt x="302" y="3"/>
                    <a:pt x="302" y="4"/>
                  </a:cubicBezTo>
                  <a:cubicBezTo>
                    <a:pt x="301" y="5"/>
                    <a:pt x="301" y="5"/>
                    <a:pt x="301" y="6"/>
                  </a:cubicBezTo>
                  <a:cubicBezTo>
                    <a:pt x="301" y="7"/>
                    <a:pt x="301" y="7"/>
                    <a:pt x="300" y="8"/>
                  </a:cubicBezTo>
                  <a:cubicBezTo>
                    <a:pt x="300" y="8"/>
                    <a:pt x="300" y="9"/>
                    <a:pt x="300" y="10"/>
                  </a:cubicBezTo>
                  <a:cubicBezTo>
                    <a:pt x="299" y="10"/>
                    <a:pt x="299" y="11"/>
                    <a:pt x="298" y="12"/>
                  </a:cubicBezTo>
                  <a:cubicBezTo>
                    <a:pt x="298" y="12"/>
                    <a:pt x="298" y="12"/>
                    <a:pt x="298" y="13"/>
                  </a:cubicBezTo>
                  <a:cubicBezTo>
                    <a:pt x="277" y="42"/>
                    <a:pt x="187" y="64"/>
                    <a:pt x="79" y="64"/>
                  </a:cubicBezTo>
                  <a:cubicBezTo>
                    <a:pt x="51" y="64"/>
                    <a:pt x="24" y="63"/>
                    <a:pt x="0" y="60"/>
                  </a:cubicBezTo>
                  <a:cubicBezTo>
                    <a:pt x="0" y="149"/>
                    <a:pt x="0" y="149"/>
                    <a:pt x="0" y="149"/>
                  </a:cubicBezTo>
                  <a:cubicBezTo>
                    <a:pt x="0" y="149"/>
                    <a:pt x="1" y="149"/>
                    <a:pt x="2" y="149"/>
                  </a:cubicBezTo>
                  <a:cubicBezTo>
                    <a:pt x="3" y="150"/>
                    <a:pt x="3" y="150"/>
                    <a:pt x="4" y="150"/>
                  </a:cubicBezTo>
                  <a:cubicBezTo>
                    <a:pt x="7" y="150"/>
                    <a:pt x="10" y="150"/>
                    <a:pt x="13" y="151"/>
                  </a:cubicBezTo>
                  <a:cubicBezTo>
                    <a:pt x="13" y="151"/>
                    <a:pt x="14" y="151"/>
                    <a:pt x="15" y="151"/>
                  </a:cubicBezTo>
                  <a:cubicBezTo>
                    <a:pt x="17" y="151"/>
                    <a:pt x="20" y="151"/>
                    <a:pt x="23" y="151"/>
                  </a:cubicBezTo>
                  <a:cubicBezTo>
                    <a:pt x="24" y="151"/>
                    <a:pt x="25" y="152"/>
                    <a:pt x="26" y="152"/>
                  </a:cubicBezTo>
                  <a:cubicBezTo>
                    <a:pt x="29" y="152"/>
                    <a:pt x="31" y="152"/>
                    <a:pt x="34" y="152"/>
                  </a:cubicBezTo>
                  <a:cubicBezTo>
                    <a:pt x="34" y="152"/>
                    <a:pt x="34" y="152"/>
                    <a:pt x="35" y="152"/>
                  </a:cubicBezTo>
                  <a:cubicBezTo>
                    <a:pt x="43" y="153"/>
                    <a:pt x="52" y="153"/>
                    <a:pt x="61" y="153"/>
                  </a:cubicBezTo>
                  <a:cubicBezTo>
                    <a:pt x="67" y="153"/>
                    <a:pt x="73" y="153"/>
                    <a:pt x="79" y="153"/>
                  </a:cubicBezTo>
                  <a:cubicBezTo>
                    <a:pt x="85" y="153"/>
                    <a:pt x="91" y="153"/>
                    <a:pt x="97" y="153"/>
                  </a:cubicBezTo>
                  <a:cubicBezTo>
                    <a:pt x="106" y="153"/>
                    <a:pt x="115" y="153"/>
                    <a:pt x="123" y="152"/>
                  </a:cubicBezTo>
                  <a:cubicBezTo>
                    <a:pt x="123" y="152"/>
                    <a:pt x="124" y="152"/>
                    <a:pt x="124" y="152"/>
                  </a:cubicBezTo>
                  <a:cubicBezTo>
                    <a:pt x="127" y="152"/>
                    <a:pt x="129" y="152"/>
                    <a:pt x="132" y="152"/>
                  </a:cubicBezTo>
                  <a:cubicBezTo>
                    <a:pt x="133" y="151"/>
                    <a:pt x="134" y="151"/>
                    <a:pt x="135" y="151"/>
                  </a:cubicBezTo>
                  <a:cubicBezTo>
                    <a:pt x="138" y="151"/>
                    <a:pt x="141" y="151"/>
                    <a:pt x="143" y="151"/>
                  </a:cubicBezTo>
                  <a:cubicBezTo>
                    <a:pt x="144" y="151"/>
                    <a:pt x="145" y="151"/>
                    <a:pt x="145" y="151"/>
                  </a:cubicBezTo>
                  <a:cubicBezTo>
                    <a:pt x="148" y="150"/>
                    <a:pt x="151" y="150"/>
                    <a:pt x="154" y="150"/>
                  </a:cubicBezTo>
                  <a:cubicBezTo>
                    <a:pt x="155" y="150"/>
                    <a:pt x="155" y="150"/>
                    <a:pt x="156" y="149"/>
                  </a:cubicBezTo>
                  <a:cubicBezTo>
                    <a:pt x="169" y="148"/>
                    <a:pt x="182" y="146"/>
                    <a:pt x="195" y="144"/>
                  </a:cubicBezTo>
                  <a:cubicBezTo>
                    <a:pt x="195" y="144"/>
                    <a:pt x="195" y="144"/>
                    <a:pt x="195" y="144"/>
                  </a:cubicBezTo>
                  <a:cubicBezTo>
                    <a:pt x="259" y="133"/>
                    <a:pt x="302" y="112"/>
                    <a:pt x="302" y="89"/>
                  </a:cubicBezTo>
                  <a:cubicBezTo>
                    <a:pt x="302" y="89"/>
                    <a:pt x="302" y="89"/>
                    <a:pt x="302" y="89"/>
                  </a:cubicBezTo>
                  <a:cubicBezTo>
                    <a:pt x="302" y="89"/>
                    <a:pt x="302" y="89"/>
                    <a:pt x="302" y="89"/>
                  </a:cubicBezTo>
                  <a:cubicBezTo>
                    <a:pt x="302" y="0"/>
                    <a:pt x="302" y="0"/>
                    <a:pt x="302" y="0"/>
                  </a:cubicBezTo>
                  <a:cubicBezTo>
                    <a:pt x="302" y="0"/>
                    <a:pt x="302" y="0"/>
                    <a:pt x="302" y="0"/>
                  </a:cubicBezTo>
                  <a:cubicBezTo>
                    <a:pt x="302" y="1"/>
                    <a:pt x="302" y="2"/>
                    <a:pt x="302" y="3"/>
                  </a:cubicBezTo>
                  <a:close/>
                </a:path>
              </a:pathLst>
            </a:custGeom>
            <a:gradFill rotWithShape="1">
              <a:gsLst>
                <a:gs pos="0">
                  <a:srgbClr val="797979"/>
                </a:gs>
                <a:gs pos="50000">
                  <a:srgbClr val="BABABA"/>
                </a:gs>
                <a:gs pos="100000">
                  <a:srgbClr val="797979"/>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9" name="Freeform 18">
              <a:extLst>
                <a:ext uri="{FF2B5EF4-FFF2-40B4-BE49-F238E27FC236}">
                  <a16:creationId xmlns:a16="http://schemas.microsoft.com/office/drawing/2014/main" id="{35AD5E00-3116-1840-B610-366DB31EF9BE}"/>
                </a:ext>
              </a:extLst>
            </p:cNvPr>
            <p:cNvSpPr>
              <a:spLocks/>
            </p:cNvSpPr>
            <p:nvPr/>
          </p:nvSpPr>
          <p:spPr bwMode="gray">
            <a:xfrm>
              <a:off x="1524810" y="1657955"/>
              <a:ext cx="520541" cy="167446"/>
            </a:xfrm>
            <a:custGeom>
              <a:avLst/>
              <a:gdLst>
                <a:gd name="T0" fmla="*/ 2147483647 w 302"/>
                <a:gd name="T1" fmla="*/ 2147483647 h 153"/>
                <a:gd name="T2" fmla="*/ 0 w 302"/>
                <a:gd name="T3" fmla="*/ 2147483647 h 153"/>
                <a:gd name="T4" fmla="*/ 0 w 302"/>
                <a:gd name="T5" fmla="*/ 2147483647 h 153"/>
                <a:gd name="T6" fmla="*/ 2147483647 w 302"/>
                <a:gd name="T7" fmla="*/ 2147483647 h 153"/>
                <a:gd name="T8" fmla="*/ 2147483647 w 302"/>
                <a:gd name="T9" fmla="*/ 2147483647 h 153"/>
                <a:gd name="T10" fmla="*/ 2147483647 w 302"/>
                <a:gd name="T11" fmla="*/ 2147483647 h 153"/>
                <a:gd name="T12" fmla="*/ 2147483647 w 302"/>
                <a:gd name="T13" fmla="*/ 2147483647 h 153"/>
                <a:gd name="T14" fmla="*/ 2147483647 w 302"/>
                <a:gd name="T15" fmla="*/ 2147483647 h 153"/>
                <a:gd name="T16" fmla="*/ 2147483647 w 302"/>
                <a:gd name="T17" fmla="*/ 2147483647 h 153"/>
                <a:gd name="T18" fmla="*/ 2147483647 w 302"/>
                <a:gd name="T19" fmla="*/ 2147483647 h 153"/>
                <a:gd name="T20" fmla="*/ 2147483647 w 302"/>
                <a:gd name="T21" fmla="*/ 2147483647 h 153"/>
                <a:gd name="T22" fmla="*/ 2147483647 w 302"/>
                <a:gd name="T23" fmla="*/ 2147483647 h 153"/>
                <a:gd name="T24" fmla="*/ 2147483647 w 302"/>
                <a:gd name="T25" fmla="*/ 2147483647 h 153"/>
                <a:gd name="T26" fmla="*/ 2147483647 w 302"/>
                <a:gd name="T27" fmla="*/ 2147483647 h 153"/>
                <a:gd name="T28" fmla="*/ 2147483647 w 302"/>
                <a:gd name="T29" fmla="*/ 0 h 153"/>
                <a:gd name="T30" fmla="*/ 2147483647 w 302"/>
                <a:gd name="T31" fmla="*/ 2147483647 h 1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2"/>
                <a:gd name="T49" fmla="*/ 0 h 153"/>
                <a:gd name="T50" fmla="*/ 302 w 302"/>
                <a:gd name="T51" fmla="*/ 153 h 15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2" h="153">
                  <a:moveTo>
                    <a:pt x="79" y="64"/>
                  </a:moveTo>
                  <a:cubicBezTo>
                    <a:pt x="51" y="64"/>
                    <a:pt x="24" y="63"/>
                    <a:pt x="0" y="60"/>
                  </a:cubicBezTo>
                  <a:cubicBezTo>
                    <a:pt x="0" y="149"/>
                    <a:pt x="0" y="149"/>
                    <a:pt x="0" y="149"/>
                  </a:cubicBezTo>
                  <a:cubicBezTo>
                    <a:pt x="24" y="152"/>
                    <a:pt x="51" y="153"/>
                    <a:pt x="79" y="153"/>
                  </a:cubicBezTo>
                  <a:cubicBezTo>
                    <a:pt x="187" y="153"/>
                    <a:pt x="277" y="131"/>
                    <a:pt x="298" y="102"/>
                  </a:cubicBezTo>
                  <a:cubicBezTo>
                    <a:pt x="298" y="101"/>
                    <a:pt x="298" y="101"/>
                    <a:pt x="298" y="101"/>
                  </a:cubicBezTo>
                  <a:cubicBezTo>
                    <a:pt x="299" y="100"/>
                    <a:pt x="299" y="99"/>
                    <a:pt x="300" y="99"/>
                  </a:cubicBezTo>
                  <a:cubicBezTo>
                    <a:pt x="300" y="98"/>
                    <a:pt x="300" y="97"/>
                    <a:pt x="300" y="97"/>
                  </a:cubicBezTo>
                  <a:cubicBezTo>
                    <a:pt x="301" y="96"/>
                    <a:pt x="301" y="96"/>
                    <a:pt x="301" y="95"/>
                  </a:cubicBezTo>
                  <a:cubicBezTo>
                    <a:pt x="301" y="94"/>
                    <a:pt x="301" y="94"/>
                    <a:pt x="302" y="93"/>
                  </a:cubicBezTo>
                  <a:cubicBezTo>
                    <a:pt x="302" y="92"/>
                    <a:pt x="302" y="92"/>
                    <a:pt x="302" y="92"/>
                  </a:cubicBezTo>
                  <a:cubicBezTo>
                    <a:pt x="302" y="91"/>
                    <a:pt x="302" y="90"/>
                    <a:pt x="302" y="89"/>
                  </a:cubicBezTo>
                  <a:cubicBezTo>
                    <a:pt x="302" y="89"/>
                    <a:pt x="302" y="89"/>
                    <a:pt x="302" y="89"/>
                  </a:cubicBezTo>
                  <a:cubicBezTo>
                    <a:pt x="302" y="89"/>
                    <a:pt x="302" y="89"/>
                    <a:pt x="302" y="89"/>
                  </a:cubicBezTo>
                  <a:cubicBezTo>
                    <a:pt x="302" y="0"/>
                    <a:pt x="302" y="0"/>
                    <a:pt x="302" y="0"/>
                  </a:cubicBezTo>
                  <a:cubicBezTo>
                    <a:pt x="302" y="35"/>
                    <a:pt x="202" y="64"/>
                    <a:pt x="79" y="64"/>
                  </a:cubicBezTo>
                  <a:close/>
                </a:path>
              </a:pathLst>
            </a:custGeom>
            <a:gradFill rotWithShape="1">
              <a:gsLst>
                <a:gs pos="0">
                  <a:srgbClr val="949494"/>
                </a:gs>
                <a:gs pos="50000">
                  <a:srgbClr val="DDDDDD"/>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0" name="Freeform 19">
              <a:extLst>
                <a:ext uri="{FF2B5EF4-FFF2-40B4-BE49-F238E27FC236}">
                  <a16:creationId xmlns:a16="http://schemas.microsoft.com/office/drawing/2014/main" id="{F5057D04-A5D2-1742-BF61-3AC6568BCB65}"/>
                </a:ext>
              </a:extLst>
            </p:cNvPr>
            <p:cNvSpPr>
              <a:spLocks/>
            </p:cNvSpPr>
            <p:nvPr/>
          </p:nvSpPr>
          <p:spPr bwMode="gray">
            <a:xfrm>
              <a:off x="1524810" y="1770167"/>
              <a:ext cx="513235" cy="55234"/>
            </a:xfrm>
            <a:custGeom>
              <a:avLst/>
              <a:gdLst>
                <a:gd name="T0" fmla="*/ 2147483647 w 298"/>
                <a:gd name="T1" fmla="*/ 2147483647 h 51"/>
                <a:gd name="T2" fmla="*/ 2147483647 w 298"/>
                <a:gd name="T3" fmla="*/ 0 h 51"/>
                <a:gd name="T4" fmla="*/ 2147483647 w 298"/>
                <a:gd name="T5" fmla="*/ 2147483647 h 51"/>
                <a:gd name="T6" fmla="*/ 0 w 298"/>
                <a:gd name="T7" fmla="*/ 2147483647 h 51"/>
                <a:gd name="T8" fmla="*/ 0 w 298"/>
                <a:gd name="T9" fmla="*/ 2147483647 h 51"/>
                <a:gd name="T10" fmla="*/ 2147483647 w 298"/>
                <a:gd name="T11" fmla="*/ 2147483647 h 51"/>
                <a:gd name="T12" fmla="*/ 0 60000 65536"/>
                <a:gd name="T13" fmla="*/ 0 60000 65536"/>
                <a:gd name="T14" fmla="*/ 0 60000 65536"/>
                <a:gd name="T15" fmla="*/ 0 60000 65536"/>
                <a:gd name="T16" fmla="*/ 0 60000 65536"/>
                <a:gd name="T17" fmla="*/ 0 60000 65536"/>
                <a:gd name="T18" fmla="*/ 0 w 298"/>
                <a:gd name="T19" fmla="*/ 0 h 51"/>
                <a:gd name="T20" fmla="*/ 298 w 298"/>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98" h="51">
                  <a:moveTo>
                    <a:pt x="79" y="51"/>
                  </a:moveTo>
                  <a:cubicBezTo>
                    <a:pt x="187" y="51"/>
                    <a:pt x="277" y="29"/>
                    <a:pt x="298" y="0"/>
                  </a:cubicBezTo>
                  <a:cubicBezTo>
                    <a:pt x="277" y="29"/>
                    <a:pt x="187" y="51"/>
                    <a:pt x="79" y="51"/>
                  </a:cubicBezTo>
                  <a:cubicBezTo>
                    <a:pt x="51" y="51"/>
                    <a:pt x="24" y="50"/>
                    <a:pt x="0" y="47"/>
                  </a:cubicBezTo>
                  <a:cubicBezTo>
                    <a:pt x="0" y="47"/>
                    <a:pt x="0" y="47"/>
                    <a:pt x="0" y="47"/>
                  </a:cubicBezTo>
                  <a:cubicBezTo>
                    <a:pt x="24" y="50"/>
                    <a:pt x="51" y="51"/>
                    <a:pt x="79" y="51"/>
                  </a:cubicBezTo>
                  <a:close/>
                </a:path>
              </a:pathLst>
            </a:custGeom>
            <a:solidFill>
              <a:srgbClr val="B2B2B2"/>
            </a:solidFill>
            <a:ln w="9525">
              <a:noFill/>
              <a:round/>
              <a:headEnd/>
              <a:tailEnd/>
            </a:ln>
          </p:spPr>
          <p:txBody>
            <a:bodyPr/>
            <a:lstStyle/>
            <a:p>
              <a:pPr>
                <a:defRPr/>
              </a:pPr>
              <a:endParaRPr lang="en-US" kern="0">
                <a:solidFill>
                  <a:sysClr val="windowText" lastClr="000000"/>
                </a:solidFill>
                <a:cs typeface="Arial" charset="0"/>
              </a:endParaRPr>
            </a:p>
          </p:txBody>
        </p:sp>
        <p:sp>
          <p:nvSpPr>
            <p:cNvPr id="11" name="Freeform 20">
              <a:extLst>
                <a:ext uri="{FF2B5EF4-FFF2-40B4-BE49-F238E27FC236}">
                  <a16:creationId xmlns:a16="http://schemas.microsoft.com/office/drawing/2014/main" id="{DBB28B92-8A50-5641-9FAF-FBD9127F83EF}"/>
                </a:ext>
              </a:extLst>
            </p:cNvPr>
            <p:cNvSpPr>
              <a:spLocks/>
            </p:cNvSpPr>
            <p:nvPr/>
          </p:nvSpPr>
          <p:spPr bwMode="gray">
            <a:xfrm>
              <a:off x="1403350" y="1807378"/>
              <a:ext cx="124199" cy="111631"/>
            </a:xfrm>
            <a:custGeom>
              <a:avLst/>
              <a:gdLst>
                <a:gd name="T0" fmla="*/ 0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0 w 72"/>
                <a:gd name="T11" fmla="*/ 0 h 102"/>
                <a:gd name="T12" fmla="*/ 0 w 72"/>
                <a:gd name="T13" fmla="*/ 2147483647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0" y="89"/>
                  </a:moveTo>
                  <a:cubicBezTo>
                    <a:pt x="11" y="92"/>
                    <a:pt x="23" y="95"/>
                    <a:pt x="35" y="97"/>
                  </a:cubicBezTo>
                  <a:cubicBezTo>
                    <a:pt x="35" y="97"/>
                    <a:pt x="35" y="97"/>
                    <a:pt x="35" y="97"/>
                  </a:cubicBezTo>
                  <a:cubicBezTo>
                    <a:pt x="47" y="99"/>
                    <a:pt x="59" y="101"/>
                    <a:pt x="72" y="102"/>
                  </a:cubicBezTo>
                  <a:cubicBezTo>
                    <a:pt x="72" y="13"/>
                    <a:pt x="72" y="13"/>
                    <a:pt x="72" y="13"/>
                  </a:cubicBezTo>
                  <a:cubicBezTo>
                    <a:pt x="45" y="10"/>
                    <a:pt x="21" y="6"/>
                    <a:pt x="0" y="0"/>
                  </a:cubicBezTo>
                  <a:lnTo>
                    <a:pt x="0" y="89"/>
                  </a:lnTo>
                  <a:close/>
                </a:path>
              </a:pathLst>
            </a:custGeom>
            <a:gradFill rotWithShape="1">
              <a:gsLst>
                <a:gs pos="0">
                  <a:srgbClr val="797979"/>
                </a:gs>
                <a:gs pos="50000">
                  <a:srgbClr val="C0C0C0"/>
                </a:gs>
                <a:gs pos="100000">
                  <a:srgbClr val="797979"/>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2" name="Freeform 21">
              <a:extLst>
                <a:ext uri="{FF2B5EF4-FFF2-40B4-BE49-F238E27FC236}">
                  <a16:creationId xmlns:a16="http://schemas.microsoft.com/office/drawing/2014/main" id="{BF223AD2-A892-0A46-B250-81C81636B9D7}"/>
                </a:ext>
              </a:extLst>
            </p:cNvPr>
            <p:cNvSpPr>
              <a:spLocks/>
            </p:cNvSpPr>
            <p:nvPr/>
          </p:nvSpPr>
          <p:spPr bwMode="gray">
            <a:xfrm>
              <a:off x="1283717" y="1755632"/>
              <a:ext cx="124199" cy="149422"/>
            </a:xfrm>
            <a:custGeom>
              <a:avLst/>
              <a:gdLst>
                <a:gd name="T0" fmla="*/ 0 w 72"/>
                <a:gd name="T1" fmla="*/ 2147483647 h 136"/>
                <a:gd name="T2" fmla="*/ 2147483647 w 72"/>
                <a:gd name="T3" fmla="*/ 2147483647 h 136"/>
                <a:gd name="T4" fmla="*/ 2147483647 w 72"/>
                <a:gd name="T5" fmla="*/ 2147483647 h 136"/>
                <a:gd name="T6" fmla="*/ 2147483647 w 72"/>
                <a:gd name="T7" fmla="*/ 2147483647 h 136"/>
                <a:gd name="T8" fmla="*/ 2147483647 w 72"/>
                <a:gd name="T9" fmla="*/ 2147483647 h 136"/>
                <a:gd name="T10" fmla="*/ 2147483647 w 72"/>
                <a:gd name="T11" fmla="*/ 2147483647 h 136"/>
                <a:gd name="T12" fmla="*/ 2147483647 w 72"/>
                <a:gd name="T13" fmla="*/ 2147483647 h 136"/>
                <a:gd name="T14" fmla="*/ 2147483647 w 72"/>
                <a:gd name="T15" fmla="*/ 2147483647 h 136"/>
                <a:gd name="T16" fmla="*/ 0 w 72"/>
                <a:gd name="T17" fmla="*/ 2147483647 h 136"/>
                <a:gd name="T18" fmla="*/ 0 w 72"/>
                <a:gd name="T19" fmla="*/ 2147483647 h 136"/>
                <a:gd name="T20" fmla="*/ 0 w 72"/>
                <a:gd name="T21" fmla="*/ 0 h 136"/>
                <a:gd name="T22" fmla="*/ 0 w 72"/>
                <a:gd name="T23" fmla="*/ 0 h 136"/>
                <a:gd name="T24" fmla="*/ 0 w 72"/>
                <a:gd name="T25" fmla="*/ 0 h 136"/>
                <a:gd name="T26" fmla="*/ 0 w 72"/>
                <a:gd name="T27" fmla="*/ 2147483647 h 136"/>
                <a:gd name="T28" fmla="*/ 0 w 72"/>
                <a:gd name="T29" fmla="*/ 2147483647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
                <a:gd name="T46" fmla="*/ 0 h 136"/>
                <a:gd name="T47" fmla="*/ 72 w 72"/>
                <a:gd name="T48" fmla="*/ 136 h 1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 h="136">
                  <a:moveTo>
                    <a:pt x="0" y="89"/>
                  </a:moveTo>
                  <a:cubicBezTo>
                    <a:pt x="0" y="108"/>
                    <a:pt x="28" y="125"/>
                    <a:pt x="72" y="136"/>
                  </a:cubicBezTo>
                  <a:cubicBezTo>
                    <a:pt x="72" y="47"/>
                    <a:pt x="72" y="47"/>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lose/>
                </a:path>
              </a:pathLst>
            </a:custGeom>
            <a:gradFill rotWithShape="1">
              <a:gsLst>
                <a:gs pos="0">
                  <a:srgbClr val="DDDDDD"/>
                </a:gs>
                <a:gs pos="100000">
                  <a:srgbClr val="797979"/>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3" name="Freeform 22">
              <a:extLst>
                <a:ext uri="{FF2B5EF4-FFF2-40B4-BE49-F238E27FC236}">
                  <a16:creationId xmlns:a16="http://schemas.microsoft.com/office/drawing/2014/main" id="{B74ACF2E-CB52-724C-99CB-34B63A10DCC9}"/>
                </a:ext>
              </a:extLst>
            </p:cNvPr>
            <p:cNvSpPr>
              <a:spLocks/>
            </p:cNvSpPr>
            <p:nvPr/>
          </p:nvSpPr>
          <p:spPr bwMode="gray">
            <a:xfrm>
              <a:off x="1283717" y="1657955"/>
              <a:ext cx="124199" cy="149422"/>
            </a:xfrm>
            <a:custGeom>
              <a:avLst/>
              <a:gdLst>
                <a:gd name="T0" fmla="*/ 0 w 72"/>
                <a:gd name="T1" fmla="*/ 2147483647 h 136"/>
                <a:gd name="T2" fmla="*/ 0 w 72"/>
                <a:gd name="T3" fmla="*/ 2147483647 h 136"/>
                <a:gd name="T4" fmla="*/ 2147483647 w 72"/>
                <a:gd name="T5" fmla="*/ 2147483647 h 136"/>
                <a:gd name="T6" fmla="*/ 2147483647 w 72"/>
                <a:gd name="T7" fmla="*/ 2147483647 h 136"/>
                <a:gd name="T8" fmla="*/ 2147483647 w 72"/>
                <a:gd name="T9" fmla="*/ 2147483647 h 136"/>
                <a:gd name="T10" fmla="*/ 2147483647 w 72"/>
                <a:gd name="T11" fmla="*/ 2147483647 h 136"/>
                <a:gd name="T12" fmla="*/ 2147483647 w 72"/>
                <a:gd name="T13" fmla="*/ 2147483647 h 136"/>
                <a:gd name="T14" fmla="*/ 2147483647 w 72"/>
                <a:gd name="T15" fmla="*/ 2147483647 h 136"/>
                <a:gd name="T16" fmla="*/ 2147483647 w 72"/>
                <a:gd name="T17" fmla="*/ 2147483647 h 136"/>
                <a:gd name="T18" fmla="*/ 0 w 72"/>
                <a:gd name="T19" fmla="*/ 0 h 136"/>
                <a:gd name="T20" fmla="*/ 0 w 72"/>
                <a:gd name="T21" fmla="*/ 2147483647 h 136"/>
                <a:gd name="T22" fmla="*/ 0 w 72"/>
                <a:gd name="T23" fmla="*/ 2147483647 h 136"/>
                <a:gd name="T24" fmla="*/ 0 w 72"/>
                <a:gd name="T25" fmla="*/ 2147483647 h 1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136"/>
                <a:gd name="T41" fmla="*/ 72 w 72"/>
                <a:gd name="T42" fmla="*/ 136 h 1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136">
                  <a:moveTo>
                    <a:pt x="0" y="92"/>
                  </a:move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72" y="47"/>
                    <a:pt x="72" y="47"/>
                    <a:pt x="72" y="47"/>
                  </a:cubicBezTo>
                  <a:cubicBezTo>
                    <a:pt x="28" y="36"/>
                    <a:pt x="0" y="19"/>
                    <a:pt x="0" y="0"/>
                  </a:cubicBezTo>
                  <a:cubicBezTo>
                    <a:pt x="0" y="89"/>
                    <a:pt x="0" y="89"/>
                    <a:pt x="0" y="89"/>
                  </a:cubicBezTo>
                  <a:cubicBezTo>
                    <a:pt x="0" y="89"/>
                    <a:pt x="0" y="89"/>
                    <a:pt x="0" y="89"/>
                  </a:cubicBezTo>
                  <a:cubicBezTo>
                    <a:pt x="0" y="90"/>
                    <a:pt x="0" y="91"/>
                    <a:pt x="0" y="92"/>
                  </a:cubicBezTo>
                  <a:close/>
                </a:path>
              </a:pathLst>
            </a:custGeom>
            <a:gradFill rotWithShape="1">
              <a:gsLst>
                <a:gs pos="0">
                  <a:srgbClr val="DDDDDD"/>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4" name="Freeform 23">
              <a:extLst>
                <a:ext uri="{FF2B5EF4-FFF2-40B4-BE49-F238E27FC236}">
                  <a16:creationId xmlns:a16="http://schemas.microsoft.com/office/drawing/2014/main" id="{6C624FDB-E4AB-B045-ACB4-0B1D80C0BD3C}"/>
                </a:ext>
              </a:extLst>
            </p:cNvPr>
            <p:cNvSpPr>
              <a:spLocks/>
            </p:cNvSpPr>
            <p:nvPr/>
          </p:nvSpPr>
          <p:spPr bwMode="gray">
            <a:xfrm>
              <a:off x="1403350" y="1709701"/>
              <a:ext cx="124199" cy="111631"/>
            </a:xfrm>
            <a:custGeom>
              <a:avLst/>
              <a:gdLst>
                <a:gd name="T0" fmla="*/ 2147483647 w 72"/>
                <a:gd name="T1" fmla="*/ 2147483647 h 102"/>
                <a:gd name="T2" fmla="*/ 2147483647 w 72"/>
                <a:gd name="T3" fmla="*/ 2147483647 h 102"/>
                <a:gd name="T4" fmla="*/ 0 w 72"/>
                <a:gd name="T5" fmla="*/ 0 h 102"/>
                <a:gd name="T6" fmla="*/ 0 w 72"/>
                <a:gd name="T7" fmla="*/ 2147483647 h 102"/>
                <a:gd name="T8" fmla="*/ 2147483647 w 72"/>
                <a:gd name="T9" fmla="*/ 2147483647 h 102"/>
                <a:gd name="T10" fmla="*/ 0 60000 65536"/>
                <a:gd name="T11" fmla="*/ 0 60000 65536"/>
                <a:gd name="T12" fmla="*/ 0 60000 65536"/>
                <a:gd name="T13" fmla="*/ 0 60000 65536"/>
                <a:gd name="T14" fmla="*/ 0 60000 65536"/>
                <a:gd name="T15" fmla="*/ 0 w 72"/>
                <a:gd name="T16" fmla="*/ 0 h 102"/>
                <a:gd name="T17" fmla="*/ 72 w 72"/>
                <a:gd name="T18" fmla="*/ 102 h 102"/>
              </a:gdLst>
              <a:ahLst/>
              <a:cxnLst>
                <a:cxn ang="T10">
                  <a:pos x="T0" y="T1"/>
                </a:cxn>
                <a:cxn ang="T11">
                  <a:pos x="T2" y="T3"/>
                </a:cxn>
                <a:cxn ang="T12">
                  <a:pos x="T4" y="T5"/>
                </a:cxn>
                <a:cxn ang="T13">
                  <a:pos x="T6" y="T7"/>
                </a:cxn>
                <a:cxn ang="T14">
                  <a:pos x="T8" y="T9"/>
                </a:cxn>
              </a:cxnLst>
              <a:rect l="T15" t="T16" r="T17" b="T18"/>
              <a:pathLst>
                <a:path w="72" h="102">
                  <a:moveTo>
                    <a:pt x="72" y="102"/>
                  </a:moveTo>
                  <a:cubicBezTo>
                    <a:pt x="72" y="13"/>
                    <a:pt x="72" y="13"/>
                    <a:pt x="72" y="13"/>
                  </a:cubicBezTo>
                  <a:cubicBezTo>
                    <a:pt x="45" y="10"/>
                    <a:pt x="21" y="6"/>
                    <a:pt x="0" y="0"/>
                  </a:cubicBezTo>
                  <a:cubicBezTo>
                    <a:pt x="0" y="89"/>
                    <a:pt x="0" y="89"/>
                    <a:pt x="0" y="89"/>
                  </a:cubicBezTo>
                  <a:cubicBezTo>
                    <a:pt x="21" y="95"/>
                    <a:pt x="45" y="99"/>
                    <a:pt x="72" y="102"/>
                  </a:cubicBezTo>
                  <a:close/>
                </a:path>
              </a:pathLst>
            </a:custGeom>
            <a:gradFill rotWithShape="1">
              <a:gsLst>
                <a:gs pos="0">
                  <a:srgbClr val="949494"/>
                </a:gs>
                <a:gs pos="50000">
                  <a:srgbClr val="EAEAEA"/>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5" name="Freeform 24">
              <a:extLst>
                <a:ext uri="{FF2B5EF4-FFF2-40B4-BE49-F238E27FC236}">
                  <a16:creationId xmlns:a16="http://schemas.microsoft.com/office/drawing/2014/main" id="{02518F86-C25A-D046-B0C4-34073A8A2C57}"/>
                </a:ext>
              </a:extLst>
            </p:cNvPr>
            <p:cNvSpPr>
              <a:spLocks/>
            </p:cNvSpPr>
            <p:nvPr/>
          </p:nvSpPr>
          <p:spPr bwMode="gray">
            <a:xfrm>
              <a:off x="1524810" y="1853309"/>
              <a:ext cx="520541" cy="167446"/>
            </a:xfrm>
            <a:custGeom>
              <a:avLst/>
              <a:gdLst>
                <a:gd name="T0" fmla="*/ 2147483647 w 302"/>
                <a:gd name="T1" fmla="*/ 2147483647 h 153"/>
                <a:gd name="T2" fmla="*/ 2147483647 w 302"/>
                <a:gd name="T3" fmla="*/ 2147483647 h 153"/>
                <a:gd name="T4" fmla="*/ 2147483647 w 302"/>
                <a:gd name="T5" fmla="*/ 2147483647 h 153"/>
                <a:gd name="T6" fmla="*/ 2147483647 w 302"/>
                <a:gd name="T7" fmla="*/ 2147483647 h 153"/>
                <a:gd name="T8" fmla="*/ 2147483647 w 302"/>
                <a:gd name="T9" fmla="*/ 2147483647 h 153"/>
                <a:gd name="T10" fmla="*/ 2147483647 w 302"/>
                <a:gd name="T11" fmla="*/ 2147483647 h 153"/>
                <a:gd name="T12" fmla="*/ 2147483647 w 302"/>
                <a:gd name="T13" fmla="*/ 2147483647 h 153"/>
                <a:gd name="T14" fmla="*/ 2147483647 w 302"/>
                <a:gd name="T15" fmla="*/ 2147483647 h 153"/>
                <a:gd name="T16" fmla="*/ 2147483647 w 302"/>
                <a:gd name="T17" fmla="*/ 2147483647 h 153"/>
                <a:gd name="T18" fmla="*/ 2147483647 w 302"/>
                <a:gd name="T19" fmla="*/ 2147483647 h 153"/>
                <a:gd name="T20" fmla="*/ 2147483647 w 302"/>
                <a:gd name="T21" fmla="*/ 2147483647 h 153"/>
                <a:gd name="T22" fmla="*/ 2147483647 w 302"/>
                <a:gd name="T23" fmla="*/ 2147483647 h 153"/>
                <a:gd name="T24" fmla="*/ 2147483647 w 302"/>
                <a:gd name="T25" fmla="*/ 2147483647 h 153"/>
                <a:gd name="T26" fmla="*/ 2147483647 w 302"/>
                <a:gd name="T27" fmla="*/ 2147483647 h 153"/>
                <a:gd name="T28" fmla="*/ 2147483647 w 302"/>
                <a:gd name="T29" fmla="*/ 2147483647 h 153"/>
                <a:gd name="T30" fmla="*/ 2147483647 w 302"/>
                <a:gd name="T31" fmla="*/ 2147483647 h 153"/>
                <a:gd name="T32" fmla="*/ 2147483647 w 302"/>
                <a:gd name="T33" fmla="*/ 2147483647 h 153"/>
                <a:gd name="T34" fmla="*/ 2147483647 w 302"/>
                <a:gd name="T35" fmla="*/ 2147483647 h 153"/>
                <a:gd name="T36" fmla="*/ 2147483647 w 302"/>
                <a:gd name="T37" fmla="*/ 2147483647 h 153"/>
                <a:gd name="T38" fmla="*/ 2147483647 w 302"/>
                <a:gd name="T39" fmla="*/ 2147483647 h 153"/>
                <a:gd name="T40" fmla="*/ 2147483647 w 302"/>
                <a:gd name="T41" fmla="*/ 2147483647 h 153"/>
                <a:gd name="T42" fmla="*/ 0 w 302"/>
                <a:gd name="T43" fmla="*/ 2147483647 h 153"/>
                <a:gd name="T44" fmla="*/ 0 w 302"/>
                <a:gd name="T45" fmla="*/ 2147483647 h 153"/>
                <a:gd name="T46" fmla="*/ 2147483647 w 302"/>
                <a:gd name="T47" fmla="*/ 2147483647 h 153"/>
                <a:gd name="T48" fmla="*/ 2147483647 w 302"/>
                <a:gd name="T49" fmla="*/ 2147483647 h 153"/>
                <a:gd name="T50" fmla="*/ 2147483647 w 302"/>
                <a:gd name="T51" fmla="*/ 2147483647 h 153"/>
                <a:gd name="T52" fmla="*/ 2147483647 w 302"/>
                <a:gd name="T53" fmla="*/ 0 h 153"/>
                <a:gd name="T54" fmla="*/ 2147483647 w 302"/>
                <a:gd name="T55" fmla="*/ 0 h 153"/>
                <a:gd name="T56" fmla="*/ 2147483647 w 302"/>
                <a:gd name="T57" fmla="*/ 2147483647 h 15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02"/>
                <a:gd name="T88" fmla="*/ 0 h 153"/>
                <a:gd name="T89" fmla="*/ 302 w 302"/>
                <a:gd name="T90" fmla="*/ 153 h 15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02" h="153">
                  <a:moveTo>
                    <a:pt x="195" y="55"/>
                  </a:moveTo>
                  <a:cubicBezTo>
                    <a:pt x="195" y="55"/>
                    <a:pt x="195" y="55"/>
                    <a:pt x="195" y="55"/>
                  </a:cubicBezTo>
                  <a:cubicBezTo>
                    <a:pt x="182" y="57"/>
                    <a:pt x="169" y="59"/>
                    <a:pt x="156" y="60"/>
                  </a:cubicBezTo>
                  <a:cubicBezTo>
                    <a:pt x="155" y="61"/>
                    <a:pt x="155" y="61"/>
                    <a:pt x="154" y="61"/>
                  </a:cubicBezTo>
                  <a:cubicBezTo>
                    <a:pt x="151" y="61"/>
                    <a:pt x="148" y="61"/>
                    <a:pt x="145" y="62"/>
                  </a:cubicBezTo>
                  <a:cubicBezTo>
                    <a:pt x="145" y="62"/>
                    <a:pt x="144" y="62"/>
                    <a:pt x="143" y="62"/>
                  </a:cubicBezTo>
                  <a:cubicBezTo>
                    <a:pt x="141" y="62"/>
                    <a:pt x="138" y="62"/>
                    <a:pt x="135" y="62"/>
                  </a:cubicBezTo>
                  <a:cubicBezTo>
                    <a:pt x="134" y="62"/>
                    <a:pt x="133" y="62"/>
                    <a:pt x="132" y="63"/>
                  </a:cubicBezTo>
                  <a:cubicBezTo>
                    <a:pt x="129" y="63"/>
                    <a:pt x="127" y="63"/>
                    <a:pt x="124" y="63"/>
                  </a:cubicBezTo>
                  <a:cubicBezTo>
                    <a:pt x="124" y="63"/>
                    <a:pt x="123" y="63"/>
                    <a:pt x="123" y="63"/>
                  </a:cubicBezTo>
                  <a:cubicBezTo>
                    <a:pt x="115" y="64"/>
                    <a:pt x="106" y="64"/>
                    <a:pt x="97" y="64"/>
                  </a:cubicBezTo>
                  <a:cubicBezTo>
                    <a:pt x="91" y="64"/>
                    <a:pt x="85" y="64"/>
                    <a:pt x="79" y="64"/>
                  </a:cubicBezTo>
                  <a:cubicBezTo>
                    <a:pt x="73" y="64"/>
                    <a:pt x="67" y="64"/>
                    <a:pt x="61" y="64"/>
                  </a:cubicBezTo>
                  <a:cubicBezTo>
                    <a:pt x="52" y="64"/>
                    <a:pt x="43" y="64"/>
                    <a:pt x="35" y="63"/>
                  </a:cubicBezTo>
                  <a:cubicBezTo>
                    <a:pt x="34" y="63"/>
                    <a:pt x="34" y="63"/>
                    <a:pt x="34" y="63"/>
                  </a:cubicBezTo>
                  <a:cubicBezTo>
                    <a:pt x="31" y="63"/>
                    <a:pt x="29" y="63"/>
                    <a:pt x="26" y="63"/>
                  </a:cubicBezTo>
                  <a:cubicBezTo>
                    <a:pt x="25" y="63"/>
                    <a:pt x="24" y="62"/>
                    <a:pt x="23" y="62"/>
                  </a:cubicBezTo>
                  <a:cubicBezTo>
                    <a:pt x="20" y="62"/>
                    <a:pt x="17" y="62"/>
                    <a:pt x="15" y="62"/>
                  </a:cubicBezTo>
                  <a:cubicBezTo>
                    <a:pt x="14" y="62"/>
                    <a:pt x="13" y="62"/>
                    <a:pt x="13" y="62"/>
                  </a:cubicBezTo>
                  <a:cubicBezTo>
                    <a:pt x="10" y="61"/>
                    <a:pt x="7" y="61"/>
                    <a:pt x="4" y="61"/>
                  </a:cubicBezTo>
                  <a:cubicBezTo>
                    <a:pt x="3" y="61"/>
                    <a:pt x="3" y="61"/>
                    <a:pt x="2" y="60"/>
                  </a:cubicBezTo>
                  <a:cubicBezTo>
                    <a:pt x="1" y="60"/>
                    <a:pt x="0" y="60"/>
                    <a:pt x="0" y="60"/>
                  </a:cubicBezTo>
                  <a:cubicBezTo>
                    <a:pt x="0" y="149"/>
                    <a:pt x="0" y="149"/>
                    <a:pt x="0" y="149"/>
                  </a:cubicBezTo>
                  <a:cubicBezTo>
                    <a:pt x="24" y="152"/>
                    <a:pt x="51" y="153"/>
                    <a:pt x="79" y="153"/>
                  </a:cubicBezTo>
                  <a:cubicBezTo>
                    <a:pt x="202" y="153"/>
                    <a:pt x="302" y="125"/>
                    <a:pt x="302" y="89"/>
                  </a:cubicBezTo>
                  <a:cubicBezTo>
                    <a:pt x="302" y="89"/>
                    <a:pt x="302" y="89"/>
                    <a:pt x="302" y="89"/>
                  </a:cubicBezTo>
                  <a:cubicBezTo>
                    <a:pt x="302" y="0"/>
                    <a:pt x="302" y="0"/>
                    <a:pt x="302" y="0"/>
                  </a:cubicBezTo>
                  <a:cubicBezTo>
                    <a:pt x="302" y="0"/>
                    <a:pt x="302" y="0"/>
                    <a:pt x="302" y="0"/>
                  </a:cubicBezTo>
                  <a:cubicBezTo>
                    <a:pt x="302" y="23"/>
                    <a:pt x="259" y="44"/>
                    <a:pt x="195" y="55"/>
                  </a:cubicBezTo>
                  <a:close/>
                </a:path>
              </a:pathLst>
            </a:custGeom>
            <a:gradFill rotWithShape="1">
              <a:gsLst>
                <a:gs pos="0">
                  <a:srgbClr val="949494"/>
                </a:gs>
                <a:gs pos="50000">
                  <a:srgbClr val="DDDDDD"/>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6" name="Freeform 25">
              <a:extLst>
                <a:ext uri="{FF2B5EF4-FFF2-40B4-BE49-F238E27FC236}">
                  <a16:creationId xmlns:a16="http://schemas.microsoft.com/office/drawing/2014/main" id="{B0BD0BA5-EF1A-6546-B1EB-45366CF00059}"/>
                </a:ext>
              </a:extLst>
            </p:cNvPr>
            <p:cNvSpPr>
              <a:spLocks/>
            </p:cNvSpPr>
            <p:nvPr/>
          </p:nvSpPr>
          <p:spPr bwMode="gray">
            <a:xfrm>
              <a:off x="1403350" y="1905054"/>
              <a:ext cx="124199" cy="111631"/>
            </a:xfrm>
            <a:custGeom>
              <a:avLst/>
              <a:gdLst>
                <a:gd name="T0" fmla="*/ 2147483647 w 72"/>
                <a:gd name="T1" fmla="*/ 2147483647 h 102"/>
                <a:gd name="T2" fmla="*/ 2147483647 w 72"/>
                <a:gd name="T3" fmla="*/ 2147483647 h 102"/>
                <a:gd name="T4" fmla="*/ 0 w 72"/>
                <a:gd name="T5" fmla="*/ 0 h 102"/>
                <a:gd name="T6" fmla="*/ 0 w 72"/>
                <a:gd name="T7" fmla="*/ 2147483647 h 102"/>
                <a:gd name="T8" fmla="*/ 2147483647 w 72"/>
                <a:gd name="T9" fmla="*/ 2147483647 h 102"/>
                <a:gd name="T10" fmla="*/ 2147483647 w 72"/>
                <a:gd name="T11" fmla="*/ 2147483647 h 102"/>
                <a:gd name="T12" fmla="*/ 2147483647 w 72"/>
                <a:gd name="T13" fmla="*/ 2147483647 h 102"/>
                <a:gd name="T14" fmla="*/ 0 60000 65536"/>
                <a:gd name="T15" fmla="*/ 0 60000 65536"/>
                <a:gd name="T16" fmla="*/ 0 60000 65536"/>
                <a:gd name="T17" fmla="*/ 0 60000 65536"/>
                <a:gd name="T18" fmla="*/ 0 60000 65536"/>
                <a:gd name="T19" fmla="*/ 0 60000 65536"/>
                <a:gd name="T20" fmla="*/ 0 60000 65536"/>
                <a:gd name="T21" fmla="*/ 0 w 72"/>
                <a:gd name="T22" fmla="*/ 0 h 102"/>
                <a:gd name="T23" fmla="*/ 72 w 72"/>
                <a:gd name="T24" fmla="*/ 102 h 1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02">
                  <a:moveTo>
                    <a:pt x="35" y="8"/>
                  </a:moveTo>
                  <a:cubicBezTo>
                    <a:pt x="35" y="8"/>
                    <a:pt x="35" y="8"/>
                    <a:pt x="35" y="8"/>
                  </a:cubicBezTo>
                  <a:cubicBezTo>
                    <a:pt x="23" y="6"/>
                    <a:pt x="11" y="3"/>
                    <a:pt x="0" y="0"/>
                  </a:cubicBezTo>
                  <a:cubicBezTo>
                    <a:pt x="0" y="90"/>
                    <a:pt x="0" y="90"/>
                    <a:pt x="0" y="90"/>
                  </a:cubicBezTo>
                  <a:cubicBezTo>
                    <a:pt x="21" y="95"/>
                    <a:pt x="45" y="99"/>
                    <a:pt x="72" y="102"/>
                  </a:cubicBezTo>
                  <a:cubicBezTo>
                    <a:pt x="72" y="13"/>
                    <a:pt x="72" y="13"/>
                    <a:pt x="72" y="13"/>
                  </a:cubicBezTo>
                  <a:cubicBezTo>
                    <a:pt x="59" y="12"/>
                    <a:pt x="47" y="10"/>
                    <a:pt x="35" y="8"/>
                  </a:cubicBezTo>
                  <a:close/>
                </a:path>
              </a:pathLst>
            </a:custGeom>
            <a:gradFill rotWithShape="1">
              <a:gsLst>
                <a:gs pos="0">
                  <a:srgbClr val="949494"/>
                </a:gs>
                <a:gs pos="50000">
                  <a:srgbClr val="EAEAEA"/>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7" name="Freeform 26">
              <a:extLst>
                <a:ext uri="{FF2B5EF4-FFF2-40B4-BE49-F238E27FC236}">
                  <a16:creationId xmlns:a16="http://schemas.microsoft.com/office/drawing/2014/main" id="{C9F3BE06-E8F8-B540-A0C1-D1FF3CF533BB}"/>
                </a:ext>
              </a:extLst>
            </p:cNvPr>
            <p:cNvSpPr>
              <a:spLocks/>
            </p:cNvSpPr>
            <p:nvPr/>
          </p:nvSpPr>
          <p:spPr bwMode="gray">
            <a:xfrm>
              <a:off x="1283717" y="1853309"/>
              <a:ext cx="124199" cy="150585"/>
            </a:xfrm>
            <a:custGeom>
              <a:avLst/>
              <a:gdLst>
                <a:gd name="T0" fmla="*/ 0 w 72"/>
                <a:gd name="T1" fmla="*/ 0 h 137"/>
                <a:gd name="T2" fmla="*/ 0 w 72"/>
                <a:gd name="T3" fmla="*/ 0 h 137"/>
                <a:gd name="T4" fmla="*/ 0 w 72"/>
                <a:gd name="T5" fmla="*/ 2147483647 h 137"/>
                <a:gd name="T6" fmla="*/ 0 w 72"/>
                <a:gd name="T7" fmla="*/ 2147483647 h 137"/>
                <a:gd name="T8" fmla="*/ 2147483647 w 72"/>
                <a:gd name="T9" fmla="*/ 2147483647 h 137"/>
                <a:gd name="T10" fmla="*/ 2147483647 w 72"/>
                <a:gd name="T11" fmla="*/ 2147483647 h 137"/>
                <a:gd name="T12" fmla="*/ 0 w 72"/>
                <a:gd name="T13" fmla="*/ 0 h 137"/>
                <a:gd name="T14" fmla="*/ 0 60000 65536"/>
                <a:gd name="T15" fmla="*/ 0 60000 65536"/>
                <a:gd name="T16" fmla="*/ 0 60000 65536"/>
                <a:gd name="T17" fmla="*/ 0 60000 65536"/>
                <a:gd name="T18" fmla="*/ 0 60000 65536"/>
                <a:gd name="T19" fmla="*/ 0 60000 65536"/>
                <a:gd name="T20" fmla="*/ 0 60000 65536"/>
                <a:gd name="T21" fmla="*/ 0 w 72"/>
                <a:gd name="T22" fmla="*/ 0 h 137"/>
                <a:gd name="T23" fmla="*/ 72 w 72"/>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37">
                  <a:moveTo>
                    <a:pt x="0" y="0"/>
                  </a:moveTo>
                  <a:cubicBezTo>
                    <a:pt x="0" y="0"/>
                    <a:pt x="0" y="0"/>
                    <a:pt x="0" y="0"/>
                  </a:cubicBezTo>
                  <a:cubicBezTo>
                    <a:pt x="0" y="89"/>
                    <a:pt x="0" y="89"/>
                    <a:pt x="0" y="89"/>
                  </a:cubicBezTo>
                  <a:cubicBezTo>
                    <a:pt x="0" y="89"/>
                    <a:pt x="0" y="89"/>
                    <a:pt x="0" y="89"/>
                  </a:cubicBezTo>
                  <a:cubicBezTo>
                    <a:pt x="0" y="108"/>
                    <a:pt x="28" y="125"/>
                    <a:pt x="72" y="137"/>
                  </a:cubicBezTo>
                  <a:cubicBezTo>
                    <a:pt x="72" y="47"/>
                    <a:pt x="72" y="47"/>
                    <a:pt x="72" y="47"/>
                  </a:cubicBezTo>
                  <a:cubicBezTo>
                    <a:pt x="28" y="36"/>
                    <a:pt x="0" y="19"/>
                    <a:pt x="0" y="0"/>
                  </a:cubicBezTo>
                  <a:close/>
                </a:path>
              </a:pathLst>
            </a:custGeom>
            <a:gradFill rotWithShape="1">
              <a:gsLst>
                <a:gs pos="0">
                  <a:srgbClr val="DDDDDD"/>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18" name="Oval 27">
              <a:extLst>
                <a:ext uri="{FF2B5EF4-FFF2-40B4-BE49-F238E27FC236}">
                  <a16:creationId xmlns:a16="http://schemas.microsoft.com/office/drawing/2014/main" id="{4175DECA-B2B1-2047-9218-D7F3348FD8F1}"/>
                </a:ext>
              </a:extLst>
            </p:cNvPr>
            <p:cNvSpPr>
              <a:spLocks noChangeArrowheads="1"/>
            </p:cNvSpPr>
            <p:nvPr/>
          </p:nvSpPr>
          <p:spPr bwMode="gray">
            <a:xfrm>
              <a:off x="1280064" y="1586442"/>
              <a:ext cx="762547" cy="141864"/>
            </a:xfrm>
            <a:prstGeom prst="ellipse">
              <a:avLst/>
            </a:prstGeom>
            <a:gradFill rotWithShape="1">
              <a:gsLst>
                <a:gs pos="0">
                  <a:srgbClr val="797979"/>
                </a:gs>
                <a:gs pos="100000">
                  <a:srgbClr val="DDDDDD"/>
                </a:gs>
              </a:gsLst>
              <a:lin ang="0" scaled="1"/>
            </a:gradFill>
            <a:ln w="3175" algn="ctr">
              <a:solidFill>
                <a:srgbClr val="F8F8F8"/>
              </a:solidFill>
              <a:round/>
              <a:headEnd/>
              <a:tailEnd/>
            </a:ln>
          </p:spPr>
          <p:txBody>
            <a:bodyPr/>
            <a:lstStyle/>
            <a:p>
              <a:pPr algn="ctr">
                <a:lnSpc>
                  <a:spcPct val="90000"/>
                </a:lnSpc>
                <a:buClr>
                  <a:srgbClr val="FF3300"/>
                </a:buClr>
                <a:defRPr/>
              </a:pPr>
              <a:endParaRPr lang="en-US" kern="0">
                <a:solidFill>
                  <a:sysClr val="windowText" lastClr="000000"/>
                </a:solidFill>
                <a:cs typeface="Arial" charset="0"/>
              </a:endParaRPr>
            </a:p>
          </p:txBody>
        </p:sp>
        <p:grpSp>
          <p:nvGrpSpPr>
            <p:cNvPr id="19" name="Group 28">
              <a:extLst>
                <a:ext uri="{FF2B5EF4-FFF2-40B4-BE49-F238E27FC236}">
                  <a16:creationId xmlns:a16="http://schemas.microsoft.com/office/drawing/2014/main" id="{C91D6B7D-6E4E-D041-8A61-612A2194184D}"/>
                </a:ext>
              </a:extLst>
            </p:cNvPr>
            <p:cNvGrpSpPr>
              <a:grpSpLocks/>
            </p:cNvGrpSpPr>
            <p:nvPr/>
          </p:nvGrpSpPr>
          <p:grpSpPr bwMode="gray">
            <a:xfrm>
              <a:off x="1280064" y="1586447"/>
              <a:ext cx="764374" cy="432570"/>
              <a:chOff x="2403" y="3379"/>
              <a:chExt cx="1054" cy="936"/>
            </a:xfrm>
          </p:grpSpPr>
          <p:sp>
            <p:nvSpPr>
              <p:cNvPr id="20" name="Freeform 29">
                <a:extLst>
                  <a:ext uri="{FF2B5EF4-FFF2-40B4-BE49-F238E27FC236}">
                    <a16:creationId xmlns:a16="http://schemas.microsoft.com/office/drawing/2014/main" id="{D6E8DA7D-5936-9443-9724-BB6168EB965C}"/>
                  </a:ext>
                </a:extLst>
              </p:cNvPr>
              <p:cNvSpPr>
                <a:spLocks/>
              </p:cNvSpPr>
              <p:nvPr/>
            </p:nvSpPr>
            <p:spPr bwMode="gray">
              <a:xfrm>
                <a:off x="2403" y="3743"/>
                <a:ext cx="1054" cy="362"/>
              </a:xfrm>
              <a:custGeom>
                <a:avLst/>
                <a:gdLst>
                  <a:gd name="T0" fmla="*/ 178628052 w 446"/>
                  <a:gd name="T1" fmla="*/ 0 h 153"/>
                  <a:gd name="T2" fmla="*/ 178628052 w 446"/>
                  <a:gd name="T3" fmla="*/ 1236457 h 153"/>
                  <a:gd name="T4" fmla="*/ 178628052 w 446"/>
                  <a:gd name="T5" fmla="*/ 1534142 h 153"/>
                  <a:gd name="T6" fmla="*/ 178269749 w 446"/>
                  <a:gd name="T7" fmla="*/ 2407051 h 153"/>
                  <a:gd name="T8" fmla="*/ 177758838 w 446"/>
                  <a:gd name="T9" fmla="*/ 3264556 h 153"/>
                  <a:gd name="T10" fmla="*/ 177758838 w 446"/>
                  <a:gd name="T11" fmla="*/ 4150313 h 153"/>
                  <a:gd name="T12" fmla="*/ 177113166 w 446"/>
                  <a:gd name="T13" fmla="*/ 4800259 h 153"/>
                  <a:gd name="T14" fmla="*/ 177113166 w 446"/>
                  <a:gd name="T15" fmla="*/ 5320747 h 153"/>
                  <a:gd name="T16" fmla="*/ 89279466 w 446"/>
                  <a:gd name="T17" fmla="*/ 26002842 h 153"/>
                  <a:gd name="T18" fmla="*/ 57586971 w 446"/>
                  <a:gd name="T19" fmla="*/ 24465010 h 153"/>
                  <a:gd name="T20" fmla="*/ 28823773 w 446"/>
                  <a:gd name="T21" fmla="*/ 19148321 h 153"/>
                  <a:gd name="T22" fmla="*/ 1514953 w 446"/>
                  <a:gd name="T23" fmla="*/ 5320747 h 153"/>
                  <a:gd name="T24" fmla="*/ 1514953 w 446"/>
                  <a:gd name="T25" fmla="*/ 4800259 h 153"/>
                  <a:gd name="T26" fmla="*/ 848480 w 446"/>
                  <a:gd name="T27" fmla="*/ 4150313 h 153"/>
                  <a:gd name="T28" fmla="*/ 848480 w 446"/>
                  <a:gd name="T29" fmla="*/ 3264556 h 153"/>
                  <a:gd name="T30" fmla="*/ 359034 w 446"/>
                  <a:gd name="T31" fmla="*/ 2407051 h 153"/>
                  <a:gd name="T32" fmla="*/ 0 w 446"/>
                  <a:gd name="T33" fmla="*/ 1534142 h 153"/>
                  <a:gd name="T34" fmla="*/ 0 w 446"/>
                  <a:gd name="T35" fmla="*/ 1236457 h 153"/>
                  <a:gd name="T36" fmla="*/ 0 w 446"/>
                  <a:gd name="T37" fmla="*/ 0 h 153"/>
                  <a:gd name="T38" fmla="*/ 0 w 446"/>
                  <a:gd name="T39" fmla="*/ 0 h 153"/>
                  <a:gd name="T40" fmla="*/ 0 w 446"/>
                  <a:gd name="T41" fmla="*/ 0 h 153"/>
                  <a:gd name="T42" fmla="*/ 0 w 446"/>
                  <a:gd name="T43" fmla="*/ 36345117 h 153"/>
                  <a:gd name="T44" fmla="*/ 0 w 446"/>
                  <a:gd name="T45" fmla="*/ 36345117 h 153"/>
                  <a:gd name="T46" fmla="*/ 28823773 w 446"/>
                  <a:gd name="T47" fmla="*/ 55486410 h 153"/>
                  <a:gd name="T48" fmla="*/ 42872417 w 446"/>
                  <a:gd name="T49" fmla="*/ 58753362 h 153"/>
                  <a:gd name="T50" fmla="*/ 42872417 w 446"/>
                  <a:gd name="T51" fmla="*/ 58753362 h 153"/>
                  <a:gd name="T52" fmla="*/ 47252216 w 446"/>
                  <a:gd name="T53" fmla="*/ 59430193 h 153"/>
                  <a:gd name="T54" fmla="*/ 57586971 w 446"/>
                  <a:gd name="T55" fmla="*/ 60807893 h 153"/>
                  <a:gd name="T56" fmla="*/ 58444880 w 446"/>
                  <a:gd name="T57" fmla="*/ 60807893 h 153"/>
                  <a:gd name="T58" fmla="*/ 59293184 w 446"/>
                  <a:gd name="T59" fmla="*/ 61148675 h 153"/>
                  <a:gd name="T60" fmla="*/ 62900604 w 446"/>
                  <a:gd name="T61" fmla="*/ 61523035 h 153"/>
                  <a:gd name="T62" fmla="*/ 63749098 w 446"/>
                  <a:gd name="T63" fmla="*/ 61523035 h 153"/>
                  <a:gd name="T64" fmla="*/ 66909811 w 446"/>
                  <a:gd name="T65" fmla="*/ 61523035 h 153"/>
                  <a:gd name="T66" fmla="*/ 68117137 w 446"/>
                  <a:gd name="T67" fmla="*/ 62046397 h 153"/>
                  <a:gd name="T68" fmla="*/ 71338009 w 446"/>
                  <a:gd name="T69" fmla="*/ 62046397 h 153"/>
                  <a:gd name="T70" fmla="*/ 71696161 w 446"/>
                  <a:gd name="T71" fmla="*/ 62046397 h 153"/>
                  <a:gd name="T72" fmla="*/ 82047308 w 446"/>
                  <a:gd name="T73" fmla="*/ 62320362 h 153"/>
                  <a:gd name="T74" fmla="*/ 89279466 w 446"/>
                  <a:gd name="T75" fmla="*/ 62320362 h 153"/>
                  <a:gd name="T76" fmla="*/ 96581501 w 446"/>
                  <a:gd name="T77" fmla="*/ 62320362 h 153"/>
                  <a:gd name="T78" fmla="*/ 106931910 w 446"/>
                  <a:gd name="T79" fmla="*/ 62046397 h 153"/>
                  <a:gd name="T80" fmla="*/ 107262460 w 446"/>
                  <a:gd name="T81" fmla="*/ 62046397 h 153"/>
                  <a:gd name="T82" fmla="*/ 110511766 w 446"/>
                  <a:gd name="T83" fmla="*/ 62046397 h 153"/>
                  <a:gd name="T84" fmla="*/ 111667743 w 446"/>
                  <a:gd name="T85" fmla="*/ 61523035 h 153"/>
                  <a:gd name="T86" fmla="*/ 114879843 w 446"/>
                  <a:gd name="T87" fmla="*/ 61523035 h 153"/>
                  <a:gd name="T88" fmla="*/ 115728336 w 446"/>
                  <a:gd name="T89" fmla="*/ 61523035 h 153"/>
                  <a:gd name="T90" fmla="*/ 119307285 w 446"/>
                  <a:gd name="T91" fmla="*/ 61148675 h 153"/>
                  <a:gd name="T92" fmla="*/ 120192758 w 446"/>
                  <a:gd name="T93" fmla="*/ 60807893 h 153"/>
                  <a:gd name="T94" fmla="*/ 135754974 w 446"/>
                  <a:gd name="T95" fmla="*/ 58753362 h 153"/>
                  <a:gd name="T96" fmla="*/ 135754974 w 446"/>
                  <a:gd name="T97" fmla="*/ 58753362 h 153"/>
                  <a:gd name="T98" fmla="*/ 178628052 w 446"/>
                  <a:gd name="T99" fmla="*/ 36345117 h 153"/>
                  <a:gd name="T100" fmla="*/ 178628052 w 446"/>
                  <a:gd name="T101" fmla="*/ 36345117 h 153"/>
                  <a:gd name="T102" fmla="*/ 178628052 w 446"/>
                  <a:gd name="T103" fmla="*/ 0 h 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6"/>
                  <a:gd name="T157" fmla="*/ 0 h 153"/>
                  <a:gd name="T158" fmla="*/ 446 w 446"/>
                  <a:gd name="T159" fmla="*/ 153 h 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6" h="153">
                    <a:moveTo>
                      <a:pt x="446" y="0"/>
                    </a:moveTo>
                    <a:cubicBezTo>
                      <a:pt x="446" y="1"/>
                      <a:pt x="446" y="2"/>
                      <a:pt x="446" y="3"/>
                    </a:cubicBezTo>
                    <a:cubicBezTo>
                      <a:pt x="446" y="3"/>
                      <a:pt x="446" y="3"/>
                      <a:pt x="446" y="4"/>
                    </a:cubicBezTo>
                    <a:cubicBezTo>
                      <a:pt x="445" y="5"/>
                      <a:pt x="445" y="5"/>
                      <a:pt x="445" y="6"/>
                    </a:cubicBezTo>
                    <a:cubicBezTo>
                      <a:pt x="445" y="7"/>
                      <a:pt x="445" y="7"/>
                      <a:pt x="444" y="8"/>
                    </a:cubicBezTo>
                    <a:cubicBezTo>
                      <a:pt x="444" y="8"/>
                      <a:pt x="444" y="9"/>
                      <a:pt x="444" y="10"/>
                    </a:cubicBezTo>
                    <a:cubicBezTo>
                      <a:pt x="443" y="10"/>
                      <a:pt x="443" y="11"/>
                      <a:pt x="442" y="12"/>
                    </a:cubicBezTo>
                    <a:cubicBezTo>
                      <a:pt x="442" y="12"/>
                      <a:pt x="442" y="12"/>
                      <a:pt x="442" y="13"/>
                    </a:cubicBezTo>
                    <a:cubicBezTo>
                      <a:pt x="421" y="42"/>
                      <a:pt x="331" y="64"/>
                      <a:pt x="223" y="64"/>
                    </a:cubicBezTo>
                    <a:cubicBezTo>
                      <a:pt x="195" y="64"/>
                      <a:pt x="168" y="63"/>
                      <a:pt x="144" y="60"/>
                    </a:cubicBezTo>
                    <a:cubicBezTo>
                      <a:pt x="117" y="57"/>
                      <a:pt x="93" y="53"/>
                      <a:pt x="72" y="47"/>
                    </a:cubicBezTo>
                    <a:cubicBezTo>
                      <a:pt x="38" y="38"/>
                      <a:pt x="14" y="26"/>
                      <a:pt x="4" y="13"/>
                    </a:cubicBezTo>
                    <a:cubicBezTo>
                      <a:pt x="4" y="13"/>
                      <a:pt x="4" y="12"/>
                      <a:pt x="4" y="12"/>
                    </a:cubicBezTo>
                    <a:cubicBezTo>
                      <a:pt x="3" y="11"/>
                      <a:pt x="3" y="11"/>
                      <a:pt x="2" y="10"/>
                    </a:cubicBezTo>
                    <a:cubicBezTo>
                      <a:pt x="2" y="9"/>
                      <a:pt x="2" y="9"/>
                      <a:pt x="2" y="8"/>
                    </a:cubicBezTo>
                    <a:cubicBezTo>
                      <a:pt x="1" y="8"/>
                      <a:pt x="1" y="7"/>
                      <a:pt x="1" y="6"/>
                    </a:cubicBezTo>
                    <a:cubicBezTo>
                      <a:pt x="1" y="6"/>
                      <a:pt x="1" y="5"/>
                      <a:pt x="0" y="4"/>
                    </a:cubicBezTo>
                    <a:cubicBezTo>
                      <a:pt x="0" y="4"/>
                      <a:pt x="0" y="3"/>
                      <a:pt x="0" y="3"/>
                    </a:cubicBezTo>
                    <a:cubicBezTo>
                      <a:pt x="0" y="2"/>
                      <a:pt x="0" y="1"/>
                      <a:pt x="0" y="0"/>
                    </a:cubicBezTo>
                    <a:cubicBezTo>
                      <a:pt x="0" y="0"/>
                      <a:pt x="0" y="0"/>
                      <a:pt x="0" y="0"/>
                    </a:cubicBezTo>
                    <a:cubicBezTo>
                      <a:pt x="0" y="0"/>
                      <a:pt x="0" y="0"/>
                      <a:pt x="0" y="0"/>
                    </a:cubicBezTo>
                    <a:cubicBezTo>
                      <a:pt x="0" y="89"/>
                      <a:pt x="0" y="89"/>
                      <a:pt x="0" y="89"/>
                    </a:cubicBezTo>
                    <a:cubicBezTo>
                      <a:pt x="0" y="89"/>
                      <a:pt x="0" y="89"/>
                      <a:pt x="0" y="89"/>
                    </a:cubicBezTo>
                    <a:cubicBezTo>
                      <a:pt x="0" y="108"/>
                      <a:pt x="28" y="125"/>
                      <a:pt x="72" y="136"/>
                    </a:cubicBezTo>
                    <a:cubicBezTo>
                      <a:pt x="83" y="139"/>
                      <a:pt x="95" y="142"/>
                      <a:pt x="107" y="144"/>
                    </a:cubicBezTo>
                    <a:cubicBezTo>
                      <a:pt x="107" y="144"/>
                      <a:pt x="107" y="144"/>
                      <a:pt x="107" y="144"/>
                    </a:cubicBezTo>
                    <a:cubicBezTo>
                      <a:pt x="111" y="145"/>
                      <a:pt x="114" y="145"/>
                      <a:pt x="118" y="146"/>
                    </a:cubicBezTo>
                    <a:cubicBezTo>
                      <a:pt x="126" y="147"/>
                      <a:pt x="135" y="148"/>
                      <a:pt x="144" y="149"/>
                    </a:cubicBezTo>
                    <a:cubicBezTo>
                      <a:pt x="144" y="149"/>
                      <a:pt x="145" y="149"/>
                      <a:pt x="146" y="149"/>
                    </a:cubicBezTo>
                    <a:cubicBezTo>
                      <a:pt x="147" y="150"/>
                      <a:pt x="147" y="150"/>
                      <a:pt x="148" y="150"/>
                    </a:cubicBezTo>
                    <a:cubicBezTo>
                      <a:pt x="151" y="150"/>
                      <a:pt x="154" y="150"/>
                      <a:pt x="157" y="151"/>
                    </a:cubicBezTo>
                    <a:cubicBezTo>
                      <a:pt x="157" y="151"/>
                      <a:pt x="158" y="151"/>
                      <a:pt x="159" y="151"/>
                    </a:cubicBezTo>
                    <a:cubicBezTo>
                      <a:pt x="161" y="151"/>
                      <a:pt x="164" y="151"/>
                      <a:pt x="167" y="151"/>
                    </a:cubicBezTo>
                    <a:cubicBezTo>
                      <a:pt x="168" y="151"/>
                      <a:pt x="169" y="152"/>
                      <a:pt x="170" y="152"/>
                    </a:cubicBezTo>
                    <a:cubicBezTo>
                      <a:pt x="173" y="152"/>
                      <a:pt x="175" y="152"/>
                      <a:pt x="178" y="152"/>
                    </a:cubicBezTo>
                    <a:cubicBezTo>
                      <a:pt x="178" y="152"/>
                      <a:pt x="178" y="152"/>
                      <a:pt x="179" y="152"/>
                    </a:cubicBezTo>
                    <a:cubicBezTo>
                      <a:pt x="187" y="153"/>
                      <a:pt x="196" y="153"/>
                      <a:pt x="205" y="153"/>
                    </a:cubicBezTo>
                    <a:cubicBezTo>
                      <a:pt x="211" y="153"/>
                      <a:pt x="217" y="153"/>
                      <a:pt x="223" y="153"/>
                    </a:cubicBezTo>
                    <a:cubicBezTo>
                      <a:pt x="229" y="153"/>
                      <a:pt x="235" y="153"/>
                      <a:pt x="241" y="153"/>
                    </a:cubicBezTo>
                    <a:cubicBezTo>
                      <a:pt x="250" y="153"/>
                      <a:pt x="259" y="153"/>
                      <a:pt x="267" y="152"/>
                    </a:cubicBezTo>
                    <a:cubicBezTo>
                      <a:pt x="267" y="152"/>
                      <a:pt x="268" y="152"/>
                      <a:pt x="268" y="152"/>
                    </a:cubicBezTo>
                    <a:cubicBezTo>
                      <a:pt x="271" y="152"/>
                      <a:pt x="273" y="152"/>
                      <a:pt x="276" y="152"/>
                    </a:cubicBezTo>
                    <a:cubicBezTo>
                      <a:pt x="277" y="151"/>
                      <a:pt x="278" y="151"/>
                      <a:pt x="279" y="151"/>
                    </a:cubicBezTo>
                    <a:cubicBezTo>
                      <a:pt x="282" y="151"/>
                      <a:pt x="285" y="151"/>
                      <a:pt x="287" y="151"/>
                    </a:cubicBezTo>
                    <a:cubicBezTo>
                      <a:pt x="288" y="151"/>
                      <a:pt x="289" y="151"/>
                      <a:pt x="289" y="151"/>
                    </a:cubicBezTo>
                    <a:cubicBezTo>
                      <a:pt x="292" y="150"/>
                      <a:pt x="295" y="150"/>
                      <a:pt x="298" y="150"/>
                    </a:cubicBezTo>
                    <a:cubicBezTo>
                      <a:pt x="299" y="150"/>
                      <a:pt x="299" y="150"/>
                      <a:pt x="300" y="149"/>
                    </a:cubicBezTo>
                    <a:cubicBezTo>
                      <a:pt x="313" y="148"/>
                      <a:pt x="326" y="146"/>
                      <a:pt x="339" y="144"/>
                    </a:cubicBezTo>
                    <a:cubicBezTo>
                      <a:pt x="339" y="144"/>
                      <a:pt x="339" y="144"/>
                      <a:pt x="339" y="144"/>
                    </a:cubicBezTo>
                    <a:cubicBezTo>
                      <a:pt x="403" y="133"/>
                      <a:pt x="446" y="112"/>
                      <a:pt x="446" y="89"/>
                    </a:cubicBezTo>
                    <a:cubicBezTo>
                      <a:pt x="446" y="89"/>
                      <a:pt x="446" y="89"/>
                      <a:pt x="446" y="89"/>
                    </a:cubicBezTo>
                    <a:cubicBezTo>
                      <a:pt x="446" y="0"/>
                      <a:pt x="446" y="0"/>
                      <a:pt x="446" y="0"/>
                    </a:cubicBezTo>
                    <a:close/>
                  </a:path>
                </a:pathLst>
              </a:custGeom>
              <a:noFill/>
              <a:ln w="14288" cap="flat">
                <a:solidFill>
                  <a:srgbClr val="EAEAEA"/>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21" name="Freeform 30">
                <a:extLst>
                  <a:ext uri="{FF2B5EF4-FFF2-40B4-BE49-F238E27FC236}">
                    <a16:creationId xmlns:a16="http://schemas.microsoft.com/office/drawing/2014/main" id="{43D17C32-64C0-1041-8AED-C99A7D9FAD61}"/>
                  </a:ext>
                </a:extLst>
              </p:cNvPr>
              <p:cNvSpPr>
                <a:spLocks/>
              </p:cNvSpPr>
              <p:nvPr/>
            </p:nvSpPr>
            <p:spPr bwMode="gray">
              <a:xfrm>
                <a:off x="2403" y="3533"/>
                <a:ext cx="1054" cy="362"/>
              </a:xfrm>
              <a:custGeom>
                <a:avLst/>
                <a:gdLst>
                  <a:gd name="T0" fmla="*/ 89279466 w 446"/>
                  <a:gd name="T1" fmla="*/ 26002842 h 153"/>
                  <a:gd name="T2" fmla="*/ 57586971 w 446"/>
                  <a:gd name="T3" fmla="*/ 24465010 h 153"/>
                  <a:gd name="T4" fmla="*/ 28823773 w 446"/>
                  <a:gd name="T5" fmla="*/ 19148321 h 153"/>
                  <a:gd name="T6" fmla="*/ 0 w 446"/>
                  <a:gd name="T7" fmla="*/ 0 h 153"/>
                  <a:gd name="T8" fmla="*/ 0 w 446"/>
                  <a:gd name="T9" fmla="*/ 36345117 h 153"/>
                  <a:gd name="T10" fmla="*/ 0 w 446"/>
                  <a:gd name="T11" fmla="*/ 36345117 h 153"/>
                  <a:gd name="T12" fmla="*/ 0 w 446"/>
                  <a:gd name="T13" fmla="*/ 37576617 h 153"/>
                  <a:gd name="T14" fmla="*/ 0 w 446"/>
                  <a:gd name="T15" fmla="*/ 37943765 h 153"/>
                  <a:gd name="T16" fmla="*/ 359034 w 446"/>
                  <a:gd name="T17" fmla="*/ 38747812 h 153"/>
                  <a:gd name="T18" fmla="*/ 848480 w 446"/>
                  <a:gd name="T19" fmla="*/ 39609172 h 153"/>
                  <a:gd name="T20" fmla="*/ 848480 w 446"/>
                  <a:gd name="T21" fmla="*/ 40345939 h 153"/>
                  <a:gd name="T22" fmla="*/ 1514953 w 446"/>
                  <a:gd name="T23" fmla="*/ 41143304 h 153"/>
                  <a:gd name="T24" fmla="*/ 1514953 w 446"/>
                  <a:gd name="T25" fmla="*/ 41517664 h 153"/>
                  <a:gd name="T26" fmla="*/ 28823773 w 446"/>
                  <a:gd name="T27" fmla="*/ 55486410 h 153"/>
                  <a:gd name="T28" fmla="*/ 57586971 w 446"/>
                  <a:gd name="T29" fmla="*/ 60807893 h 153"/>
                  <a:gd name="T30" fmla="*/ 89279466 w 446"/>
                  <a:gd name="T31" fmla="*/ 62320362 h 153"/>
                  <a:gd name="T32" fmla="*/ 177113166 w 446"/>
                  <a:gd name="T33" fmla="*/ 41517664 h 153"/>
                  <a:gd name="T34" fmla="*/ 177113166 w 446"/>
                  <a:gd name="T35" fmla="*/ 41143304 h 153"/>
                  <a:gd name="T36" fmla="*/ 177758838 w 446"/>
                  <a:gd name="T37" fmla="*/ 40345939 h 153"/>
                  <a:gd name="T38" fmla="*/ 177758838 w 446"/>
                  <a:gd name="T39" fmla="*/ 39609172 h 153"/>
                  <a:gd name="T40" fmla="*/ 178269749 w 446"/>
                  <a:gd name="T41" fmla="*/ 38747812 h 153"/>
                  <a:gd name="T42" fmla="*/ 178628052 w 446"/>
                  <a:gd name="T43" fmla="*/ 37943765 h 153"/>
                  <a:gd name="T44" fmla="*/ 178628052 w 446"/>
                  <a:gd name="T45" fmla="*/ 37576617 h 153"/>
                  <a:gd name="T46" fmla="*/ 178628052 w 446"/>
                  <a:gd name="T47" fmla="*/ 36345117 h 153"/>
                  <a:gd name="T48" fmla="*/ 178628052 w 446"/>
                  <a:gd name="T49" fmla="*/ 36345117 h 153"/>
                  <a:gd name="T50" fmla="*/ 178628052 w 446"/>
                  <a:gd name="T51" fmla="*/ 0 h 153"/>
                  <a:gd name="T52" fmla="*/ 89279466 w 446"/>
                  <a:gd name="T53" fmla="*/ 26002842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6"/>
                  <a:gd name="T82" fmla="*/ 0 h 153"/>
                  <a:gd name="T83" fmla="*/ 446 w 446"/>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6" h="153">
                    <a:moveTo>
                      <a:pt x="223" y="64"/>
                    </a:moveTo>
                    <a:cubicBezTo>
                      <a:pt x="195" y="64"/>
                      <a:pt x="168" y="63"/>
                      <a:pt x="144" y="60"/>
                    </a:cubicBezTo>
                    <a:cubicBezTo>
                      <a:pt x="117" y="57"/>
                      <a:pt x="93" y="53"/>
                      <a:pt x="72" y="47"/>
                    </a:cubicBezTo>
                    <a:cubicBezTo>
                      <a:pt x="28" y="36"/>
                      <a:pt x="0" y="19"/>
                      <a:pt x="0" y="0"/>
                    </a:cubicBezTo>
                    <a:cubicBezTo>
                      <a:pt x="0" y="89"/>
                      <a:pt x="0" y="89"/>
                      <a:pt x="0" y="89"/>
                    </a:cubicBezTo>
                    <a:cubicBezTo>
                      <a:pt x="0" y="89"/>
                      <a:pt x="0" y="89"/>
                      <a:pt x="0" y="89"/>
                    </a:cubicBezTo>
                    <a:cubicBezTo>
                      <a:pt x="0" y="90"/>
                      <a:pt x="0" y="91"/>
                      <a:pt x="0" y="92"/>
                    </a:cubicBezTo>
                    <a:cubicBezTo>
                      <a:pt x="0" y="92"/>
                      <a:pt x="0" y="93"/>
                      <a:pt x="0" y="93"/>
                    </a:cubicBezTo>
                    <a:cubicBezTo>
                      <a:pt x="1" y="94"/>
                      <a:pt x="1" y="95"/>
                      <a:pt x="1" y="95"/>
                    </a:cubicBezTo>
                    <a:cubicBezTo>
                      <a:pt x="1" y="96"/>
                      <a:pt x="1" y="97"/>
                      <a:pt x="2" y="97"/>
                    </a:cubicBezTo>
                    <a:cubicBezTo>
                      <a:pt x="2" y="98"/>
                      <a:pt x="2" y="98"/>
                      <a:pt x="2" y="99"/>
                    </a:cubicBezTo>
                    <a:cubicBezTo>
                      <a:pt x="3" y="100"/>
                      <a:pt x="3" y="100"/>
                      <a:pt x="4" y="101"/>
                    </a:cubicBezTo>
                    <a:cubicBezTo>
                      <a:pt x="4" y="101"/>
                      <a:pt x="4" y="102"/>
                      <a:pt x="4" y="102"/>
                    </a:cubicBezTo>
                    <a:cubicBezTo>
                      <a:pt x="14" y="115"/>
                      <a:pt x="38" y="127"/>
                      <a:pt x="72" y="136"/>
                    </a:cubicBezTo>
                    <a:cubicBezTo>
                      <a:pt x="93" y="142"/>
                      <a:pt x="117" y="146"/>
                      <a:pt x="144" y="149"/>
                    </a:cubicBezTo>
                    <a:cubicBezTo>
                      <a:pt x="168" y="152"/>
                      <a:pt x="195" y="153"/>
                      <a:pt x="223" y="153"/>
                    </a:cubicBezTo>
                    <a:cubicBezTo>
                      <a:pt x="331" y="153"/>
                      <a:pt x="421" y="131"/>
                      <a:pt x="442" y="102"/>
                    </a:cubicBezTo>
                    <a:cubicBezTo>
                      <a:pt x="442" y="101"/>
                      <a:pt x="442" y="101"/>
                      <a:pt x="442" y="101"/>
                    </a:cubicBezTo>
                    <a:cubicBezTo>
                      <a:pt x="443" y="100"/>
                      <a:pt x="443" y="99"/>
                      <a:pt x="444" y="99"/>
                    </a:cubicBezTo>
                    <a:cubicBezTo>
                      <a:pt x="444" y="98"/>
                      <a:pt x="444" y="97"/>
                      <a:pt x="444" y="97"/>
                    </a:cubicBezTo>
                    <a:cubicBezTo>
                      <a:pt x="445" y="96"/>
                      <a:pt x="445" y="96"/>
                      <a:pt x="445" y="95"/>
                    </a:cubicBezTo>
                    <a:cubicBezTo>
                      <a:pt x="445" y="94"/>
                      <a:pt x="445" y="94"/>
                      <a:pt x="446" y="93"/>
                    </a:cubicBezTo>
                    <a:cubicBezTo>
                      <a:pt x="446" y="92"/>
                      <a:pt x="446" y="92"/>
                      <a:pt x="446" y="92"/>
                    </a:cubicBezTo>
                    <a:cubicBezTo>
                      <a:pt x="446" y="91"/>
                      <a:pt x="446" y="90"/>
                      <a:pt x="446" y="89"/>
                    </a:cubicBezTo>
                    <a:cubicBezTo>
                      <a:pt x="446" y="89"/>
                      <a:pt x="446" y="89"/>
                      <a:pt x="446" y="89"/>
                    </a:cubicBezTo>
                    <a:cubicBezTo>
                      <a:pt x="446" y="0"/>
                      <a:pt x="446" y="0"/>
                      <a:pt x="446" y="0"/>
                    </a:cubicBezTo>
                    <a:cubicBezTo>
                      <a:pt x="446" y="35"/>
                      <a:pt x="346" y="64"/>
                      <a:pt x="223" y="64"/>
                    </a:cubicBezTo>
                    <a:close/>
                  </a:path>
                </a:pathLst>
              </a:custGeom>
              <a:noFill/>
              <a:ln w="14288" cap="flat">
                <a:solidFill>
                  <a:srgbClr val="EAEAEA"/>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22" name="Freeform 31">
                <a:extLst>
                  <a:ext uri="{FF2B5EF4-FFF2-40B4-BE49-F238E27FC236}">
                    <a16:creationId xmlns:a16="http://schemas.microsoft.com/office/drawing/2014/main" id="{7E9753E3-8908-C24F-8E7A-39E8C0D21F77}"/>
                  </a:ext>
                </a:extLst>
              </p:cNvPr>
              <p:cNvSpPr>
                <a:spLocks/>
              </p:cNvSpPr>
              <p:nvPr/>
            </p:nvSpPr>
            <p:spPr bwMode="gray">
              <a:xfrm>
                <a:off x="2403" y="3954"/>
                <a:ext cx="1054" cy="361"/>
              </a:xfrm>
              <a:custGeom>
                <a:avLst/>
                <a:gdLst>
                  <a:gd name="T0" fmla="*/ 178628052 w 446"/>
                  <a:gd name="T1" fmla="*/ 0 h 153"/>
                  <a:gd name="T2" fmla="*/ 135754974 w 446"/>
                  <a:gd name="T3" fmla="*/ 21551163 h 153"/>
                  <a:gd name="T4" fmla="*/ 135754974 w 446"/>
                  <a:gd name="T5" fmla="*/ 21551163 h 153"/>
                  <a:gd name="T6" fmla="*/ 120192758 w 446"/>
                  <a:gd name="T7" fmla="*/ 23518343 h 153"/>
                  <a:gd name="T8" fmla="*/ 119307285 w 446"/>
                  <a:gd name="T9" fmla="*/ 23871963 h 153"/>
                  <a:gd name="T10" fmla="*/ 115728336 w 446"/>
                  <a:gd name="T11" fmla="*/ 24176561 h 153"/>
                  <a:gd name="T12" fmla="*/ 114879843 w 446"/>
                  <a:gd name="T13" fmla="*/ 24176561 h 153"/>
                  <a:gd name="T14" fmla="*/ 111667743 w 446"/>
                  <a:gd name="T15" fmla="*/ 24176561 h 153"/>
                  <a:gd name="T16" fmla="*/ 110511766 w 446"/>
                  <a:gd name="T17" fmla="*/ 24741967 h 153"/>
                  <a:gd name="T18" fmla="*/ 107262460 w 446"/>
                  <a:gd name="T19" fmla="*/ 24741967 h 153"/>
                  <a:gd name="T20" fmla="*/ 106931910 w 446"/>
                  <a:gd name="T21" fmla="*/ 24741967 h 153"/>
                  <a:gd name="T22" fmla="*/ 96581501 w 446"/>
                  <a:gd name="T23" fmla="*/ 25005436 h 153"/>
                  <a:gd name="T24" fmla="*/ 89279466 w 446"/>
                  <a:gd name="T25" fmla="*/ 25005436 h 153"/>
                  <a:gd name="T26" fmla="*/ 82047308 w 446"/>
                  <a:gd name="T27" fmla="*/ 25005436 h 153"/>
                  <a:gd name="T28" fmla="*/ 71696161 w 446"/>
                  <a:gd name="T29" fmla="*/ 24741967 h 153"/>
                  <a:gd name="T30" fmla="*/ 71338009 w 446"/>
                  <a:gd name="T31" fmla="*/ 24741967 h 153"/>
                  <a:gd name="T32" fmla="*/ 68117137 w 446"/>
                  <a:gd name="T33" fmla="*/ 24741967 h 153"/>
                  <a:gd name="T34" fmla="*/ 66909811 w 446"/>
                  <a:gd name="T35" fmla="*/ 24176561 h 153"/>
                  <a:gd name="T36" fmla="*/ 63749098 w 446"/>
                  <a:gd name="T37" fmla="*/ 24176561 h 153"/>
                  <a:gd name="T38" fmla="*/ 62900604 w 446"/>
                  <a:gd name="T39" fmla="*/ 24176561 h 153"/>
                  <a:gd name="T40" fmla="*/ 59293184 w 446"/>
                  <a:gd name="T41" fmla="*/ 23871963 h 153"/>
                  <a:gd name="T42" fmla="*/ 58444880 w 446"/>
                  <a:gd name="T43" fmla="*/ 23518343 h 153"/>
                  <a:gd name="T44" fmla="*/ 57586971 w 446"/>
                  <a:gd name="T45" fmla="*/ 23518343 h 153"/>
                  <a:gd name="T46" fmla="*/ 42872417 w 446"/>
                  <a:gd name="T47" fmla="*/ 21551163 h 153"/>
                  <a:gd name="T48" fmla="*/ 42872417 w 446"/>
                  <a:gd name="T49" fmla="*/ 21551163 h 153"/>
                  <a:gd name="T50" fmla="*/ 28823773 w 446"/>
                  <a:gd name="T51" fmla="*/ 18396737 h 153"/>
                  <a:gd name="T52" fmla="*/ 0 w 446"/>
                  <a:gd name="T53" fmla="*/ 0 h 153"/>
                  <a:gd name="T54" fmla="*/ 0 w 446"/>
                  <a:gd name="T55" fmla="*/ 0 h 153"/>
                  <a:gd name="T56" fmla="*/ 0 w 446"/>
                  <a:gd name="T57" fmla="*/ 34776480 h 153"/>
                  <a:gd name="T58" fmla="*/ 0 w 446"/>
                  <a:gd name="T59" fmla="*/ 34776480 h 153"/>
                  <a:gd name="T60" fmla="*/ 28823773 w 446"/>
                  <a:gd name="T61" fmla="*/ 53523320 h 153"/>
                  <a:gd name="T62" fmla="*/ 57586971 w 446"/>
                  <a:gd name="T63" fmla="*/ 58378065 h 153"/>
                  <a:gd name="T64" fmla="*/ 89279466 w 446"/>
                  <a:gd name="T65" fmla="*/ 59844867 h 153"/>
                  <a:gd name="T66" fmla="*/ 178628052 w 446"/>
                  <a:gd name="T67" fmla="*/ 34776480 h 153"/>
                  <a:gd name="T68" fmla="*/ 178628052 w 446"/>
                  <a:gd name="T69" fmla="*/ 34776480 h 153"/>
                  <a:gd name="T70" fmla="*/ 178628052 w 446"/>
                  <a:gd name="T71" fmla="*/ 0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6"/>
                  <a:gd name="T109" fmla="*/ 0 h 153"/>
                  <a:gd name="T110" fmla="*/ 446 w 446"/>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6" h="153">
                    <a:moveTo>
                      <a:pt x="446" y="0"/>
                    </a:moveTo>
                    <a:cubicBezTo>
                      <a:pt x="446" y="23"/>
                      <a:pt x="403" y="44"/>
                      <a:pt x="339" y="55"/>
                    </a:cubicBezTo>
                    <a:cubicBezTo>
                      <a:pt x="339" y="55"/>
                      <a:pt x="339" y="55"/>
                      <a:pt x="339" y="55"/>
                    </a:cubicBezTo>
                    <a:cubicBezTo>
                      <a:pt x="326" y="57"/>
                      <a:pt x="313" y="59"/>
                      <a:pt x="300" y="60"/>
                    </a:cubicBezTo>
                    <a:cubicBezTo>
                      <a:pt x="299" y="61"/>
                      <a:pt x="299" y="61"/>
                      <a:pt x="298" y="61"/>
                    </a:cubicBezTo>
                    <a:cubicBezTo>
                      <a:pt x="295" y="61"/>
                      <a:pt x="292" y="61"/>
                      <a:pt x="289" y="62"/>
                    </a:cubicBezTo>
                    <a:cubicBezTo>
                      <a:pt x="289" y="62"/>
                      <a:pt x="288" y="62"/>
                      <a:pt x="287" y="62"/>
                    </a:cubicBezTo>
                    <a:cubicBezTo>
                      <a:pt x="285" y="62"/>
                      <a:pt x="282" y="62"/>
                      <a:pt x="279" y="62"/>
                    </a:cubicBezTo>
                    <a:cubicBezTo>
                      <a:pt x="278" y="62"/>
                      <a:pt x="277" y="62"/>
                      <a:pt x="276" y="63"/>
                    </a:cubicBezTo>
                    <a:cubicBezTo>
                      <a:pt x="273" y="63"/>
                      <a:pt x="271" y="63"/>
                      <a:pt x="268" y="63"/>
                    </a:cubicBezTo>
                    <a:cubicBezTo>
                      <a:pt x="268" y="63"/>
                      <a:pt x="267" y="63"/>
                      <a:pt x="267" y="63"/>
                    </a:cubicBezTo>
                    <a:cubicBezTo>
                      <a:pt x="259" y="64"/>
                      <a:pt x="250" y="64"/>
                      <a:pt x="241" y="64"/>
                    </a:cubicBezTo>
                    <a:cubicBezTo>
                      <a:pt x="235" y="64"/>
                      <a:pt x="229" y="64"/>
                      <a:pt x="223" y="64"/>
                    </a:cubicBezTo>
                    <a:cubicBezTo>
                      <a:pt x="217" y="64"/>
                      <a:pt x="211" y="64"/>
                      <a:pt x="205" y="64"/>
                    </a:cubicBezTo>
                    <a:cubicBezTo>
                      <a:pt x="196" y="64"/>
                      <a:pt x="187" y="64"/>
                      <a:pt x="179" y="63"/>
                    </a:cubicBezTo>
                    <a:cubicBezTo>
                      <a:pt x="178" y="63"/>
                      <a:pt x="178" y="63"/>
                      <a:pt x="178" y="63"/>
                    </a:cubicBezTo>
                    <a:cubicBezTo>
                      <a:pt x="175" y="63"/>
                      <a:pt x="173" y="63"/>
                      <a:pt x="170" y="63"/>
                    </a:cubicBezTo>
                    <a:cubicBezTo>
                      <a:pt x="169" y="63"/>
                      <a:pt x="168" y="62"/>
                      <a:pt x="167" y="62"/>
                    </a:cubicBezTo>
                    <a:cubicBezTo>
                      <a:pt x="164" y="62"/>
                      <a:pt x="161" y="62"/>
                      <a:pt x="159" y="62"/>
                    </a:cubicBezTo>
                    <a:cubicBezTo>
                      <a:pt x="158" y="62"/>
                      <a:pt x="157" y="62"/>
                      <a:pt x="157" y="62"/>
                    </a:cubicBezTo>
                    <a:cubicBezTo>
                      <a:pt x="154" y="61"/>
                      <a:pt x="151" y="61"/>
                      <a:pt x="148" y="61"/>
                    </a:cubicBezTo>
                    <a:cubicBezTo>
                      <a:pt x="147" y="61"/>
                      <a:pt x="147" y="61"/>
                      <a:pt x="146" y="60"/>
                    </a:cubicBezTo>
                    <a:cubicBezTo>
                      <a:pt x="145" y="60"/>
                      <a:pt x="144" y="60"/>
                      <a:pt x="144" y="60"/>
                    </a:cubicBezTo>
                    <a:cubicBezTo>
                      <a:pt x="131" y="59"/>
                      <a:pt x="119" y="57"/>
                      <a:pt x="107" y="55"/>
                    </a:cubicBezTo>
                    <a:cubicBezTo>
                      <a:pt x="107" y="55"/>
                      <a:pt x="107" y="55"/>
                      <a:pt x="107" y="55"/>
                    </a:cubicBezTo>
                    <a:cubicBezTo>
                      <a:pt x="95" y="53"/>
                      <a:pt x="83" y="50"/>
                      <a:pt x="72" y="47"/>
                    </a:cubicBezTo>
                    <a:cubicBezTo>
                      <a:pt x="28" y="36"/>
                      <a:pt x="0" y="19"/>
                      <a:pt x="0" y="0"/>
                    </a:cubicBezTo>
                    <a:cubicBezTo>
                      <a:pt x="0" y="0"/>
                      <a:pt x="0" y="0"/>
                      <a:pt x="0" y="0"/>
                    </a:cubicBezTo>
                    <a:cubicBezTo>
                      <a:pt x="0" y="89"/>
                      <a:pt x="0" y="89"/>
                      <a:pt x="0" y="89"/>
                    </a:cubicBezTo>
                    <a:cubicBezTo>
                      <a:pt x="0" y="89"/>
                      <a:pt x="0" y="89"/>
                      <a:pt x="0" y="89"/>
                    </a:cubicBezTo>
                    <a:cubicBezTo>
                      <a:pt x="0" y="108"/>
                      <a:pt x="28" y="125"/>
                      <a:pt x="72" y="137"/>
                    </a:cubicBezTo>
                    <a:cubicBezTo>
                      <a:pt x="93" y="142"/>
                      <a:pt x="117" y="146"/>
                      <a:pt x="144" y="149"/>
                    </a:cubicBezTo>
                    <a:cubicBezTo>
                      <a:pt x="168" y="152"/>
                      <a:pt x="195" y="153"/>
                      <a:pt x="223" y="153"/>
                    </a:cubicBezTo>
                    <a:cubicBezTo>
                      <a:pt x="346" y="153"/>
                      <a:pt x="446" y="125"/>
                      <a:pt x="446" y="89"/>
                    </a:cubicBezTo>
                    <a:cubicBezTo>
                      <a:pt x="446" y="89"/>
                      <a:pt x="446" y="89"/>
                      <a:pt x="446" y="89"/>
                    </a:cubicBezTo>
                    <a:cubicBezTo>
                      <a:pt x="446" y="0"/>
                      <a:pt x="446" y="0"/>
                      <a:pt x="446" y="0"/>
                    </a:cubicBezTo>
                    <a:close/>
                  </a:path>
                </a:pathLst>
              </a:custGeom>
              <a:noFill/>
              <a:ln w="14288" cap="flat">
                <a:solidFill>
                  <a:srgbClr val="EAEAEA"/>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23" name="Oval 32">
                <a:extLst>
                  <a:ext uri="{FF2B5EF4-FFF2-40B4-BE49-F238E27FC236}">
                    <a16:creationId xmlns:a16="http://schemas.microsoft.com/office/drawing/2014/main" id="{38A83799-2CD8-7949-BEE5-E17B2E37C8C3}"/>
                  </a:ext>
                </a:extLst>
              </p:cNvPr>
              <p:cNvSpPr>
                <a:spLocks noChangeArrowheads="1"/>
              </p:cNvSpPr>
              <p:nvPr/>
            </p:nvSpPr>
            <p:spPr bwMode="gray">
              <a:xfrm>
                <a:off x="2403" y="3379"/>
                <a:ext cx="1054" cy="305"/>
              </a:xfrm>
              <a:prstGeom prst="ellipse">
                <a:avLst/>
              </a:prstGeom>
              <a:noFill/>
              <a:ln w="14288">
                <a:solidFill>
                  <a:srgbClr val="EAEAEA"/>
                </a:solidFill>
                <a:miter lim="800000"/>
                <a:headEnd/>
                <a:tailEnd/>
              </a:ln>
            </p:spPr>
            <p:txBody>
              <a:bodyPr/>
              <a:lstStyle/>
              <a:p>
                <a:pPr algn="ctr">
                  <a:lnSpc>
                    <a:spcPct val="90000"/>
                  </a:lnSpc>
                  <a:buClr>
                    <a:srgbClr val="FF3300"/>
                  </a:buClr>
                  <a:defRPr/>
                </a:pPr>
                <a:endParaRPr lang="en-US" kern="0">
                  <a:solidFill>
                    <a:sysClr val="windowText" lastClr="000000"/>
                  </a:solidFill>
                  <a:cs typeface="Arial" charset="0"/>
                </a:endParaRPr>
              </a:p>
            </p:txBody>
          </p:sp>
        </p:grpSp>
      </p:grpSp>
      <p:sp>
        <p:nvSpPr>
          <p:cNvPr id="24" name="Oval 540">
            <a:extLst>
              <a:ext uri="{FF2B5EF4-FFF2-40B4-BE49-F238E27FC236}">
                <a16:creationId xmlns:a16="http://schemas.microsoft.com/office/drawing/2014/main" id="{4AB6FD29-8EA2-9C4A-BB37-42F8388A4131}"/>
              </a:ext>
            </a:extLst>
          </p:cNvPr>
          <p:cNvSpPr>
            <a:spLocks noChangeArrowheads="1"/>
          </p:cNvSpPr>
          <p:nvPr/>
        </p:nvSpPr>
        <p:spPr bwMode="gray">
          <a:xfrm>
            <a:off x="2116554" y="2070674"/>
            <a:ext cx="560388" cy="176213"/>
          </a:xfrm>
          <a:prstGeom prst="ellipse">
            <a:avLst/>
          </a:prstGeom>
          <a:gradFill rotWithShape="1">
            <a:gsLst>
              <a:gs pos="0">
                <a:srgbClr val="808080"/>
              </a:gs>
              <a:gs pos="100000">
                <a:srgbClr val="EAEAEA"/>
              </a:gs>
            </a:gsLst>
            <a:path path="shape">
              <a:fillToRect l="50000" t="50000" r="50000" b="50000"/>
            </a:path>
          </a:gradFill>
          <a:ln w="19050" algn="ctr">
            <a:noFill/>
            <a:round/>
            <a:headEnd/>
            <a:tailEnd/>
          </a:ln>
        </p:spPr>
        <p:txBody>
          <a:bodyPr rot="10800000" vert="eaVert" wrap="none" lIns="90000" tIns="46800" rIns="90000" bIns="46800" anchor="ctr"/>
          <a:lstStyle/>
          <a:p>
            <a:pPr algn="ctr">
              <a:lnSpc>
                <a:spcPct val="90000"/>
              </a:lnSpc>
              <a:buClr>
                <a:srgbClr val="FF3300"/>
              </a:buClr>
              <a:defRPr/>
            </a:pPr>
            <a:endParaRPr lang="en-US" kern="0">
              <a:solidFill>
                <a:sysClr val="windowText" lastClr="000000"/>
              </a:solidFill>
              <a:cs typeface="Arial" charset="0"/>
            </a:endParaRPr>
          </a:p>
        </p:txBody>
      </p:sp>
      <p:grpSp>
        <p:nvGrpSpPr>
          <p:cNvPr id="25" name="Group 541">
            <a:extLst>
              <a:ext uri="{FF2B5EF4-FFF2-40B4-BE49-F238E27FC236}">
                <a16:creationId xmlns:a16="http://schemas.microsoft.com/office/drawing/2014/main" id="{DD20CFDE-0212-AB4F-86E0-C62D5B91A704}"/>
              </a:ext>
            </a:extLst>
          </p:cNvPr>
          <p:cNvGrpSpPr>
            <a:grpSpLocks/>
          </p:cNvGrpSpPr>
          <p:nvPr/>
        </p:nvGrpSpPr>
        <p:grpSpPr bwMode="gray">
          <a:xfrm>
            <a:off x="1683167" y="1465837"/>
            <a:ext cx="1004887" cy="727075"/>
            <a:chOff x="643" y="1164"/>
            <a:chExt cx="688" cy="498"/>
          </a:xfrm>
        </p:grpSpPr>
        <p:grpSp>
          <p:nvGrpSpPr>
            <p:cNvPr id="26" name="Group 542">
              <a:extLst>
                <a:ext uri="{FF2B5EF4-FFF2-40B4-BE49-F238E27FC236}">
                  <a16:creationId xmlns:a16="http://schemas.microsoft.com/office/drawing/2014/main" id="{AC939AC7-5223-8343-8F50-9F48F765D65B}"/>
                </a:ext>
              </a:extLst>
            </p:cNvPr>
            <p:cNvGrpSpPr>
              <a:grpSpLocks/>
            </p:cNvGrpSpPr>
            <p:nvPr/>
          </p:nvGrpSpPr>
          <p:grpSpPr bwMode="gray">
            <a:xfrm>
              <a:off x="643" y="1163"/>
              <a:ext cx="484" cy="431"/>
              <a:chOff x="308" y="234"/>
              <a:chExt cx="1528" cy="1353"/>
            </a:xfrm>
          </p:grpSpPr>
          <p:sp>
            <p:nvSpPr>
              <p:cNvPr id="59" name="Oval 543">
                <a:extLst>
                  <a:ext uri="{FF2B5EF4-FFF2-40B4-BE49-F238E27FC236}">
                    <a16:creationId xmlns:a16="http://schemas.microsoft.com/office/drawing/2014/main" id="{985CD395-0A27-0A48-A1A0-2CE99BCC24CC}"/>
                  </a:ext>
                </a:extLst>
              </p:cNvPr>
              <p:cNvSpPr>
                <a:spLocks noChangeArrowheads="1"/>
              </p:cNvSpPr>
              <p:nvPr/>
            </p:nvSpPr>
            <p:spPr bwMode="gray">
              <a:xfrm>
                <a:off x="308" y="1389"/>
                <a:ext cx="1528" cy="198"/>
              </a:xfrm>
              <a:prstGeom prst="ellipse">
                <a:avLst/>
              </a:prstGeom>
              <a:gradFill rotWithShape="1">
                <a:gsLst>
                  <a:gs pos="0">
                    <a:srgbClr val="808080"/>
                  </a:gs>
                  <a:gs pos="100000">
                    <a:srgbClr val="FFFFFF">
                      <a:alpha val="0"/>
                    </a:srgbClr>
                  </a:gs>
                </a:gsLst>
                <a:path path="shape">
                  <a:fillToRect l="50000" t="50000" r="50000" b="50000"/>
                </a:path>
              </a:gradFill>
              <a:ln w="12700">
                <a:noFill/>
                <a:round/>
                <a:headEnd/>
                <a:tailEnd/>
              </a:ln>
            </p:spPr>
            <p:txBody>
              <a:bodyPr wrap="none" anchor="ctr"/>
              <a:lstStyle/>
              <a:p>
                <a:pPr algn="ctr">
                  <a:lnSpc>
                    <a:spcPct val="90000"/>
                  </a:lnSpc>
                  <a:buClr>
                    <a:srgbClr val="FF3300"/>
                  </a:buClr>
                  <a:defRPr/>
                </a:pPr>
                <a:endParaRPr lang="en-US" kern="0">
                  <a:solidFill>
                    <a:sysClr val="windowText" lastClr="000000"/>
                  </a:solidFill>
                  <a:cs typeface="Arial" charset="0"/>
                </a:endParaRPr>
              </a:p>
            </p:txBody>
          </p:sp>
          <p:sp>
            <p:nvSpPr>
              <p:cNvPr id="60" name="Freeform 544">
                <a:extLst>
                  <a:ext uri="{FF2B5EF4-FFF2-40B4-BE49-F238E27FC236}">
                    <a16:creationId xmlns:a16="http://schemas.microsoft.com/office/drawing/2014/main" id="{8A43C2A6-DD92-7944-82CE-599DDF8BB01F}"/>
                  </a:ext>
                </a:extLst>
              </p:cNvPr>
              <p:cNvSpPr>
                <a:spLocks/>
              </p:cNvSpPr>
              <p:nvPr/>
            </p:nvSpPr>
            <p:spPr bwMode="gray">
              <a:xfrm>
                <a:off x="403" y="283"/>
                <a:ext cx="1332" cy="1008"/>
              </a:xfrm>
              <a:custGeom>
                <a:avLst/>
                <a:gdLst>
                  <a:gd name="T0" fmla="*/ 691609307 w 519"/>
                  <a:gd name="T1" fmla="*/ 0 h 393"/>
                  <a:gd name="T2" fmla="*/ 691609307 w 519"/>
                  <a:gd name="T3" fmla="*/ 491064042 h 393"/>
                  <a:gd name="T4" fmla="*/ 24758198 w 519"/>
                  <a:gd name="T5" fmla="*/ 491064042 h 393"/>
                  <a:gd name="T6" fmla="*/ 24758198 w 519"/>
                  <a:gd name="T7" fmla="*/ 0 h 393"/>
                  <a:gd name="T8" fmla="*/ 0 w 519"/>
                  <a:gd name="T9" fmla="*/ 0 h 393"/>
                  <a:gd name="T10" fmla="*/ 0 w 519"/>
                  <a:gd name="T11" fmla="*/ 526403804 h 393"/>
                  <a:gd name="T12" fmla="*/ 9646783 w 519"/>
                  <a:gd name="T13" fmla="*/ 537433875 h 393"/>
                  <a:gd name="T14" fmla="*/ 706726612 w 519"/>
                  <a:gd name="T15" fmla="*/ 537433875 h 393"/>
                  <a:gd name="T16" fmla="*/ 716629830 w 519"/>
                  <a:gd name="T17" fmla="*/ 526403804 h 393"/>
                  <a:gd name="T18" fmla="*/ 716629830 w 519"/>
                  <a:gd name="T19" fmla="*/ 0 h 393"/>
                  <a:gd name="T20" fmla="*/ 691609307 w 519"/>
                  <a:gd name="T21" fmla="*/ 0 h 3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9"/>
                  <a:gd name="T34" fmla="*/ 0 h 393"/>
                  <a:gd name="T35" fmla="*/ 519 w 519"/>
                  <a:gd name="T36" fmla="*/ 393 h 3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9" h="393">
                    <a:moveTo>
                      <a:pt x="501" y="0"/>
                    </a:moveTo>
                    <a:cubicBezTo>
                      <a:pt x="501" y="359"/>
                      <a:pt x="501" y="359"/>
                      <a:pt x="501" y="359"/>
                    </a:cubicBezTo>
                    <a:cubicBezTo>
                      <a:pt x="18" y="359"/>
                      <a:pt x="18" y="359"/>
                      <a:pt x="18" y="359"/>
                    </a:cubicBezTo>
                    <a:cubicBezTo>
                      <a:pt x="18" y="0"/>
                      <a:pt x="18" y="0"/>
                      <a:pt x="18" y="0"/>
                    </a:cubicBezTo>
                    <a:cubicBezTo>
                      <a:pt x="0" y="0"/>
                      <a:pt x="0" y="0"/>
                      <a:pt x="0" y="0"/>
                    </a:cubicBezTo>
                    <a:cubicBezTo>
                      <a:pt x="0" y="385"/>
                      <a:pt x="0" y="385"/>
                      <a:pt x="0" y="385"/>
                    </a:cubicBezTo>
                    <a:cubicBezTo>
                      <a:pt x="0" y="389"/>
                      <a:pt x="3" y="393"/>
                      <a:pt x="7" y="393"/>
                    </a:cubicBezTo>
                    <a:cubicBezTo>
                      <a:pt x="512" y="393"/>
                      <a:pt x="512" y="393"/>
                      <a:pt x="512" y="393"/>
                    </a:cubicBezTo>
                    <a:cubicBezTo>
                      <a:pt x="516" y="393"/>
                      <a:pt x="519" y="389"/>
                      <a:pt x="519" y="385"/>
                    </a:cubicBezTo>
                    <a:cubicBezTo>
                      <a:pt x="519" y="0"/>
                      <a:pt x="519" y="0"/>
                      <a:pt x="519" y="0"/>
                    </a:cubicBezTo>
                    <a:lnTo>
                      <a:pt x="501" y="0"/>
                    </a:lnTo>
                    <a:close/>
                  </a:path>
                </a:pathLst>
              </a:custGeom>
              <a:gradFill rotWithShape="1">
                <a:gsLst>
                  <a:gs pos="0">
                    <a:srgbClr val="949494"/>
                  </a:gs>
                  <a:gs pos="50000">
                    <a:srgbClr val="DDDDDD"/>
                  </a:gs>
                  <a:gs pos="100000">
                    <a:srgbClr val="949494"/>
                  </a:gs>
                </a:gsLst>
                <a:lin ang="540000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61" name="Freeform 545">
                <a:extLst>
                  <a:ext uri="{FF2B5EF4-FFF2-40B4-BE49-F238E27FC236}">
                    <a16:creationId xmlns:a16="http://schemas.microsoft.com/office/drawing/2014/main" id="{B6E5CEB3-408C-E543-BB2C-7E23CAD7FABC}"/>
                  </a:ext>
                </a:extLst>
              </p:cNvPr>
              <p:cNvSpPr>
                <a:spLocks/>
              </p:cNvSpPr>
              <p:nvPr/>
            </p:nvSpPr>
            <p:spPr bwMode="gray">
              <a:xfrm>
                <a:off x="819" y="1291"/>
                <a:ext cx="501" cy="175"/>
              </a:xfrm>
              <a:custGeom>
                <a:avLst/>
                <a:gdLst>
                  <a:gd name="T0" fmla="*/ 241487310 w 195"/>
                  <a:gd name="T1" fmla="*/ 62110828 h 68"/>
                  <a:gd name="T2" fmla="*/ 229955783 w 195"/>
                  <a:gd name="T3" fmla="*/ 0 h 68"/>
                  <a:gd name="T4" fmla="*/ 43763626 w 195"/>
                  <a:gd name="T5" fmla="*/ 0 h 68"/>
                  <a:gd name="T6" fmla="*/ 32359174 w 195"/>
                  <a:gd name="T7" fmla="*/ 62110828 h 68"/>
                  <a:gd name="T8" fmla="*/ 0 w 195"/>
                  <a:gd name="T9" fmla="*/ 97727903 h 68"/>
                  <a:gd name="T10" fmla="*/ 273554095 w 195"/>
                  <a:gd name="T11" fmla="*/ 97727903 h 68"/>
                  <a:gd name="T12" fmla="*/ 241487310 w 195"/>
                  <a:gd name="T13" fmla="*/ 62110828 h 68"/>
                  <a:gd name="T14" fmla="*/ 0 60000 65536"/>
                  <a:gd name="T15" fmla="*/ 0 60000 65536"/>
                  <a:gd name="T16" fmla="*/ 0 60000 65536"/>
                  <a:gd name="T17" fmla="*/ 0 60000 65536"/>
                  <a:gd name="T18" fmla="*/ 0 60000 65536"/>
                  <a:gd name="T19" fmla="*/ 0 60000 65536"/>
                  <a:gd name="T20" fmla="*/ 0 60000 65536"/>
                  <a:gd name="T21" fmla="*/ 0 w 195"/>
                  <a:gd name="T22" fmla="*/ 0 h 68"/>
                  <a:gd name="T23" fmla="*/ 195 w 195"/>
                  <a:gd name="T24" fmla="*/ 68 h 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68">
                    <a:moveTo>
                      <a:pt x="172" y="43"/>
                    </a:moveTo>
                    <a:cubicBezTo>
                      <a:pt x="166" y="32"/>
                      <a:pt x="164" y="9"/>
                      <a:pt x="164" y="0"/>
                    </a:cubicBezTo>
                    <a:cubicBezTo>
                      <a:pt x="31" y="0"/>
                      <a:pt x="31" y="0"/>
                      <a:pt x="31" y="0"/>
                    </a:cubicBezTo>
                    <a:cubicBezTo>
                      <a:pt x="31" y="9"/>
                      <a:pt x="29" y="32"/>
                      <a:pt x="23" y="43"/>
                    </a:cubicBezTo>
                    <a:cubicBezTo>
                      <a:pt x="17" y="56"/>
                      <a:pt x="8" y="62"/>
                      <a:pt x="0" y="68"/>
                    </a:cubicBezTo>
                    <a:cubicBezTo>
                      <a:pt x="195" y="68"/>
                      <a:pt x="195" y="68"/>
                      <a:pt x="195" y="68"/>
                    </a:cubicBezTo>
                    <a:cubicBezTo>
                      <a:pt x="187" y="62"/>
                      <a:pt x="178" y="56"/>
                      <a:pt x="172" y="43"/>
                    </a:cubicBezTo>
                    <a:close/>
                  </a:path>
                </a:pathLst>
              </a:custGeom>
              <a:gradFill rotWithShape="1">
                <a:gsLst>
                  <a:gs pos="0">
                    <a:srgbClr val="737373"/>
                  </a:gs>
                  <a:gs pos="50000">
                    <a:srgbClr val="EAEAEA"/>
                  </a:gs>
                  <a:gs pos="100000">
                    <a:srgbClr val="737373"/>
                  </a:gs>
                </a:gsLst>
                <a:lin ang="540000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62" name="Rectangle 546">
                <a:extLst>
                  <a:ext uri="{FF2B5EF4-FFF2-40B4-BE49-F238E27FC236}">
                    <a16:creationId xmlns:a16="http://schemas.microsoft.com/office/drawing/2014/main" id="{002CB525-AB57-1B4E-825B-FA2B2B6B3FCC}"/>
                  </a:ext>
                </a:extLst>
              </p:cNvPr>
              <p:cNvSpPr>
                <a:spLocks noChangeArrowheads="1"/>
              </p:cNvSpPr>
              <p:nvPr/>
            </p:nvSpPr>
            <p:spPr bwMode="gray">
              <a:xfrm>
                <a:off x="1075" y="1238"/>
                <a:ext cx="100" cy="18"/>
              </a:xfrm>
              <a:prstGeom prst="rect">
                <a:avLst/>
              </a:prstGeom>
              <a:solidFill>
                <a:srgbClr val="DBDBDB"/>
              </a:solidFill>
              <a:ln w="9525">
                <a:noFill/>
                <a:miter lim="800000"/>
                <a:headEnd/>
                <a:tailEnd/>
              </a:ln>
            </p:spPr>
            <p:txBody>
              <a:bodyPr/>
              <a:lstStyle/>
              <a:p>
                <a:pPr algn="ctr">
                  <a:lnSpc>
                    <a:spcPct val="90000"/>
                  </a:lnSpc>
                  <a:buClr>
                    <a:srgbClr val="FF3300"/>
                  </a:buClr>
                  <a:defRPr/>
                </a:pPr>
                <a:endParaRPr lang="en-US" kern="0">
                  <a:solidFill>
                    <a:sysClr val="windowText" lastClr="000000"/>
                  </a:solidFill>
                  <a:cs typeface="Arial" charset="0"/>
                </a:endParaRPr>
              </a:p>
            </p:txBody>
          </p:sp>
          <p:sp>
            <p:nvSpPr>
              <p:cNvPr id="63" name="Rectangle 547">
                <a:extLst>
                  <a:ext uri="{FF2B5EF4-FFF2-40B4-BE49-F238E27FC236}">
                    <a16:creationId xmlns:a16="http://schemas.microsoft.com/office/drawing/2014/main" id="{22160E27-FBDB-214A-A974-A234AB8349A0}"/>
                  </a:ext>
                </a:extLst>
              </p:cNvPr>
              <p:cNvSpPr>
                <a:spLocks noChangeArrowheads="1"/>
              </p:cNvSpPr>
              <p:nvPr/>
            </p:nvSpPr>
            <p:spPr bwMode="gray">
              <a:xfrm>
                <a:off x="962" y="1238"/>
                <a:ext cx="100" cy="18"/>
              </a:xfrm>
              <a:prstGeom prst="rect">
                <a:avLst/>
              </a:prstGeom>
              <a:solidFill>
                <a:srgbClr val="DBDBDB"/>
              </a:solidFill>
              <a:ln w="9525">
                <a:noFill/>
                <a:miter lim="800000"/>
                <a:headEnd/>
                <a:tailEnd/>
              </a:ln>
            </p:spPr>
            <p:txBody>
              <a:bodyPr/>
              <a:lstStyle/>
              <a:p>
                <a:pPr algn="ctr">
                  <a:lnSpc>
                    <a:spcPct val="90000"/>
                  </a:lnSpc>
                  <a:buClr>
                    <a:srgbClr val="FF3300"/>
                  </a:buClr>
                  <a:defRPr/>
                </a:pPr>
                <a:endParaRPr lang="en-US" kern="0">
                  <a:solidFill>
                    <a:sysClr val="windowText" lastClr="000000"/>
                  </a:solidFill>
                  <a:cs typeface="Arial" charset="0"/>
                </a:endParaRPr>
              </a:p>
            </p:txBody>
          </p:sp>
          <p:sp>
            <p:nvSpPr>
              <p:cNvPr id="64" name="Freeform 548">
                <a:extLst>
                  <a:ext uri="{FF2B5EF4-FFF2-40B4-BE49-F238E27FC236}">
                    <a16:creationId xmlns:a16="http://schemas.microsoft.com/office/drawing/2014/main" id="{BCB0B02D-6B8F-4149-888F-C6AED11A565E}"/>
                  </a:ext>
                </a:extLst>
              </p:cNvPr>
              <p:cNvSpPr>
                <a:spLocks/>
              </p:cNvSpPr>
              <p:nvPr/>
            </p:nvSpPr>
            <p:spPr bwMode="gray">
              <a:xfrm>
                <a:off x="1062" y="283"/>
                <a:ext cx="627" cy="921"/>
              </a:xfrm>
              <a:custGeom>
                <a:avLst/>
                <a:gdLst>
                  <a:gd name="T0" fmla="*/ 2007 w 577"/>
                  <a:gd name="T1" fmla="*/ 0 h 848"/>
                  <a:gd name="T2" fmla="*/ 0 w 577"/>
                  <a:gd name="T3" fmla="*/ 0 h 848"/>
                  <a:gd name="T4" fmla="*/ 1078 w 577"/>
                  <a:gd name="T5" fmla="*/ 2922 h 848"/>
                  <a:gd name="T6" fmla="*/ 2007 w 577"/>
                  <a:gd name="T7" fmla="*/ 2922 h 848"/>
                  <a:gd name="T8" fmla="*/ 2007 w 577"/>
                  <a:gd name="T9" fmla="*/ 0 h 848"/>
                  <a:gd name="T10" fmla="*/ 0 60000 65536"/>
                  <a:gd name="T11" fmla="*/ 0 60000 65536"/>
                  <a:gd name="T12" fmla="*/ 0 60000 65536"/>
                  <a:gd name="T13" fmla="*/ 0 60000 65536"/>
                  <a:gd name="T14" fmla="*/ 0 60000 65536"/>
                  <a:gd name="T15" fmla="*/ 0 w 577"/>
                  <a:gd name="T16" fmla="*/ 0 h 848"/>
                  <a:gd name="T17" fmla="*/ 577 w 577"/>
                  <a:gd name="T18" fmla="*/ 848 h 848"/>
                </a:gdLst>
                <a:ahLst/>
                <a:cxnLst>
                  <a:cxn ang="T10">
                    <a:pos x="T0" y="T1"/>
                  </a:cxn>
                  <a:cxn ang="T11">
                    <a:pos x="T2" y="T3"/>
                  </a:cxn>
                  <a:cxn ang="T12">
                    <a:pos x="T4" y="T5"/>
                  </a:cxn>
                  <a:cxn ang="T13">
                    <a:pos x="T6" y="T7"/>
                  </a:cxn>
                  <a:cxn ang="T14">
                    <a:pos x="T8" y="T9"/>
                  </a:cxn>
                </a:cxnLst>
                <a:rect l="T15" t="T16" r="T17" b="T18"/>
                <a:pathLst>
                  <a:path w="577" h="848">
                    <a:moveTo>
                      <a:pt x="577" y="0"/>
                    </a:moveTo>
                    <a:lnTo>
                      <a:pt x="0" y="0"/>
                    </a:lnTo>
                    <a:lnTo>
                      <a:pt x="310" y="848"/>
                    </a:lnTo>
                    <a:lnTo>
                      <a:pt x="577" y="848"/>
                    </a:lnTo>
                    <a:lnTo>
                      <a:pt x="577" y="0"/>
                    </a:lnTo>
                    <a:close/>
                  </a:path>
                </a:pathLst>
              </a:custGeom>
              <a:gradFill rotWithShape="1">
                <a:gsLst>
                  <a:gs pos="0">
                    <a:srgbClr val="191919"/>
                  </a:gs>
                  <a:gs pos="100000">
                    <a:srgbClr val="4D4D4D"/>
                  </a:gs>
                </a:gsLst>
                <a:lin ang="5400000" scaled="1"/>
              </a:gradFill>
              <a:ln w="9525" cap="flat" cmpd="sng">
                <a:solidFill>
                  <a:srgbClr val="000000"/>
                </a:solid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65" name="Freeform 549">
                <a:extLst>
                  <a:ext uri="{FF2B5EF4-FFF2-40B4-BE49-F238E27FC236}">
                    <a16:creationId xmlns:a16="http://schemas.microsoft.com/office/drawing/2014/main" id="{FE710774-C210-FF46-B666-B2A8EF2E1E8E}"/>
                  </a:ext>
                </a:extLst>
              </p:cNvPr>
              <p:cNvSpPr>
                <a:spLocks/>
              </p:cNvSpPr>
              <p:nvPr/>
            </p:nvSpPr>
            <p:spPr bwMode="gray">
              <a:xfrm>
                <a:off x="449" y="430"/>
                <a:ext cx="575" cy="774"/>
              </a:xfrm>
              <a:custGeom>
                <a:avLst/>
                <a:gdLst>
                  <a:gd name="T0" fmla="*/ 0 w 529"/>
                  <a:gd name="T1" fmla="*/ 2444 h 713"/>
                  <a:gd name="T2" fmla="*/ 1847 w 529"/>
                  <a:gd name="T3" fmla="*/ 2444 h 713"/>
                  <a:gd name="T4" fmla="*/ 0 w 529"/>
                  <a:gd name="T5" fmla="*/ 0 h 713"/>
                  <a:gd name="T6" fmla="*/ 0 w 529"/>
                  <a:gd name="T7" fmla="*/ 2444 h 713"/>
                  <a:gd name="T8" fmla="*/ 0 60000 65536"/>
                  <a:gd name="T9" fmla="*/ 0 60000 65536"/>
                  <a:gd name="T10" fmla="*/ 0 60000 65536"/>
                  <a:gd name="T11" fmla="*/ 0 60000 65536"/>
                  <a:gd name="T12" fmla="*/ 0 w 529"/>
                  <a:gd name="T13" fmla="*/ 0 h 713"/>
                  <a:gd name="T14" fmla="*/ 529 w 529"/>
                  <a:gd name="T15" fmla="*/ 713 h 713"/>
                </a:gdLst>
                <a:ahLst/>
                <a:cxnLst>
                  <a:cxn ang="T8">
                    <a:pos x="T0" y="T1"/>
                  </a:cxn>
                  <a:cxn ang="T9">
                    <a:pos x="T2" y="T3"/>
                  </a:cxn>
                  <a:cxn ang="T10">
                    <a:pos x="T4" y="T5"/>
                  </a:cxn>
                  <a:cxn ang="T11">
                    <a:pos x="T6" y="T7"/>
                  </a:cxn>
                </a:cxnLst>
                <a:rect l="T12" t="T13" r="T14" b="T15"/>
                <a:pathLst>
                  <a:path w="529" h="713">
                    <a:moveTo>
                      <a:pt x="0" y="713"/>
                    </a:moveTo>
                    <a:lnTo>
                      <a:pt x="529" y="713"/>
                    </a:lnTo>
                    <a:lnTo>
                      <a:pt x="0" y="0"/>
                    </a:lnTo>
                    <a:lnTo>
                      <a:pt x="0" y="713"/>
                    </a:lnTo>
                    <a:close/>
                  </a:path>
                </a:pathLst>
              </a:custGeom>
              <a:gradFill rotWithShape="1">
                <a:gsLst>
                  <a:gs pos="0">
                    <a:srgbClr val="4D4D4D"/>
                  </a:gs>
                  <a:gs pos="100000">
                    <a:srgbClr val="191919"/>
                  </a:gs>
                </a:gsLst>
                <a:lin ang="5400000" scaled="1"/>
              </a:gradFill>
              <a:ln w="9525">
                <a:solidFill>
                  <a:srgbClr val="000000"/>
                </a:solidFill>
                <a:round/>
                <a:headEnd/>
                <a:tailEnd/>
              </a:ln>
            </p:spPr>
            <p:txBody>
              <a:bodyPr/>
              <a:lstStyle/>
              <a:p>
                <a:pPr>
                  <a:defRPr/>
                </a:pPr>
                <a:endParaRPr lang="en-US" kern="0">
                  <a:solidFill>
                    <a:sysClr val="windowText" lastClr="000000"/>
                  </a:solidFill>
                  <a:cs typeface="Arial" charset="0"/>
                </a:endParaRPr>
              </a:p>
            </p:txBody>
          </p:sp>
          <p:sp>
            <p:nvSpPr>
              <p:cNvPr id="66" name="Freeform 550">
                <a:extLst>
                  <a:ext uri="{FF2B5EF4-FFF2-40B4-BE49-F238E27FC236}">
                    <a16:creationId xmlns:a16="http://schemas.microsoft.com/office/drawing/2014/main" id="{9A9BEA46-71C0-ED42-A4B5-9AA24EACF405}"/>
                  </a:ext>
                </a:extLst>
              </p:cNvPr>
              <p:cNvSpPr>
                <a:spLocks/>
              </p:cNvSpPr>
              <p:nvPr/>
            </p:nvSpPr>
            <p:spPr bwMode="gray">
              <a:xfrm>
                <a:off x="449" y="283"/>
                <a:ext cx="950" cy="921"/>
              </a:xfrm>
              <a:custGeom>
                <a:avLst/>
                <a:gdLst>
                  <a:gd name="T0" fmla="*/ 0 w 874"/>
                  <a:gd name="T1" fmla="*/ 0 h 848"/>
                  <a:gd name="T2" fmla="*/ 0 w 874"/>
                  <a:gd name="T3" fmla="*/ 470 h 848"/>
                  <a:gd name="T4" fmla="*/ 1847 w 874"/>
                  <a:gd name="T5" fmla="*/ 2922 h 848"/>
                  <a:gd name="T6" fmla="*/ 3053 w 874"/>
                  <a:gd name="T7" fmla="*/ 2922 h 848"/>
                  <a:gd name="T8" fmla="*/ 1968 w 874"/>
                  <a:gd name="T9" fmla="*/ 0 h 848"/>
                  <a:gd name="T10" fmla="*/ 0 w 874"/>
                  <a:gd name="T11" fmla="*/ 0 h 848"/>
                  <a:gd name="T12" fmla="*/ 0 60000 65536"/>
                  <a:gd name="T13" fmla="*/ 0 60000 65536"/>
                  <a:gd name="T14" fmla="*/ 0 60000 65536"/>
                  <a:gd name="T15" fmla="*/ 0 60000 65536"/>
                  <a:gd name="T16" fmla="*/ 0 60000 65536"/>
                  <a:gd name="T17" fmla="*/ 0 60000 65536"/>
                  <a:gd name="T18" fmla="*/ 0 w 874"/>
                  <a:gd name="T19" fmla="*/ 0 h 848"/>
                  <a:gd name="T20" fmla="*/ 874 w 874"/>
                  <a:gd name="T21" fmla="*/ 848 h 848"/>
                </a:gdLst>
                <a:ahLst/>
                <a:cxnLst>
                  <a:cxn ang="T12">
                    <a:pos x="T0" y="T1"/>
                  </a:cxn>
                  <a:cxn ang="T13">
                    <a:pos x="T2" y="T3"/>
                  </a:cxn>
                  <a:cxn ang="T14">
                    <a:pos x="T4" y="T5"/>
                  </a:cxn>
                  <a:cxn ang="T15">
                    <a:pos x="T6" y="T7"/>
                  </a:cxn>
                  <a:cxn ang="T16">
                    <a:pos x="T8" y="T9"/>
                  </a:cxn>
                  <a:cxn ang="T17">
                    <a:pos x="T10" y="T11"/>
                  </a:cxn>
                </a:cxnLst>
                <a:rect l="T18" t="T19" r="T20" b="T21"/>
                <a:pathLst>
                  <a:path w="874" h="848">
                    <a:moveTo>
                      <a:pt x="0" y="0"/>
                    </a:moveTo>
                    <a:lnTo>
                      <a:pt x="0" y="135"/>
                    </a:lnTo>
                    <a:lnTo>
                      <a:pt x="529" y="848"/>
                    </a:lnTo>
                    <a:lnTo>
                      <a:pt x="874" y="848"/>
                    </a:lnTo>
                    <a:lnTo>
                      <a:pt x="564" y="0"/>
                    </a:lnTo>
                    <a:lnTo>
                      <a:pt x="0" y="0"/>
                    </a:lnTo>
                    <a:close/>
                  </a:path>
                </a:pathLst>
              </a:custGeom>
              <a:solidFill>
                <a:srgbClr val="070707"/>
              </a:solidFill>
              <a:ln w="9525">
                <a:solidFill>
                  <a:srgbClr val="000000"/>
                </a:solidFill>
                <a:round/>
                <a:headEnd/>
                <a:tailEnd/>
              </a:ln>
            </p:spPr>
            <p:txBody>
              <a:bodyPr/>
              <a:lstStyle/>
              <a:p>
                <a:pPr>
                  <a:defRPr/>
                </a:pPr>
                <a:endParaRPr lang="en-US" kern="0">
                  <a:solidFill>
                    <a:sysClr val="windowText" lastClr="000000"/>
                  </a:solidFill>
                  <a:cs typeface="Arial" charset="0"/>
                </a:endParaRPr>
              </a:p>
            </p:txBody>
          </p:sp>
          <p:sp>
            <p:nvSpPr>
              <p:cNvPr id="67" name="Freeform 551">
                <a:extLst>
                  <a:ext uri="{FF2B5EF4-FFF2-40B4-BE49-F238E27FC236}">
                    <a16:creationId xmlns:a16="http://schemas.microsoft.com/office/drawing/2014/main" id="{16E344C5-8ED5-4C40-A0EF-0F003C996E2D}"/>
                  </a:ext>
                </a:extLst>
              </p:cNvPr>
              <p:cNvSpPr>
                <a:spLocks/>
              </p:cNvSpPr>
              <p:nvPr/>
            </p:nvSpPr>
            <p:spPr bwMode="gray">
              <a:xfrm>
                <a:off x="403" y="234"/>
                <a:ext cx="1332" cy="49"/>
              </a:xfrm>
              <a:custGeom>
                <a:avLst/>
                <a:gdLst>
                  <a:gd name="T0" fmla="*/ 24758198 w 519"/>
                  <a:gd name="T1" fmla="*/ 28123028 h 19"/>
                  <a:gd name="T2" fmla="*/ 691609307 w 519"/>
                  <a:gd name="T3" fmla="*/ 28123028 h 19"/>
                  <a:gd name="T4" fmla="*/ 691609307 w 519"/>
                  <a:gd name="T5" fmla="*/ 28123028 h 19"/>
                  <a:gd name="T6" fmla="*/ 716629830 w 519"/>
                  <a:gd name="T7" fmla="*/ 28123028 h 19"/>
                  <a:gd name="T8" fmla="*/ 716629830 w 519"/>
                  <a:gd name="T9" fmla="*/ 12011097 h 19"/>
                  <a:gd name="T10" fmla="*/ 706726612 w 519"/>
                  <a:gd name="T11" fmla="*/ 0 h 19"/>
                  <a:gd name="T12" fmla="*/ 9646783 w 519"/>
                  <a:gd name="T13" fmla="*/ 0 h 19"/>
                  <a:gd name="T14" fmla="*/ 0 w 519"/>
                  <a:gd name="T15" fmla="*/ 12011097 h 19"/>
                  <a:gd name="T16" fmla="*/ 0 w 519"/>
                  <a:gd name="T17" fmla="*/ 28123028 h 19"/>
                  <a:gd name="T18" fmla="*/ 24758198 w 519"/>
                  <a:gd name="T19" fmla="*/ 2812302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9"/>
                  <a:gd name="T31" fmla="*/ 0 h 19"/>
                  <a:gd name="T32" fmla="*/ 519 w 5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9" h="19">
                    <a:moveTo>
                      <a:pt x="18" y="19"/>
                    </a:moveTo>
                    <a:cubicBezTo>
                      <a:pt x="501" y="19"/>
                      <a:pt x="501" y="19"/>
                      <a:pt x="501" y="19"/>
                    </a:cubicBezTo>
                    <a:cubicBezTo>
                      <a:pt x="501" y="19"/>
                      <a:pt x="501" y="19"/>
                      <a:pt x="501" y="19"/>
                    </a:cubicBezTo>
                    <a:cubicBezTo>
                      <a:pt x="519" y="19"/>
                      <a:pt x="519" y="19"/>
                      <a:pt x="519" y="19"/>
                    </a:cubicBezTo>
                    <a:cubicBezTo>
                      <a:pt x="519" y="8"/>
                      <a:pt x="519" y="8"/>
                      <a:pt x="519" y="8"/>
                    </a:cubicBezTo>
                    <a:cubicBezTo>
                      <a:pt x="519" y="4"/>
                      <a:pt x="516" y="0"/>
                      <a:pt x="512" y="0"/>
                    </a:cubicBezTo>
                    <a:cubicBezTo>
                      <a:pt x="7" y="0"/>
                      <a:pt x="7" y="0"/>
                      <a:pt x="7" y="0"/>
                    </a:cubicBezTo>
                    <a:cubicBezTo>
                      <a:pt x="3" y="0"/>
                      <a:pt x="0" y="4"/>
                      <a:pt x="0" y="8"/>
                    </a:cubicBezTo>
                    <a:cubicBezTo>
                      <a:pt x="0" y="19"/>
                      <a:pt x="0" y="19"/>
                      <a:pt x="0" y="19"/>
                    </a:cubicBezTo>
                    <a:cubicBezTo>
                      <a:pt x="18" y="19"/>
                      <a:pt x="18" y="19"/>
                      <a:pt x="18" y="19"/>
                    </a:cubicBezTo>
                    <a:close/>
                  </a:path>
                </a:pathLst>
              </a:custGeom>
              <a:gradFill rotWithShape="1">
                <a:gsLst>
                  <a:gs pos="0">
                    <a:srgbClr val="EAEAEA"/>
                  </a:gs>
                  <a:gs pos="100000">
                    <a:srgbClr val="949494"/>
                  </a:gs>
                </a:gsLst>
                <a:lin ang="540000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68" name="Freeform 552">
                <a:extLst>
                  <a:ext uri="{FF2B5EF4-FFF2-40B4-BE49-F238E27FC236}">
                    <a16:creationId xmlns:a16="http://schemas.microsoft.com/office/drawing/2014/main" id="{58C45AE4-B2A9-7C43-A96B-25DF3890C176}"/>
                  </a:ext>
                </a:extLst>
              </p:cNvPr>
              <p:cNvSpPr>
                <a:spLocks/>
              </p:cNvSpPr>
              <p:nvPr/>
            </p:nvSpPr>
            <p:spPr bwMode="gray">
              <a:xfrm>
                <a:off x="819" y="1466"/>
                <a:ext cx="501" cy="42"/>
              </a:xfrm>
              <a:custGeom>
                <a:avLst/>
                <a:gdLst>
                  <a:gd name="T0" fmla="*/ 0 w 195"/>
                  <a:gd name="T1" fmla="*/ 0 h 16"/>
                  <a:gd name="T2" fmla="*/ 0 w 195"/>
                  <a:gd name="T3" fmla="*/ 19042649 h 16"/>
                  <a:gd name="T4" fmla="*/ 5542202 w 195"/>
                  <a:gd name="T5" fmla="*/ 30944189 h 16"/>
                  <a:gd name="T6" fmla="*/ 268018206 w 195"/>
                  <a:gd name="T7" fmla="*/ 30944189 h 16"/>
                  <a:gd name="T8" fmla="*/ 273554095 w 195"/>
                  <a:gd name="T9" fmla="*/ 19042649 h 16"/>
                  <a:gd name="T10" fmla="*/ 273554095 w 195"/>
                  <a:gd name="T11" fmla="*/ 0 h 16"/>
                  <a:gd name="T12" fmla="*/ 0 w 195"/>
                  <a:gd name="T13" fmla="*/ 0 h 16"/>
                  <a:gd name="T14" fmla="*/ 0 60000 65536"/>
                  <a:gd name="T15" fmla="*/ 0 60000 65536"/>
                  <a:gd name="T16" fmla="*/ 0 60000 65536"/>
                  <a:gd name="T17" fmla="*/ 0 60000 65536"/>
                  <a:gd name="T18" fmla="*/ 0 60000 65536"/>
                  <a:gd name="T19" fmla="*/ 0 60000 65536"/>
                  <a:gd name="T20" fmla="*/ 0 60000 65536"/>
                  <a:gd name="T21" fmla="*/ 0 w 195"/>
                  <a:gd name="T22" fmla="*/ 0 h 16"/>
                  <a:gd name="T23" fmla="*/ 195 w 19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6">
                    <a:moveTo>
                      <a:pt x="0" y="0"/>
                    </a:moveTo>
                    <a:cubicBezTo>
                      <a:pt x="0" y="10"/>
                      <a:pt x="0" y="10"/>
                      <a:pt x="0" y="10"/>
                    </a:cubicBezTo>
                    <a:cubicBezTo>
                      <a:pt x="0" y="13"/>
                      <a:pt x="2" y="16"/>
                      <a:pt x="4" y="16"/>
                    </a:cubicBezTo>
                    <a:cubicBezTo>
                      <a:pt x="191" y="16"/>
                      <a:pt x="191" y="16"/>
                      <a:pt x="191" y="16"/>
                    </a:cubicBezTo>
                    <a:cubicBezTo>
                      <a:pt x="193" y="16"/>
                      <a:pt x="195" y="13"/>
                      <a:pt x="195" y="10"/>
                    </a:cubicBezTo>
                    <a:cubicBezTo>
                      <a:pt x="195" y="0"/>
                      <a:pt x="195" y="0"/>
                      <a:pt x="195" y="0"/>
                    </a:cubicBezTo>
                    <a:lnTo>
                      <a:pt x="0" y="0"/>
                    </a:lnTo>
                    <a:close/>
                  </a:path>
                </a:pathLst>
              </a:custGeom>
              <a:gradFill rotWithShape="1">
                <a:gsLst>
                  <a:gs pos="0">
                    <a:srgbClr val="949494"/>
                  </a:gs>
                  <a:gs pos="50000">
                    <a:srgbClr val="EAEAEA"/>
                  </a:gs>
                  <a:gs pos="100000">
                    <a:srgbClr val="949494"/>
                  </a:gs>
                </a:gsLst>
                <a:lin ang="0" scaled="1"/>
              </a:gra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69" name="Rectangle 553">
                <a:extLst>
                  <a:ext uri="{FF2B5EF4-FFF2-40B4-BE49-F238E27FC236}">
                    <a16:creationId xmlns:a16="http://schemas.microsoft.com/office/drawing/2014/main" id="{07596177-0435-0C47-922C-2C317DDB988D}"/>
                  </a:ext>
                </a:extLst>
              </p:cNvPr>
              <p:cNvSpPr>
                <a:spLocks noChangeArrowheads="1"/>
              </p:cNvSpPr>
              <p:nvPr/>
            </p:nvSpPr>
            <p:spPr bwMode="gray">
              <a:xfrm>
                <a:off x="1620" y="1238"/>
                <a:ext cx="64" cy="18"/>
              </a:xfrm>
              <a:prstGeom prst="rect">
                <a:avLst/>
              </a:prstGeom>
              <a:solidFill>
                <a:srgbClr val="DBDBDB"/>
              </a:solidFill>
              <a:ln w="9525">
                <a:noFill/>
                <a:miter lim="800000"/>
                <a:headEnd/>
                <a:tailEnd/>
              </a:ln>
            </p:spPr>
            <p:txBody>
              <a:bodyPr/>
              <a:lstStyle/>
              <a:p>
                <a:pPr algn="ctr">
                  <a:lnSpc>
                    <a:spcPct val="90000"/>
                  </a:lnSpc>
                  <a:buClr>
                    <a:srgbClr val="FF3300"/>
                  </a:buClr>
                  <a:defRPr/>
                </a:pPr>
                <a:endParaRPr lang="en-US" kern="0">
                  <a:solidFill>
                    <a:sysClr val="windowText" lastClr="000000"/>
                  </a:solidFill>
                  <a:cs typeface="Arial" charset="0"/>
                </a:endParaRPr>
              </a:p>
            </p:txBody>
          </p:sp>
          <p:sp>
            <p:nvSpPr>
              <p:cNvPr id="70" name="Rectangle 554">
                <a:extLst>
                  <a:ext uri="{FF2B5EF4-FFF2-40B4-BE49-F238E27FC236}">
                    <a16:creationId xmlns:a16="http://schemas.microsoft.com/office/drawing/2014/main" id="{0DD7304E-4B88-2D46-A272-76311F84703C}"/>
                  </a:ext>
                </a:extLst>
              </p:cNvPr>
              <p:cNvSpPr>
                <a:spLocks noChangeArrowheads="1"/>
              </p:cNvSpPr>
              <p:nvPr/>
            </p:nvSpPr>
            <p:spPr bwMode="gray">
              <a:xfrm>
                <a:off x="449" y="283"/>
                <a:ext cx="1239" cy="921"/>
              </a:xfrm>
              <a:prstGeom prst="rect">
                <a:avLst/>
              </a:prstGeom>
              <a:noFill/>
              <a:ln w="12700">
                <a:solidFill>
                  <a:srgbClr val="C0C0C0"/>
                </a:solidFill>
                <a:miter lim="800000"/>
                <a:headEnd/>
                <a:tailEnd/>
              </a:ln>
            </p:spPr>
            <p:txBody>
              <a:bodyPr wrap="none" anchor="ctr"/>
              <a:lstStyle/>
              <a:p>
                <a:pPr algn="ctr">
                  <a:lnSpc>
                    <a:spcPct val="90000"/>
                  </a:lnSpc>
                  <a:buClr>
                    <a:srgbClr val="FF3300"/>
                  </a:buClr>
                  <a:defRPr/>
                </a:pPr>
                <a:endParaRPr lang="en-US" kern="0">
                  <a:solidFill>
                    <a:sysClr val="windowText" lastClr="000000"/>
                  </a:solidFill>
                  <a:cs typeface="Arial" charset="0"/>
                </a:endParaRPr>
              </a:p>
            </p:txBody>
          </p:sp>
        </p:grpSp>
        <p:sp>
          <p:nvSpPr>
            <p:cNvPr id="27" name="WordArt 555">
              <a:extLst>
                <a:ext uri="{FF2B5EF4-FFF2-40B4-BE49-F238E27FC236}">
                  <a16:creationId xmlns:a16="http://schemas.microsoft.com/office/drawing/2014/main" id="{7F94440D-5F74-ED47-89D9-AD3027332091}"/>
                </a:ext>
              </a:extLst>
            </p:cNvPr>
            <p:cNvSpPr>
              <a:spLocks noChangeArrowheads="1" noChangeShapeType="1" noTextEdit="1"/>
            </p:cNvSpPr>
            <p:nvPr/>
          </p:nvSpPr>
          <p:spPr bwMode="gray">
            <a:xfrm>
              <a:off x="739" y="1291"/>
              <a:ext cx="284" cy="70"/>
            </a:xfrm>
            <a:prstGeom prst="rect">
              <a:avLst/>
            </a:prstGeom>
          </p:spPr>
          <p:txBody>
            <a:bodyPr wrap="none" fromWordArt="1">
              <a:prstTxWarp prst="textPlain">
                <a:avLst>
                  <a:gd name="adj" fmla="val 50000"/>
                </a:avLst>
              </a:prstTxWarp>
            </a:bodyPr>
            <a:lstStyle/>
            <a:p>
              <a:pPr algn="ctr">
                <a:defRPr/>
              </a:pPr>
              <a:r>
                <a:rPr lang="en-US" sz="3600" kern="10" dirty="0">
                  <a:ln w="9525">
                    <a:solidFill>
                      <a:srgbClr val="02040A"/>
                    </a:solidFill>
                    <a:round/>
                    <a:headEnd/>
                    <a:tailEnd/>
                  </a:ln>
                  <a:solidFill>
                    <a:srgbClr val="FFFFFF"/>
                  </a:solidFill>
                  <a:latin typeface="Arial Black"/>
                  <a:cs typeface="Arial" charset="0"/>
                </a:rPr>
                <a:t>Admin</a:t>
              </a:r>
            </a:p>
          </p:txBody>
        </p:sp>
        <p:grpSp>
          <p:nvGrpSpPr>
            <p:cNvPr id="28" name="Group 556">
              <a:extLst>
                <a:ext uri="{FF2B5EF4-FFF2-40B4-BE49-F238E27FC236}">
                  <a16:creationId xmlns:a16="http://schemas.microsoft.com/office/drawing/2014/main" id="{54ECEC4F-793E-2247-AB2B-CA14461BFDF5}"/>
                </a:ext>
              </a:extLst>
            </p:cNvPr>
            <p:cNvGrpSpPr>
              <a:grpSpLocks/>
            </p:cNvGrpSpPr>
            <p:nvPr/>
          </p:nvGrpSpPr>
          <p:grpSpPr bwMode="gray">
            <a:xfrm flipH="1">
              <a:off x="967" y="1278"/>
              <a:ext cx="364" cy="386"/>
              <a:chOff x="3680" y="1604"/>
              <a:chExt cx="1033" cy="1095"/>
            </a:xfrm>
          </p:grpSpPr>
          <p:sp>
            <p:nvSpPr>
              <p:cNvPr id="29" name="AutoShape 557">
                <a:extLst>
                  <a:ext uri="{FF2B5EF4-FFF2-40B4-BE49-F238E27FC236}">
                    <a16:creationId xmlns:a16="http://schemas.microsoft.com/office/drawing/2014/main" id="{33DB108A-EA5A-404C-AD2F-5FE083FD8E3B}"/>
                  </a:ext>
                </a:extLst>
              </p:cNvPr>
              <p:cNvSpPr>
                <a:spLocks noChangeAspect="1" noChangeArrowheads="1" noTextEdit="1"/>
              </p:cNvSpPr>
              <p:nvPr/>
            </p:nvSpPr>
            <p:spPr bwMode="gray">
              <a:xfrm>
                <a:off x="3680" y="1624"/>
                <a:ext cx="977" cy="1043"/>
              </a:xfrm>
              <a:prstGeom prst="rect">
                <a:avLst/>
              </a:prstGeom>
              <a:noFill/>
              <a:ln w="9525">
                <a:noFill/>
                <a:miter lim="800000"/>
                <a:headEnd/>
                <a:tailEnd/>
              </a:ln>
            </p:spPr>
            <p:txBody>
              <a:bodyPr/>
              <a:lstStyle/>
              <a:p>
                <a:pPr>
                  <a:defRPr/>
                </a:pPr>
                <a:endParaRPr lang="en-US" kern="0">
                  <a:solidFill>
                    <a:sysClr val="windowText" lastClr="000000"/>
                  </a:solidFill>
                  <a:cs typeface="Arial" charset="0"/>
                </a:endParaRPr>
              </a:p>
            </p:txBody>
          </p:sp>
          <p:sp>
            <p:nvSpPr>
              <p:cNvPr id="30" name="Freeform 558">
                <a:extLst>
                  <a:ext uri="{FF2B5EF4-FFF2-40B4-BE49-F238E27FC236}">
                    <a16:creationId xmlns:a16="http://schemas.microsoft.com/office/drawing/2014/main" id="{21C925BC-7031-3A4B-9408-EA5E0D23C913}"/>
                  </a:ext>
                </a:extLst>
              </p:cNvPr>
              <p:cNvSpPr>
                <a:spLocks/>
              </p:cNvSpPr>
              <p:nvPr/>
            </p:nvSpPr>
            <p:spPr bwMode="gray">
              <a:xfrm>
                <a:off x="3970" y="2148"/>
                <a:ext cx="743" cy="551"/>
              </a:xfrm>
              <a:custGeom>
                <a:avLst/>
                <a:gdLst>
                  <a:gd name="T0" fmla="*/ 0 w 2937"/>
                  <a:gd name="T1" fmla="*/ 0 h 2178"/>
                  <a:gd name="T2" fmla="*/ 0 w 2937"/>
                  <a:gd name="T3" fmla="*/ 0 h 2178"/>
                  <a:gd name="T4" fmla="*/ 0 w 2937"/>
                  <a:gd name="T5" fmla="*/ 0 h 2178"/>
                  <a:gd name="T6" fmla="*/ 0 w 2937"/>
                  <a:gd name="T7" fmla="*/ 0 h 2178"/>
                  <a:gd name="T8" fmla="*/ 0 w 2937"/>
                  <a:gd name="T9" fmla="*/ 0 h 2178"/>
                  <a:gd name="T10" fmla="*/ 0 w 2937"/>
                  <a:gd name="T11" fmla="*/ 0 h 2178"/>
                  <a:gd name="T12" fmla="*/ 0 w 2937"/>
                  <a:gd name="T13" fmla="*/ 0 h 2178"/>
                  <a:gd name="T14" fmla="*/ 0 w 2937"/>
                  <a:gd name="T15" fmla="*/ 0 h 2178"/>
                  <a:gd name="T16" fmla="*/ 0 w 2937"/>
                  <a:gd name="T17" fmla="*/ 0 h 2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37"/>
                  <a:gd name="T28" fmla="*/ 0 h 2178"/>
                  <a:gd name="T29" fmla="*/ 2937 w 2937"/>
                  <a:gd name="T30" fmla="*/ 2178 h 2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37" h="2178">
                    <a:moveTo>
                      <a:pt x="2697" y="1704"/>
                    </a:moveTo>
                    <a:cubicBezTo>
                      <a:pt x="2697" y="1704"/>
                      <a:pt x="2937" y="468"/>
                      <a:pt x="1683" y="0"/>
                    </a:cubicBezTo>
                    <a:cubicBezTo>
                      <a:pt x="1683" y="0"/>
                      <a:pt x="1491" y="612"/>
                      <a:pt x="1041" y="654"/>
                    </a:cubicBezTo>
                    <a:cubicBezTo>
                      <a:pt x="1041" y="654"/>
                      <a:pt x="777" y="714"/>
                      <a:pt x="723" y="414"/>
                    </a:cubicBezTo>
                    <a:cubicBezTo>
                      <a:pt x="669" y="114"/>
                      <a:pt x="729" y="168"/>
                      <a:pt x="729" y="168"/>
                    </a:cubicBezTo>
                    <a:cubicBezTo>
                      <a:pt x="729" y="168"/>
                      <a:pt x="639" y="60"/>
                      <a:pt x="165" y="492"/>
                    </a:cubicBezTo>
                    <a:cubicBezTo>
                      <a:pt x="165" y="492"/>
                      <a:pt x="0" y="635"/>
                      <a:pt x="27" y="1476"/>
                    </a:cubicBezTo>
                    <a:cubicBezTo>
                      <a:pt x="27" y="1476"/>
                      <a:pt x="453" y="1920"/>
                      <a:pt x="1059" y="1962"/>
                    </a:cubicBezTo>
                    <a:cubicBezTo>
                      <a:pt x="1059" y="1962"/>
                      <a:pt x="2397" y="2178"/>
                      <a:pt x="2697" y="1704"/>
                    </a:cubicBezTo>
                    <a:close/>
                  </a:path>
                </a:pathLst>
              </a:custGeom>
              <a:solidFill>
                <a:srgbClr val="DF9B13"/>
              </a:solidFill>
              <a:ln w="9525">
                <a:noFill/>
                <a:round/>
                <a:headEnd/>
                <a:tailEnd/>
              </a:ln>
            </p:spPr>
            <p:txBody>
              <a:bodyPr/>
              <a:lstStyle/>
              <a:p>
                <a:pPr>
                  <a:defRPr/>
                </a:pPr>
                <a:endParaRPr lang="en-US" kern="0">
                  <a:solidFill>
                    <a:sysClr val="windowText" lastClr="000000"/>
                  </a:solidFill>
                  <a:cs typeface="Arial" charset="0"/>
                </a:endParaRPr>
              </a:p>
            </p:txBody>
          </p:sp>
          <p:sp>
            <p:nvSpPr>
              <p:cNvPr id="31" name="Freeform 559">
                <a:extLst>
                  <a:ext uri="{FF2B5EF4-FFF2-40B4-BE49-F238E27FC236}">
                    <a16:creationId xmlns:a16="http://schemas.microsoft.com/office/drawing/2014/main" id="{10117AAC-9665-1B40-A404-F909E6158F3C}"/>
                  </a:ext>
                </a:extLst>
              </p:cNvPr>
              <p:cNvSpPr>
                <a:spLocks/>
              </p:cNvSpPr>
              <p:nvPr/>
            </p:nvSpPr>
            <p:spPr bwMode="gray">
              <a:xfrm>
                <a:off x="3911" y="2178"/>
                <a:ext cx="282" cy="351"/>
              </a:xfrm>
              <a:custGeom>
                <a:avLst/>
                <a:gdLst>
                  <a:gd name="T0" fmla="*/ 0 w 1114"/>
                  <a:gd name="T1" fmla="*/ 0 h 1388"/>
                  <a:gd name="T2" fmla="*/ 0 w 1114"/>
                  <a:gd name="T3" fmla="*/ 0 h 1388"/>
                  <a:gd name="T4" fmla="*/ 0 w 1114"/>
                  <a:gd name="T5" fmla="*/ 0 h 1388"/>
                  <a:gd name="T6" fmla="*/ 0 w 1114"/>
                  <a:gd name="T7" fmla="*/ 0 h 1388"/>
                  <a:gd name="T8" fmla="*/ 0 w 1114"/>
                  <a:gd name="T9" fmla="*/ 0 h 1388"/>
                  <a:gd name="T10" fmla="*/ 0 w 1114"/>
                  <a:gd name="T11" fmla="*/ 0 h 1388"/>
                  <a:gd name="T12" fmla="*/ 0 w 1114"/>
                  <a:gd name="T13" fmla="*/ 0 h 1388"/>
                  <a:gd name="T14" fmla="*/ 0 w 1114"/>
                  <a:gd name="T15" fmla="*/ 0 h 1388"/>
                  <a:gd name="T16" fmla="*/ 0 w 1114"/>
                  <a:gd name="T17" fmla="*/ 0 h 1388"/>
                  <a:gd name="T18" fmla="*/ 0 w 1114"/>
                  <a:gd name="T19" fmla="*/ 0 h 1388"/>
                  <a:gd name="T20" fmla="*/ 0 w 1114"/>
                  <a:gd name="T21" fmla="*/ 0 h 13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14"/>
                  <a:gd name="T34" fmla="*/ 0 h 1388"/>
                  <a:gd name="T35" fmla="*/ 1114 w 1114"/>
                  <a:gd name="T36" fmla="*/ 1388 h 13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14" h="1388">
                    <a:moveTo>
                      <a:pt x="956" y="168"/>
                    </a:moveTo>
                    <a:cubicBezTo>
                      <a:pt x="956" y="168"/>
                      <a:pt x="830" y="284"/>
                      <a:pt x="751" y="646"/>
                    </a:cubicBezTo>
                    <a:cubicBezTo>
                      <a:pt x="751" y="646"/>
                      <a:pt x="690" y="955"/>
                      <a:pt x="290" y="1360"/>
                    </a:cubicBezTo>
                    <a:cubicBezTo>
                      <a:pt x="290" y="1360"/>
                      <a:pt x="274" y="1369"/>
                      <a:pt x="272" y="1370"/>
                    </a:cubicBezTo>
                    <a:cubicBezTo>
                      <a:pt x="233" y="1388"/>
                      <a:pt x="169" y="1372"/>
                      <a:pt x="149" y="1378"/>
                    </a:cubicBezTo>
                    <a:cubicBezTo>
                      <a:pt x="130" y="1383"/>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solidFill>
                <a:srgbClr val="515E60">
                  <a:alpha val="59999"/>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32" name="Freeform 560">
                <a:extLst>
                  <a:ext uri="{FF2B5EF4-FFF2-40B4-BE49-F238E27FC236}">
                    <a16:creationId xmlns:a16="http://schemas.microsoft.com/office/drawing/2014/main" id="{4015F6ED-5A93-6A47-9DDD-990D73E94FCA}"/>
                  </a:ext>
                </a:extLst>
              </p:cNvPr>
              <p:cNvSpPr>
                <a:spLocks/>
              </p:cNvSpPr>
              <p:nvPr/>
            </p:nvSpPr>
            <p:spPr bwMode="gray">
              <a:xfrm>
                <a:off x="4131" y="2050"/>
                <a:ext cx="265" cy="281"/>
              </a:xfrm>
              <a:custGeom>
                <a:avLst/>
                <a:gdLst>
                  <a:gd name="T0" fmla="*/ 0 w 1046"/>
                  <a:gd name="T1" fmla="*/ 0 h 1112"/>
                  <a:gd name="T2" fmla="*/ 0 w 1046"/>
                  <a:gd name="T3" fmla="*/ 0 h 1112"/>
                  <a:gd name="T4" fmla="*/ 0 w 1046"/>
                  <a:gd name="T5" fmla="*/ 0 h 1112"/>
                  <a:gd name="T6" fmla="*/ 0 w 1046"/>
                  <a:gd name="T7" fmla="*/ 0 h 1112"/>
                  <a:gd name="T8" fmla="*/ 0 w 1046"/>
                  <a:gd name="T9" fmla="*/ 0 h 1112"/>
                  <a:gd name="T10" fmla="*/ 0 60000 65536"/>
                  <a:gd name="T11" fmla="*/ 0 60000 65536"/>
                  <a:gd name="T12" fmla="*/ 0 60000 65536"/>
                  <a:gd name="T13" fmla="*/ 0 60000 65536"/>
                  <a:gd name="T14" fmla="*/ 0 60000 65536"/>
                  <a:gd name="T15" fmla="*/ 0 w 1046"/>
                  <a:gd name="T16" fmla="*/ 0 h 1112"/>
                  <a:gd name="T17" fmla="*/ 1046 w 1046"/>
                  <a:gd name="T18" fmla="*/ 1112 h 1112"/>
                </a:gdLst>
                <a:ahLst/>
                <a:cxnLst>
                  <a:cxn ang="T10">
                    <a:pos x="T0" y="T1"/>
                  </a:cxn>
                  <a:cxn ang="T11">
                    <a:pos x="T2" y="T3"/>
                  </a:cxn>
                  <a:cxn ang="T12">
                    <a:pos x="T4" y="T5"/>
                  </a:cxn>
                  <a:cxn ang="T13">
                    <a:pos x="T6" y="T7"/>
                  </a:cxn>
                  <a:cxn ang="T14">
                    <a:pos x="T8" y="T9"/>
                  </a:cxn>
                </a:cxnLst>
                <a:rect l="T15" t="T16" r="T17" b="T18"/>
                <a:pathLst>
                  <a:path w="1046" h="1112">
                    <a:moveTo>
                      <a:pt x="977" y="348"/>
                    </a:moveTo>
                    <a:cubicBezTo>
                      <a:pt x="1046" y="390"/>
                      <a:pt x="1046" y="390"/>
                      <a:pt x="1046" y="390"/>
                    </a:cubicBezTo>
                    <a:cubicBezTo>
                      <a:pt x="1046" y="390"/>
                      <a:pt x="880" y="1092"/>
                      <a:pt x="344" y="1048"/>
                    </a:cubicBezTo>
                    <a:cubicBezTo>
                      <a:pt x="344" y="1048"/>
                      <a:pt x="0" y="1112"/>
                      <a:pt x="68" y="556"/>
                    </a:cubicBezTo>
                    <a:cubicBezTo>
                      <a:pt x="136" y="0"/>
                      <a:pt x="977" y="348"/>
                      <a:pt x="977" y="348"/>
                    </a:cubicBezTo>
                    <a:close/>
                  </a:path>
                </a:pathLst>
              </a:custGeom>
              <a:solidFill>
                <a:srgbClr val="F9E1B1"/>
              </a:solidFill>
              <a:ln w="9525">
                <a:noFill/>
                <a:round/>
                <a:headEnd/>
                <a:tailEnd/>
              </a:ln>
            </p:spPr>
            <p:txBody>
              <a:bodyPr/>
              <a:lstStyle/>
              <a:p>
                <a:pPr>
                  <a:defRPr/>
                </a:pPr>
                <a:endParaRPr lang="en-US" kern="0">
                  <a:solidFill>
                    <a:sysClr val="windowText" lastClr="000000"/>
                  </a:solidFill>
                  <a:cs typeface="Arial" charset="0"/>
                </a:endParaRPr>
              </a:p>
            </p:txBody>
          </p:sp>
          <p:sp>
            <p:nvSpPr>
              <p:cNvPr id="33" name="Freeform 561">
                <a:extLst>
                  <a:ext uri="{FF2B5EF4-FFF2-40B4-BE49-F238E27FC236}">
                    <a16:creationId xmlns:a16="http://schemas.microsoft.com/office/drawing/2014/main" id="{25737CD9-082F-C24B-ABF6-6CE632E34531}"/>
                  </a:ext>
                </a:extLst>
              </p:cNvPr>
              <p:cNvSpPr>
                <a:spLocks/>
              </p:cNvSpPr>
              <p:nvPr/>
            </p:nvSpPr>
            <p:spPr bwMode="gray">
              <a:xfrm>
                <a:off x="3911" y="2168"/>
                <a:ext cx="282" cy="355"/>
              </a:xfrm>
              <a:custGeom>
                <a:avLst/>
                <a:gdLst>
                  <a:gd name="T0" fmla="*/ 0 w 1114"/>
                  <a:gd name="T1" fmla="*/ 0 h 1403"/>
                  <a:gd name="T2" fmla="*/ 0 w 1114"/>
                  <a:gd name="T3" fmla="*/ 0 h 1403"/>
                  <a:gd name="T4" fmla="*/ 0 w 1114"/>
                  <a:gd name="T5" fmla="*/ 0 h 1403"/>
                  <a:gd name="T6" fmla="*/ 0 w 1114"/>
                  <a:gd name="T7" fmla="*/ 0 h 1403"/>
                  <a:gd name="T8" fmla="*/ 0 w 1114"/>
                  <a:gd name="T9" fmla="*/ 0 h 1403"/>
                  <a:gd name="T10" fmla="*/ 0 w 1114"/>
                  <a:gd name="T11" fmla="*/ 0 h 1403"/>
                  <a:gd name="T12" fmla="*/ 0 w 1114"/>
                  <a:gd name="T13" fmla="*/ 0 h 1403"/>
                  <a:gd name="T14" fmla="*/ 0 w 1114"/>
                  <a:gd name="T15" fmla="*/ 0 h 1403"/>
                  <a:gd name="T16" fmla="*/ 0 w 1114"/>
                  <a:gd name="T17" fmla="*/ 0 h 1403"/>
                  <a:gd name="T18" fmla="*/ 0 w 1114"/>
                  <a:gd name="T19" fmla="*/ 0 h 14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4"/>
                  <a:gd name="T31" fmla="*/ 0 h 1403"/>
                  <a:gd name="T32" fmla="*/ 1114 w 1114"/>
                  <a:gd name="T33" fmla="*/ 1403 h 14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4" h="1403">
                    <a:moveTo>
                      <a:pt x="956" y="168"/>
                    </a:moveTo>
                    <a:cubicBezTo>
                      <a:pt x="956" y="168"/>
                      <a:pt x="830" y="284"/>
                      <a:pt x="751" y="646"/>
                    </a:cubicBezTo>
                    <a:cubicBezTo>
                      <a:pt x="751" y="646"/>
                      <a:pt x="677" y="946"/>
                      <a:pt x="278" y="1351"/>
                    </a:cubicBezTo>
                    <a:cubicBezTo>
                      <a:pt x="278" y="1351"/>
                      <a:pt x="220" y="1403"/>
                      <a:pt x="157" y="1393"/>
                    </a:cubicBezTo>
                    <a:cubicBezTo>
                      <a:pt x="94" y="1382"/>
                      <a:pt x="47" y="1372"/>
                      <a:pt x="47" y="1372"/>
                    </a:cubicBezTo>
                    <a:cubicBezTo>
                      <a:pt x="47" y="1372"/>
                      <a:pt x="0" y="1335"/>
                      <a:pt x="168" y="1314"/>
                    </a:cubicBezTo>
                    <a:cubicBezTo>
                      <a:pt x="168" y="1314"/>
                      <a:pt x="273" y="1324"/>
                      <a:pt x="614" y="746"/>
                    </a:cubicBezTo>
                    <a:cubicBezTo>
                      <a:pt x="614" y="746"/>
                      <a:pt x="683" y="620"/>
                      <a:pt x="709" y="447"/>
                    </a:cubicBezTo>
                    <a:cubicBezTo>
                      <a:pt x="709" y="447"/>
                      <a:pt x="840" y="95"/>
                      <a:pt x="977" y="47"/>
                    </a:cubicBezTo>
                    <a:cubicBezTo>
                      <a:pt x="1114" y="0"/>
                      <a:pt x="1056" y="95"/>
                      <a:pt x="956" y="168"/>
                    </a:cubicBezTo>
                    <a:close/>
                  </a:path>
                </a:pathLst>
              </a:custGeom>
              <a:gradFill rotWithShape="1">
                <a:gsLst>
                  <a:gs pos="0">
                    <a:srgbClr val="0061B2"/>
                  </a:gs>
                  <a:gs pos="50000">
                    <a:srgbClr val="A9CAE5"/>
                  </a:gs>
                  <a:gs pos="100000">
                    <a:srgbClr val="0061B2"/>
                  </a:gs>
                </a:gsLst>
                <a:lin ang="1890000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34" name="Freeform 562">
                <a:extLst>
                  <a:ext uri="{FF2B5EF4-FFF2-40B4-BE49-F238E27FC236}">
                    <a16:creationId xmlns:a16="http://schemas.microsoft.com/office/drawing/2014/main" id="{7E583A5F-F3F2-9743-8B8A-F8FAA820E3FF}"/>
                  </a:ext>
                </a:extLst>
              </p:cNvPr>
              <p:cNvSpPr>
                <a:spLocks/>
              </p:cNvSpPr>
              <p:nvPr/>
            </p:nvSpPr>
            <p:spPr bwMode="gray">
              <a:xfrm>
                <a:off x="4426" y="2192"/>
                <a:ext cx="204" cy="400"/>
              </a:xfrm>
              <a:custGeom>
                <a:avLst/>
                <a:gdLst>
                  <a:gd name="T0" fmla="*/ 0 w 805"/>
                  <a:gd name="T1" fmla="*/ 0 h 1580"/>
                  <a:gd name="T2" fmla="*/ 0 w 805"/>
                  <a:gd name="T3" fmla="*/ 0 h 1580"/>
                  <a:gd name="T4" fmla="*/ 0 w 805"/>
                  <a:gd name="T5" fmla="*/ 0 h 1580"/>
                  <a:gd name="T6" fmla="*/ 0 w 805"/>
                  <a:gd name="T7" fmla="*/ 0 h 1580"/>
                  <a:gd name="T8" fmla="*/ 0 w 805"/>
                  <a:gd name="T9" fmla="*/ 0 h 1580"/>
                  <a:gd name="T10" fmla="*/ 0 w 805"/>
                  <a:gd name="T11" fmla="*/ 0 h 1580"/>
                  <a:gd name="T12" fmla="*/ 0 w 805"/>
                  <a:gd name="T13" fmla="*/ 0 h 1580"/>
                  <a:gd name="T14" fmla="*/ 0 60000 65536"/>
                  <a:gd name="T15" fmla="*/ 0 60000 65536"/>
                  <a:gd name="T16" fmla="*/ 0 60000 65536"/>
                  <a:gd name="T17" fmla="*/ 0 60000 65536"/>
                  <a:gd name="T18" fmla="*/ 0 60000 65536"/>
                  <a:gd name="T19" fmla="*/ 0 60000 65536"/>
                  <a:gd name="T20" fmla="*/ 0 60000 65536"/>
                  <a:gd name="T21" fmla="*/ 0 w 805"/>
                  <a:gd name="T22" fmla="*/ 0 h 1580"/>
                  <a:gd name="T23" fmla="*/ 805 w 805"/>
                  <a:gd name="T24" fmla="*/ 1580 h 15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5" h="1580">
                    <a:moveTo>
                      <a:pt x="38" y="45"/>
                    </a:moveTo>
                    <a:cubicBezTo>
                      <a:pt x="0" y="23"/>
                      <a:pt x="69" y="0"/>
                      <a:pt x="78" y="7"/>
                    </a:cubicBezTo>
                    <a:cubicBezTo>
                      <a:pt x="78" y="7"/>
                      <a:pt x="660" y="367"/>
                      <a:pt x="678" y="553"/>
                    </a:cubicBezTo>
                    <a:cubicBezTo>
                      <a:pt x="678" y="553"/>
                      <a:pt x="734" y="584"/>
                      <a:pt x="801" y="1447"/>
                    </a:cubicBezTo>
                    <a:cubicBezTo>
                      <a:pt x="805" y="1500"/>
                      <a:pt x="631" y="1580"/>
                      <a:pt x="631" y="1580"/>
                    </a:cubicBezTo>
                    <a:cubicBezTo>
                      <a:pt x="550" y="626"/>
                      <a:pt x="550" y="626"/>
                      <a:pt x="550" y="626"/>
                    </a:cubicBezTo>
                    <a:cubicBezTo>
                      <a:pt x="550" y="626"/>
                      <a:pt x="403" y="253"/>
                      <a:pt x="38" y="45"/>
                    </a:cubicBezTo>
                    <a:close/>
                  </a:path>
                </a:pathLst>
              </a:custGeom>
              <a:solidFill>
                <a:srgbClr val="F2C160"/>
              </a:solidFill>
              <a:ln w="9525">
                <a:noFill/>
                <a:round/>
                <a:headEnd/>
                <a:tailEnd/>
              </a:ln>
            </p:spPr>
            <p:txBody>
              <a:bodyPr/>
              <a:lstStyle/>
              <a:p>
                <a:pPr>
                  <a:defRPr/>
                </a:pPr>
                <a:endParaRPr lang="en-US" kern="0">
                  <a:solidFill>
                    <a:sysClr val="windowText" lastClr="000000"/>
                  </a:solidFill>
                  <a:cs typeface="Arial" charset="0"/>
                </a:endParaRPr>
              </a:p>
            </p:txBody>
          </p:sp>
          <p:sp>
            <p:nvSpPr>
              <p:cNvPr id="35" name="Freeform 563">
                <a:extLst>
                  <a:ext uri="{FF2B5EF4-FFF2-40B4-BE49-F238E27FC236}">
                    <a16:creationId xmlns:a16="http://schemas.microsoft.com/office/drawing/2014/main" id="{121E24E3-42D8-2542-AD71-B2918DC398AA}"/>
                  </a:ext>
                </a:extLst>
              </p:cNvPr>
              <p:cNvSpPr>
                <a:spLocks/>
              </p:cNvSpPr>
              <p:nvPr/>
            </p:nvSpPr>
            <p:spPr bwMode="gray">
              <a:xfrm>
                <a:off x="4156" y="1877"/>
                <a:ext cx="222" cy="430"/>
              </a:xfrm>
              <a:custGeom>
                <a:avLst/>
                <a:gdLst>
                  <a:gd name="T0" fmla="*/ 0 w 877"/>
                  <a:gd name="T1" fmla="*/ 0 h 1701"/>
                  <a:gd name="T2" fmla="*/ 0 w 877"/>
                  <a:gd name="T3" fmla="*/ 0 h 1701"/>
                  <a:gd name="T4" fmla="*/ 0 w 877"/>
                  <a:gd name="T5" fmla="*/ 0 h 1701"/>
                  <a:gd name="T6" fmla="*/ 0 w 877"/>
                  <a:gd name="T7" fmla="*/ 0 h 1701"/>
                  <a:gd name="T8" fmla="*/ 0 w 877"/>
                  <a:gd name="T9" fmla="*/ 0 h 1701"/>
                  <a:gd name="T10" fmla="*/ 0 w 877"/>
                  <a:gd name="T11" fmla="*/ 0 h 1701"/>
                  <a:gd name="T12" fmla="*/ 0 60000 65536"/>
                  <a:gd name="T13" fmla="*/ 0 60000 65536"/>
                  <a:gd name="T14" fmla="*/ 0 60000 65536"/>
                  <a:gd name="T15" fmla="*/ 0 60000 65536"/>
                  <a:gd name="T16" fmla="*/ 0 60000 65536"/>
                  <a:gd name="T17" fmla="*/ 0 60000 65536"/>
                  <a:gd name="T18" fmla="*/ 0 w 877"/>
                  <a:gd name="T19" fmla="*/ 0 h 1701"/>
                  <a:gd name="T20" fmla="*/ 877 w 877"/>
                  <a:gd name="T21" fmla="*/ 1701 h 1701"/>
                </a:gdLst>
                <a:ahLst/>
                <a:cxnLst>
                  <a:cxn ang="T12">
                    <a:pos x="T0" y="T1"/>
                  </a:cxn>
                  <a:cxn ang="T13">
                    <a:pos x="T2" y="T3"/>
                  </a:cxn>
                  <a:cxn ang="T14">
                    <a:pos x="T4" y="T5"/>
                  </a:cxn>
                  <a:cxn ang="T15">
                    <a:pos x="T6" y="T7"/>
                  </a:cxn>
                  <a:cxn ang="T16">
                    <a:pos x="T8" y="T9"/>
                  </a:cxn>
                  <a:cxn ang="T17">
                    <a:pos x="T10" y="T11"/>
                  </a:cxn>
                </a:cxnLst>
                <a:rect l="T18" t="T19" r="T20" b="T21"/>
                <a:pathLst>
                  <a:path w="877" h="1701">
                    <a:moveTo>
                      <a:pt x="877" y="1033"/>
                    </a:moveTo>
                    <a:cubicBezTo>
                      <a:pt x="877" y="1033"/>
                      <a:pt x="827" y="954"/>
                      <a:pt x="762" y="477"/>
                    </a:cubicBezTo>
                    <a:cubicBezTo>
                      <a:pt x="697" y="0"/>
                      <a:pt x="11" y="1087"/>
                      <a:pt x="11" y="1087"/>
                    </a:cubicBezTo>
                    <a:cubicBezTo>
                      <a:pt x="0" y="1459"/>
                      <a:pt x="0" y="1459"/>
                      <a:pt x="0" y="1459"/>
                    </a:cubicBezTo>
                    <a:cubicBezTo>
                      <a:pt x="0" y="1459"/>
                      <a:pt x="47" y="1701"/>
                      <a:pt x="264" y="1665"/>
                    </a:cubicBezTo>
                    <a:cubicBezTo>
                      <a:pt x="264" y="1665"/>
                      <a:pt x="762" y="1621"/>
                      <a:pt x="877" y="1033"/>
                    </a:cubicBezTo>
                    <a:close/>
                  </a:path>
                </a:pathLst>
              </a:custGeom>
              <a:gradFill rotWithShape="1">
                <a:gsLst>
                  <a:gs pos="0">
                    <a:srgbClr val="AC8C6F"/>
                  </a:gs>
                  <a:gs pos="100000">
                    <a:srgbClr val="8E633B"/>
                  </a:gs>
                </a:gsLst>
                <a:lin ang="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36" name="Freeform 564">
                <a:extLst>
                  <a:ext uri="{FF2B5EF4-FFF2-40B4-BE49-F238E27FC236}">
                    <a16:creationId xmlns:a16="http://schemas.microsoft.com/office/drawing/2014/main" id="{17B2513F-9946-9945-9877-6C38E8DD5EDC}"/>
                  </a:ext>
                </a:extLst>
              </p:cNvPr>
              <p:cNvSpPr>
                <a:spLocks/>
              </p:cNvSpPr>
              <p:nvPr/>
            </p:nvSpPr>
            <p:spPr bwMode="gray">
              <a:xfrm>
                <a:off x="4024" y="1683"/>
                <a:ext cx="398" cy="511"/>
              </a:xfrm>
              <a:custGeom>
                <a:avLst/>
                <a:gdLst>
                  <a:gd name="T0" fmla="*/ 0 w 1572"/>
                  <a:gd name="T1" fmla="*/ 0 h 2024"/>
                  <a:gd name="T2" fmla="*/ 0 w 1572"/>
                  <a:gd name="T3" fmla="*/ 0 h 2024"/>
                  <a:gd name="T4" fmla="*/ 0 w 1572"/>
                  <a:gd name="T5" fmla="*/ 0 h 2024"/>
                  <a:gd name="T6" fmla="*/ 0 w 1572"/>
                  <a:gd name="T7" fmla="*/ 0 h 2024"/>
                  <a:gd name="T8" fmla="*/ 0 w 1572"/>
                  <a:gd name="T9" fmla="*/ 0 h 2024"/>
                  <a:gd name="T10" fmla="*/ 0 w 1572"/>
                  <a:gd name="T11" fmla="*/ 0 h 2024"/>
                  <a:gd name="T12" fmla="*/ 0 w 1572"/>
                  <a:gd name="T13" fmla="*/ 0 h 2024"/>
                  <a:gd name="T14" fmla="*/ 0 w 1572"/>
                  <a:gd name="T15" fmla="*/ 0 h 2024"/>
                  <a:gd name="T16" fmla="*/ 0 w 1572"/>
                  <a:gd name="T17" fmla="*/ 0 h 20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72"/>
                  <a:gd name="T28" fmla="*/ 0 h 2024"/>
                  <a:gd name="T29" fmla="*/ 1572 w 1572"/>
                  <a:gd name="T30" fmla="*/ 2024 h 20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72" h="2024">
                    <a:moveTo>
                      <a:pt x="1180" y="890"/>
                    </a:moveTo>
                    <a:cubicBezTo>
                      <a:pt x="1189" y="747"/>
                      <a:pt x="1203" y="599"/>
                      <a:pt x="1168" y="488"/>
                    </a:cubicBezTo>
                    <a:cubicBezTo>
                      <a:pt x="1068" y="172"/>
                      <a:pt x="811" y="0"/>
                      <a:pt x="588" y="0"/>
                    </a:cubicBezTo>
                    <a:cubicBezTo>
                      <a:pt x="401" y="0"/>
                      <a:pt x="196" y="70"/>
                      <a:pt x="88" y="304"/>
                    </a:cubicBezTo>
                    <a:cubicBezTo>
                      <a:pt x="8" y="477"/>
                      <a:pt x="0" y="775"/>
                      <a:pt x="0" y="1012"/>
                    </a:cubicBezTo>
                    <a:cubicBezTo>
                      <a:pt x="0" y="1571"/>
                      <a:pt x="263" y="2024"/>
                      <a:pt x="588" y="2024"/>
                    </a:cubicBezTo>
                    <a:cubicBezTo>
                      <a:pt x="645" y="2024"/>
                      <a:pt x="701" y="2010"/>
                      <a:pt x="753" y="1983"/>
                    </a:cubicBezTo>
                    <a:cubicBezTo>
                      <a:pt x="985" y="1896"/>
                      <a:pt x="1314" y="1431"/>
                      <a:pt x="1440" y="1120"/>
                    </a:cubicBezTo>
                    <a:cubicBezTo>
                      <a:pt x="1572" y="794"/>
                      <a:pt x="1264" y="865"/>
                      <a:pt x="1180" y="890"/>
                    </a:cubicBezTo>
                    <a:close/>
                  </a:path>
                </a:pathLst>
              </a:custGeom>
              <a:gradFill rotWithShape="1">
                <a:gsLst>
                  <a:gs pos="0">
                    <a:srgbClr val="DCBC9E"/>
                  </a:gs>
                  <a:gs pos="100000">
                    <a:srgbClr val="CFA47C"/>
                  </a:gs>
                </a:gsLst>
                <a:lin ang="270000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37" name="Freeform 565">
                <a:extLst>
                  <a:ext uri="{FF2B5EF4-FFF2-40B4-BE49-F238E27FC236}">
                    <a16:creationId xmlns:a16="http://schemas.microsoft.com/office/drawing/2014/main" id="{F8BE6926-F3D0-6D4E-AAD5-40C3D578825B}"/>
                  </a:ext>
                </a:extLst>
              </p:cNvPr>
              <p:cNvSpPr>
                <a:spLocks/>
              </p:cNvSpPr>
              <p:nvPr/>
            </p:nvSpPr>
            <p:spPr bwMode="gray">
              <a:xfrm>
                <a:off x="4028" y="1604"/>
                <a:ext cx="449" cy="429"/>
              </a:xfrm>
              <a:custGeom>
                <a:avLst/>
                <a:gdLst>
                  <a:gd name="T0" fmla="*/ 0 w 1776"/>
                  <a:gd name="T1" fmla="*/ 0 h 1697"/>
                  <a:gd name="T2" fmla="*/ 0 w 1776"/>
                  <a:gd name="T3" fmla="*/ 0 h 1697"/>
                  <a:gd name="T4" fmla="*/ 0 w 1776"/>
                  <a:gd name="T5" fmla="*/ 0 h 1697"/>
                  <a:gd name="T6" fmla="*/ 0 w 1776"/>
                  <a:gd name="T7" fmla="*/ 0 h 1697"/>
                  <a:gd name="T8" fmla="*/ 0 w 1776"/>
                  <a:gd name="T9" fmla="*/ 0 h 1697"/>
                  <a:gd name="T10" fmla="*/ 0 w 1776"/>
                  <a:gd name="T11" fmla="*/ 0 h 1697"/>
                  <a:gd name="T12" fmla="*/ 0 w 1776"/>
                  <a:gd name="T13" fmla="*/ 0 h 1697"/>
                  <a:gd name="T14" fmla="*/ 0 w 1776"/>
                  <a:gd name="T15" fmla="*/ 0 h 1697"/>
                  <a:gd name="T16" fmla="*/ 0 w 1776"/>
                  <a:gd name="T17" fmla="*/ 0 h 1697"/>
                  <a:gd name="T18" fmla="*/ 0 w 1776"/>
                  <a:gd name="T19" fmla="*/ 0 h 16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76"/>
                  <a:gd name="T31" fmla="*/ 0 h 1697"/>
                  <a:gd name="T32" fmla="*/ 1776 w 1776"/>
                  <a:gd name="T33" fmla="*/ 1697 h 16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76" h="1697">
                    <a:moveTo>
                      <a:pt x="0" y="408"/>
                    </a:moveTo>
                    <a:cubicBezTo>
                      <a:pt x="0" y="408"/>
                      <a:pt x="146" y="885"/>
                      <a:pt x="568" y="560"/>
                    </a:cubicBezTo>
                    <a:cubicBezTo>
                      <a:pt x="776" y="400"/>
                      <a:pt x="904" y="640"/>
                      <a:pt x="904" y="640"/>
                    </a:cubicBezTo>
                    <a:cubicBezTo>
                      <a:pt x="904" y="640"/>
                      <a:pt x="1209" y="507"/>
                      <a:pt x="1164" y="1202"/>
                    </a:cubicBezTo>
                    <a:cubicBezTo>
                      <a:pt x="1164" y="1202"/>
                      <a:pt x="1680" y="1022"/>
                      <a:pt x="1290" y="1697"/>
                    </a:cubicBezTo>
                    <a:cubicBezTo>
                      <a:pt x="1290" y="1697"/>
                      <a:pt x="1440" y="1656"/>
                      <a:pt x="1600" y="1304"/>
                    </a:cubicBezTo>
                    <a:cubicBezTo>
                      <a:pt x="1600" y="1304"/>
                      <a:pt x="1776" y="752"/>
                      <a:pt x="1560" y="360"/>
                    </a:cubicBezTo>
                    <a:cubicBezTo>
                      <a:pt x="1560" y="360"/>
                      <a:pt x="1520" y="272"/>
                      <a:pt x="1264" y="192"/>
                    </a:cubicBezTo>
                    <a:cubicBezTo>
                      <a:pt x="1264" y="192"/>
                      <a:pt x="1160" y="128"/>
                      <a:pt x="1128" y="104"/>
                    </a:cubicBezTo>
                    <a:cubicBezTo>
                      <a:pt x="1096" y="80"/>
                      <a:pt x="520" y="0"/>
                      <a:pt x="0" y="408"/>
                    </a:cubicBezTo>
                    <a:close/>
                  </a:path>
                </a:pathLst>
              </a:custGeom>
              <a:gradFill rotWithShape="1">
                <a:gsLst>
                  <a:gs pos="0">
                    <a:srgbClr val="828282"/>
                  </a:gs>
                  <a:gs pos="50000">
                    <a:srgbClr val="343434"/>
                  </a:gs>
                  <a:gs pos="100000">
                    <a:srgbClr val="828282"/>
                  </a:gs>
                </a:gsLst>
                <a:lin ang="1890000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38" name="Freeform 566">
                <a:extLst>
                  <a:ext uri="{FF2B5EF4-FFF2-40B4-BE49-F238E27FC236}">
                    <a16:creationId xmlns:a16="http://schemas.microsoft.com/office/drawing/2014/main" id="{37F433A0-6B5E-4943-B3DD-DBE247AF2D0D}"/>
                  </a:ext>
                </a:extLst>
              </p:cNvPr>
              <p:cNvSpPr>
                <a:spLocks/>
              </p:cNvSpPr>
              <p:nvPr/>
            </p:nvSpPr>
            <p:spPr bwMode="gray">
              <a:xfrm>
                <a:off x="4028" y="1759"/>
                <a:ext cx="237" cy="163"/>
              </a:xfrm>
              <a:custGeom>
                <a:avLst/>
                <a:gdLst>
                  <a:gd name="T0" fmla="*/ 0 w 936"/>
                  <a:gd name="T1" fmla="*/ 0 h 648"/>
                  <a:gd name="T2" fmla="*/ 0 w 936"/>
                  <a:gd name="T3" fmla="*/ 0 h 648"/>
                  <a:gd name="T4" fmla="*/ 0 w 936"/>
                  <a:gd name="T5" fmla="*/ 0 h 648"/>
                  <a:gd name="T6" fmla="*/ 0 w 936"/>
                  <a:gd name="T7" fmla="*/ 0 h 648"/>
                  <a:gd name="T8" fmla="*/ 0 w 936"/>
                  <a:gd name="T9" fmla="*/ 0 h 648"/>
                  <a:gd name="T10" fmla="*/ 0 60000 65536"/>
                  <a:gd name="T11" fmla="*/ 0 60000 65536"/>
                  <a:gd name="T12" fmla="*/ 0 60000 65536"/>
                  <a:gd name="T13" fmla="*/ 0 60000 65536"/>
                  <a:gd name="T14" fmla="*/ 0 60000 65536"/>
                  <a:gd name="T15" fmla="*/ 0 w 936"/>
                  <a:gd name="T16" fmla="*/ 0 h 648"/>
                  <a:gd name="T17" fmla="*/ 936 w 936"/>
                  <a:gd name="T18" fmla="*/ 648 h 648"/>
                </a:gdLst>
                <a:ahLst/>
                <a:cxnLst>
                  <a:cxn ang="T10">
                    <a:pos x="T0" y="T1"/>
                  </a:cxn>
                  <a:cxn ang="T11">
                    <a:pos x="T2" y="T3"/>
                  </a:cxn>
                  <a:cxn ang="T12">
                    <a:pos x="T4" y="T5"/>
                  </a:cxn>
                  <a:cxn ang="T13">
                    <a:pos x="T6" y="T7"/>
                  </a:cxn>
                  <a:cxn ang="T14">
                    <a:pos x="T8" y="T9"/>
                  </a:cxn>
                </a:cxnLst>
                <a:rect l="T15" t="T16" r="T17" b="T18"/>
                <a:pathLst>
                  <a:path w="936" h="648">
                    <a:moveTo>
                      <a:pt x="72" y="126"/>
                    </a:moveTo>
                    <a:cubicBezTo>
                      <a:pt x="72" y="126"/>
                      <a:pt x="300" y="240"/>
                      <a:pt x="426" y="180"/>
                    </a:cubicBezTo>
                    <a:cubicBezTo>
                      <a:pt x="552" y="120"/>
                      <a:pt x="936" y="0"/>
                      <a:pt x="936" y="132"/>
                    </a:cubicBezTo>
                    <a:cubicBezTo>
                      <a:pt x="936" y="132"/>
                      <a:pt x="708" y="642"/>
                      <a:pt x="42" y="648"/>
                    </a:cubicBezTo>
                    <a:cubicBezTo>
                      <a:pt x="42" y="648"/>
                      <a:pt x="0" y="462"/>
                      <a:pt x="72" y="126"/>
                    </a:cubicBezTo>
                    <a:close/>
                  </a:path>
                </a:pathLst>
              </a:custGeom>
              <a:solidFill>
                <a:srgbClr val="F8D3B0">
                  <a:alpha val="59999"/>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39" name="Freeform 567">
                <a:extLst>
                  <a:ext uri="{FF2B5EF4-FFF2-40B4-BE49-F238E27FC236}">
                    <a16:creationId xmlns:a16="http://schemas.microsoft.com/office/drawing/2014/main" id="{F1462910-EDA6-B54A-A541-070115DC4682}"/>
                  </a:ext>
                </a:extLst>
              </p:cNvPr>
              <p:cNvSpPr>
                <a:spLocks/>
              </p:cNvSpPr>
              <p:nvPr/>
            </p:nvSpPr>
            <p:spPr bwMode="gray">
              <a:xfrm>
                <a:off x="4190" y="1935"/>
                <a:ext cx="172" cy="232"/>
              </a:xfrm>
              <a:custGeom>
                <a:avLst/>
                <a:gdLst>
                  <a:gd name="T0" fmla="*/ 0 w 678"/>
                  <a:gd name="T1" fmla="*/ 0 h 918"/>
                  <a:gd name="T2" fmla="*/ 0 w 678"/>
                  <a:gd name="T3" fmla="*/ 0 h 918"/>
                  <a:gd name="T4" fmla="*/ 0 w 678"/>
                  <a:gd name="T5" fmla="*/ 0 h 918"/>
                  <a:gd name="T6" fmla="*/ 0 w 678"/>
                  <a:gd name="T7" fmla="*/ 0 h 918"/>
                  <a:gd name="T8" fmla="*/ 0 60000 65536"/>
                  <a:gd name="T9" fmla="*/ 0 60000 65536"/>
                  <a:gd name="T10" fmla="*/ 0 60000 65536"/>
                  <a:gd name="T11" fmla="*/ 0 60000 65536"/>
                  <a:gd name="T12" fmla="*/ 0 w 678"/>
                  <a:gd name="T13" fmla="*/ 0 h 918"/>
                  <a:gd name="T14" fmla="*/ 678 w 678"/>
                  <a:gd name="T15" fmla="*/ 918 h 918"/>
                </a:gdLst>
                <a:ahLst/>
                <a:cxnLst>
                  <a:cxn ang="T8">
                    <a:pos x="T0" y="T1"/>
                  </a:cxn>
                  <a:cxn ang="T9">
                    <a:pos x="T2" y="T3"/>
                  </a:cxn>
                  <a:cxn ang="T10">
                    <a:pos x="T4" y="T5"/>
                  </a:cxn>
                  <a:cxn ang="T11">
                    <a:pos x="T6" y="T7"/>
                  </a:cxn>
                </a:cxnLst>
                <a:rect l="T12" t="T13" r="T14" b="T15"/>
                <a:pathLst>
                  <a:path w="678" h="918">
                    <a:moveTo>
                      <a:pt x="564" y="0"/>
                    </a:moveTo>
                    <a:cubicBezTo>
                      <a:pt x="564" y="0"/>
                      <a:pt x="450" y="792"/>
                      <a:pt x="0" y="918"/>
                    </a:cubicBezTo>
                    <a:cubicBezTo>
                      <a:pt x="0" y="918"/>
                      <a:pt x="498" y="750"/>
                      <a:pt x="600" y="342"/>
                    </a:cubicBezTo>
                    <a:cubicBezTo>
                      <a:pt x="600" y="342"/>
                      <a:pt x="678" y="84"/>
                      <a:pt x="564" y="0"/>
                    </a:cubicBezTo>
                    <a:close/>
                  </a:path>
                </a:pathLst>
              </a:custGeom>
              <a:solidFill>
                <a:srgbClr val="F8D3B0">
                  <a:alpha val="59999"/>
                </a:srgbClr>
              </a:solidFill>
              <a:ln w="9525" cap="flat" cmpd="sng">
                <a:noFill/>
                <a:prstDash val="solid"/>
                <a:round/>
                <a:headEnd type="none" w="med" len="med"/>
                <a:tailEnd type="none" w="med" len="med"/>
              </a:ln>
            </p:spPr>
            <p:txBody>
              <a:bodyPr/>
              <a:lstStyle/>
              <a:p>
                <a:pPr>
                  <a:defRPr/>
                </a:pPr>
                <a:endParaRPr lang="en-US" kern="0">
                  <a:solidFill>
                    <a:sysClr val="windowText" lastClr="000000"/>
                  </a:solidFill>
                  <a:cs typeface="Arial" charset="0"/>
                </a:endParaRPr>
              </a:p>
            </p:txBody>
          </p:sp>
          <p:sp>
            <p:nvSpPr>
              <p:cNvPr id="40" name="Freeform 568">
                <a:extLst>
                  <a:ext uri="{FF2B5EF4-FFF2-40B4-BE49-F238E27FC236}">
                    <a16:creationId xmlns:a16="http://schemas.microsoft.com/office/drawing/2014/main" id="{DBC293D6-CB3C-C046-9791-728AF9EF9E4A}"/>
                  </a:ext>
                </a:extLst>
              </p:cNvPr>
              <p:cNvSpPr>
                <a:spLocks/>
              </p:cNvSpPr>
              <p:nvPr/>
            </p:nvSpPr>
            <p:spPr bwMode="gray">
              <a:xfrm>
                <a:off x="4334" y="1883"/>
                <a:ext cx="89" cy="79"/>
              </a:xfrm>
              <a:custGeom>
                <a:avLst/>
                <a:gdLst>
                  <a:gd name="T0" fmla="*/ 0 w 354"/>
                  <a:gd name="T1" fmla="*/ 0 h 312"/>
                  <a:gd name="T2" fmla="*/ 0 w 354"/>
                  <a:gd name="T3" fmla="*/ 0 h 312"/>
                  <a:gd name="T4" fmla="*/ 0 w 354"/>
                  <a:gd name="T5" fmla="*/ 0 h 312"/>
                  <a:gd name="T6" fmla="*/ 0 60000 65536"/>
                  <a:gd name="T7" fmla="*/ 0 60000 65536"/>
                  <a:gd name="T8" fmla="*/ 0 60000 65536"/>
                  <a:gd name="T9" fmla="*/ 0 w 354"/>
                  <a:gd name="T10" fmla="*/ 0 h 312"/>
                  <a:gd name="T11" fmla="*/ 354 w 354"/>
                  <a:gd name="T12" fmla="*/ 312 h 312"/>
                </a:gdLst>
                <a:ahLst/>
                <a:cxnLst>
                  <a:cxn ang="T6">
                    <a:pos x="T0" y="T1"/>
                  </a:cxn>
                  <a:cxn ang="T7">
                    <a:pos x="T2" y="T3"/>
                  </a:cxn>
                  <a:cxn ang="T8">
                    <a:pos x="T4" y="T5"/>
                  </a:cxn>
                </a:cxnLst>
                <a:rect l="T9" t="T10" r="T11" b="T12"/>
                <a:pathLst>
                  <a:path w="354" h="312">
                    <a:moveTo>
                      <a:pt x="0" y="84"/>
                    </a:moveTo>
                    <a:cubicBezTo>
                      <a:pt x="0" y="84"/>
                      <a:pt x="240" y="132"/>
                      <a:pt x="198" y="312"/>
                    </a:cubicBezTo>
                    <a:cubicBezTo>
                      <a:pt x="198" y="312"/>
                      <a:pt x="354" y="0"/>
                      <a:pt x="0" y="84"/>
                    </a:cubicBezTo>
                    <a:close/>
                  </a:path>
                </a:pathLst>
              </a:custGeom>
              <a:solidFill>
                <a:srgbClr val="BC9168"/>
              </a:solidFill>
              <a:ln w="9525">
                <a:noFill/>
                <a:round/>
                <a:headEnd/>
                <a:tailEnd/>
              </a:ln>
            </p:spPr>
            <p:txBody>
              <a:bodyPr/>
              <a:lstStyle/>
              <a:p>
                <a:pPr>
                  <a:defRPr/>
                </a:pPr>
                <a:endParaRPr lang="en-US" kern="0">
                  <a:solidFill>
                    <a:sysClr val="windowText" lastClr="000000"/>
                  </a:solidFill>
                  <a:cs typeface="Arial" charset="0"/>
                </a:endParaRPr>
              </a:p>
            </p:txBody>
          </p:sp>
          <p:sp>
            <p:nvSpPr>
              <p:cNvPr id="41" name="Freeform 569">
                <a:extLst>
                  <a:ext uri="{FF2B5EF4-FFF2-40B4-BE49-F238E27FC236}">
                    <a16:creationId xmlns:a16="http://schemas.microsoft.com/office/drawing/2014/main" id="{1451B998-3683-934A-AD16-0009DBBDC98B}"/>
                  </a:ext>
                </a:extLst>
              </p:cNvPr>
              <p:cNvSpPr>
                <a:spLocks/>
              </p:cNvSpPr>
              <p:nvPr/>
            </p:nvSpPr>
            <p:spPr bwMode="gray">
              <a:xfrm>
                <a:off x="3960" y="2168"/>
                <a:ext cx="479" cy="470"/>
              </a:xfrm>
              <a:custGeom>
                <a:avLst/>
                <a:gdLst>
                  <a:gd name="T0" fmla="*/ 177 w 479"/>
                  <a:gd name="T1" fmla="*/ 443 h 470"/>
                  <a:gd name="T2" fmla="*/ 479 w 479"/>
                  <a:gd name="T3" fmla="*/ 0 h 470"/>
                  <a:gd name="T4" fmla="*/ 460 w 479"/>
                  <a:gd name="T5" fmla="*/ 2 h 470"/>
                  <a:gd name="T6" fmla="*/ 141 w 479"/>
                  <a:gd name="T7" fmla="*/ 418 h 470"/>
                  <a:gd name="T8" fmla="*/ 58 w 479"/>
                  <a:gd name="T9" fmla="*/ 426 h 470"/>
                  <a:gd name="T10" fmla="*/ 25 w 479"/>
                  <a:gd name="T11" fmla="*/ 435 h 470"/>
                  <a:gd name="T12" fmla="*/ 166 w 479"/>
                  <a:gd name="T13" fmla="*/ 449 h 470"/>
                  <a:gd name="T14" fmla="*/ 177 w 479"/>
                  <a:gd name="T15" fmla="*/ 443 h 470"/>
                  <a:gd name="T16" fmla="*/ 0 60000 65536"/>
                  <a:gd name="T17" fmla="*/ 0 60000 65536"/>
                  <a:gd name="T18" fmla="*/ 0 60000 65536"/>
                  <a:gd name="T19" fmla="*/ 0 60000 65536"/>
                  <a:gd name="T20" fmla="*/ 0 60000 65536"/>
                  <a:gd name="T21" fmla="*/ 0 60000 65536"/>
                  <a:gd name="T22" fmla="*/ 0 60000 65536"/>
                  <a:gd name="T23" fmla="*/ 0 60000 65536"/>
                  <a:gd name="T24" fmla="*/ 0 w 479"/>
                  <a:gd name="T25" fmla="*/ 0 h 470"/>
                  <a:gd name="T26" fmla="*/ 479 w 479"/>
                  <a:gd name="T27" fmla="*/ 470 h 4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9" h="470">
                    <a:moveTo>
                      <a:pt x="177" y="443"/>
                    </a:moveTo>
                    <a:cubicBezTo>
                      <a:pt x="215" y="410"/>
                      <a:pt x="286" y="286"/>
                      <a:pt x="479" y="0"/>
                    </a:cubicBezTo>
                    <a:cubicBezTo>
                      <a:pt x="479" y="0"/>
                      <a:pt x="471" y="1"/>
                      <a:pt x="460" y="2"/>
                    </a:cubicBezTo>
                    <a:cubicBezTo>
                      <a:pt x="460" y="2"/>
                      <a:pt x="201" y="394"/>
                      <a:pt x="141" y="418"/>
                    </a:cubicBezTo>
                    <a:cubicBezTo>
                      <a:pt x="141" y="418"/>
                      <a:pt x="117" y="435"/>
                      <a:pt x="58" y="426"/>
                    </a:cubicBezTo>
                    <a:cubicBezTo>
                      <a:pt x="0" y="416"/>
                      <a:pt x="25" y="435"/>
                      <a:pt x="25" y="435"/>
                    </a:cubicBezTo>
                    <a:cubicBezTo>
                      <a:pt x="25" y="435"/>
                      <a:pt x="125" y="470"/>
                      <a:pt x="166" y="449"/>
                    </a:cubicBezTo>
                    <a:cubicBezTo>
                      <a:pt x="179" y="442"/>
                      <a:pt x="174" y="446"/>
                      <a:pt x="177" y="443"/>
                    </a:cubicBezTo>
                    <a:close/>
                  </a:path>
                </a:pathLst>
              </a:custGeom>
              <a:solidFill>
                <a:srgbClr val="515E60">
                  <a:alpha val="70195"/>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42" name="Freeform 570">
                <a:extLst>
                  <a:ext uri="{FF2B5EF4-FFF2-40B4-BE49-F238E27FC236}">
                    <a16:creationId xmlns:a16="http://schemas.microsoft.com/office/drawing/2014/main" id="{7C694224-C22E-F341-AE86-8E3CBB69A3A9}"/>
                  </a:ext>
                </a:extLst>
              </p:cNvPr>
              <p:cNvSpPr>
                <a:spLocks/>
              </p:cNvSpPr>
              <p:nvPr/>
            </p:nvSpPr>
            <p:spPr bwMode="gray">
              <a:xfrm>
                <a:off x="3960" y="2159"/>
                <a:ext cx="480" cy="462"/>
              </a:xfrm>
              <a:custGeom>
                <a:avLst/>
                <a:gdLst>
                  <a:gd name="T0" fmla="*/ 0 w 1897"/>
                  <a:gd name="T1" fmla="*/ 0 h 1829"/>
                  <a:gd name="T2" fmla="*/ 0 w 1897"/>
                  <a:gd name="T3" fmla="*/ 0 h 1829"/>
                  <a:gd name="T4" fmla="*/ 0 w 1897"/>
                  <a:gd name="T5" fmla="*/ 0 h 1829"/>
                  <a:gd name="T6" fmla="*/ 0 w 1897"/>
                  <a:gd name="T7" fmla="*/ 0 h 1829"/>
                  <a:gd name="T8" fmla="*/ 0 w 1897"/>
                  <a:gd name="T9" fmla="*/ 0 h 1829"/>
                  <a:gd name="T10" fmla="*/ 0 w 1897"/>
                  <a:gd name="T11" fmla="*/ 0 h 1829"/>
                  <a:gd name="T12" fmla="*/ 0 w 1897"/>
                  <a:gd name="T13" fmla="*/ 0 h 1829"/>
                  <a:gd name="T14" fmla="*/ 0 60000 65536"/>
                  <a:gd name="T15" fmla="*/ 0 60000 65536"/>
                  <a:gd name="T16" fmla="*/ 0 60000 65536"/>
                  <a:gd name="T17" fmla="*/ 0 60000 65536"/>
                  <a:gd name="T18" fmla="*/ 0 60000 65536"/>
                  <a:gd name="T19" fmla="*/ 0 60000 65536"/>
                  <a:gd name="T20" fmla="*/ 0 60000 65536"/>
                  <a:gd name="T21" fmla="*/ 0 w 1897"/>
                  <a:gd name="T22" fmla="*/ 0 h 1829"/>
                  <a:gd name="T23" fmla="*/ 1897 w 1897"/>
                  <a:gd name="T24" fmla="*/ 1829 h 18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7" h="1829">
                    <a:moveTo>
                      <a:pt x="1897" y="42"/>
                    </a:moveTo>
                    <a:cubicBezTo>
                      <a:pt x="1897" y="42"/>
                      <a:pt x="1860" y="0"/>
                      <a:pt x="1818" y="5"/>
                    </a:cubicBezTo>
                    <a:cubicBezTo>
                      <a:pt x="1818" y="5"/>
                      <a:pt x="794" y="1556"/>
                      <a:pt x="557" y="1650"/>
                    </a:cubicBezTo>
                    <a:cubicBezTo>
                      <a:pt x="557" y="1650"/>
                      <a:pt x="462" y="1719"/>
                      <a:pt x="231" y="1682"/>
                    </a:cubicBezTo>
                    <a:cubicBezTo>
                      <a:pt x="0" y="1645"/>
                      <a:pt x="100" y="1719"/>
                      <a:pt x="100" y="1719"/>
                    </a:cubicBezTo>
                    <a:cubicBezTo>
                      <a:pt x="100" y="1719"/>
                      <a:pt x="389" y="1829"/>
                      <a:pt x="552" y="1745"/>
                    </a:cubicBezTo>
                    <a:cubicBezTo>
                      <a:pt x="715" y="1661"/>
                      <a:pt x="778" y="1708"/>
                      <a:pt x="1897" y="42"/>
                    </a:cubicBezTo>
                    <a:close/>
                  </a:path>
                </a:pathLst>
              </a:custGeom>
              <a:gradFill rotWithShape="1">
                <a:gsLst>
                  <a:gs pos="0">
                    <a:srgbClr val="0061B2"/>
                  </a:gs>
                  <a:gs pos="50000">
                    <a:srgbClr val="A9CAE5"/>
                  </a:gs>
                  <a:gs pos="100000">
                    <a:srgbClr val="0061B2"/>
                  </a:gs>
                </a:gsLst>
                <a:lin ang="18900000" scaled="1"/>
              </a:gradFill>
              <a:ln w="9525">
                <a:noFill/>
                <a:round/>
                <a:headEnd/>
                <a:tailEnd/>
              </a:ln>
            </p:spPr>
            <p:txBody>
              <a:bodyPr/>
              <a:lstStyle/>
              <a:p>
                <a:pPr>
                  <a:defRPr/>
                </a:pPr>
                <a:endParaRPr lang="en-US" kern="0">
                  <a:solidFill>
                    <a:sysClr val="windowText" lastClr="000000"/>
                  </a:solidFill>
                  <a:cs typeface="Arial" charset="0"/>
                </a:endParaRPr>
              </a:p>
            </p:txBody>
          </p:sp>
          <p:sp>
            <p:nvSpPr>
              <p:cNvPr id="43" name="Freeform 571">
                <a:extLst>
                  <a:ext uri="{FF2B5EF4-FFF2-40B4-BE49-F238E27FC236}">
                    <a16:creationId xmlns:a16="http://schemas.microsoft.com/office/drawing/2014/main" id="{CFD33488-8701-B14C-B338-0FF863F0FF6E}"/>
                  </a:ext>
                </a:extLst>
              </p:cNvPr>
              <p:cNvSpPr>
                <a:spLocks/>
              </p:cNvSpPr>
              <p:nvPr/>
            </p:nvSpPr>
            <p:spPr bwMode="gray">
              <a:xfrm>
                <a:off x="4300" y="2138"/>
                <a:ext cx="171" cy="129"/>
              </a:xfrm>
              <a:custGeom>
                <a:avLst/>
                <a:gdLst>
                  <a:gd name="T0" fmla="*/ 0 w 674"/>
                  <a:gd name="T1" fmla="*/ 0 h 510"/>
                  <a:gd name="T2" fmla="*/ 0 w 674"/>
                  <a:gd name="T3" fmla="*/ 0 h 510"/>
                  <a:gd name="T4" fmla="*/ 0 w 674"/>
                  <a:gd name="T5" fmla="*/ 0 h 510"/>
                  <a:gd name="T6" fmla="*/ 0 w 674"/>
                  <a:gd name="T7" fmla="*/ 0 h 510"/>
                  <a:gd name="T8" fmla="*/ 0 w 674"/>
                  <a:gd name="T9" fmla="*/ 0 h 510"/>
                  <a:gd name="T10" fmla="*/ 0 60000 65536"/>
                  <a:gd name="T11" fmla="*/ 0 60000 65536"/>
                  <a:gd name="T12" fmla="*/ 0 60000 65536"/>
                  <a:gd name="T13" fmla="*/ 0 60000 65536"/>
                  <a:gd name="T14" fmla="*/ 0 60000 65536"/>
                  <a:gd name="T15" fmla="*/ 0 w 674"/>
                  <a:gd name="T16" fmla="*/ 0 h 510"/>
                  <a:gd name="T17" fmla="*/ 674 w 674"/>
                  <a:gd name="T18" fmla="*/ 510 h 510"/>
                </a:gdLst>
                <a:ahLst/>
                <a:cxnLst>
                  <a:cxn ang="T10">
                    <a:pos x="T0" y="T1"/>
                  </a:cxn>
                  <a:cxn ang="T11">
                    <a:pos x="T2" y="T3"/>
                  </a:cxn>
                  <a:cxn ang="T12">
                    <a:pos x="T4" y="T5"/>
                  </a:cxn>
                  <a:cxn ang="T13">
                    <a:pos x="T6" y="T7"/>
                  </a:cxn>
                  <a:cxn ang="T14">
                    <a:pos x="T8" y="T9"/>
                  </a:cxn>
                </a:cxnLst>
                <a:rect l="T15" t="T16" r="T17" b="T18"/>
                <a:pathLst>
                  <a:path w="674" h="510">
                    <a:moveTo>
                      <a:pt x="309" y="0"/>
                    </a:moveTo>
                    <a:cubicBezTo>
                      <a:pt x="377" y="40"/>
                      <a:pt x="377" y="40"/>
                      <a:pt x="377" y="40"/>
                    </a:cubicBezTo>
                    <a:cubicBezTo>
                      <a:pt x="377" y="40"/>
                      <a:pt x="585" y="122"/>
                      <a:pt x="674" y="181"/>
                    </a:cubicBezTo>
                    <a:cubicBezTo>
                      <a:pt x="0" y="510"/>
                      <a:pt x="0" y="510"/>
                      <a:pt x="0" y="510"/>
                    </a:cubicBezTo>
                    <a:cubicBezTo>
                      <a:pt x="0" y="510"/>
                      <a:pt x="218" y="388"/>
                      <a:pt x="309" y="0"/>
                    </a:cubicBezTo>
                    <a:close/>
                  </a:path>
                </a:pathLst>
              </a:custGeom>
              <a:solidFill>
                <a:srgbClr val="F9E1B1">
                  <a:alpha val="50195"/>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44" name="Freeform 572">
                <a:extLst>
                  <a:ext uri="{FF2B5EF4-FFF2-40B4-BE49-F238E27FC236}">
                    <a16:creationId xmlns:a16="http://schemas.microsoft.com/office/drawing/2014/main" id="{9D11792F-0402-C142-A7F3-EF46552861DA}"/>
                  </a:ext>
                </a:extLst>
              </p:cNvPr>
              <p:cNvSpPr>
                <a:spLocks/>
              </p:cNvSpPr>
              <p:nvPr/>
            </p:nvSpPr>
            <p:spPr bwMode="gray">
              <a:xfrm>
                <a:off x="3683" y="2506"/>
                <a:ext cx="338" cy="159"/>
              </a:xfrm>
              <a:custGeom>
                <a:avLst/>
                <a:gdLst>
                  <a:gd name="T0" fmla="*/ 252 w 338"/>
                  <a:gd name="T1" fmla="*/ 0 h 159"/>
                  <a:gd name="T2" fmla="*/ 338 w 338"/>
                  <a:gd name="T3" fmla="*/ 84 h 159"/>
                  <a:gd name="T4" fmla="*/ 81 w 338"/>
                  <a:gd name="T5" fmla="*/ 159 h 159"/>
                  <a:gd name="T6" fmla="*/ 0 w 338"/>
                  <a:gd name="T7" fmla="*/ 71 h 159"/>
                  <a:gd name="T8" fmla="*/ 252 w 338"/>
                  <a:gd name="T9" fmla="*/ 0 h 159"/>
                  <a:gd name="T10" fmla="*/ 0 60000 65536"/>
                  <a:gd name="T11" fmla="*/ 0 60000 65536"/>
                  <a:gd name="T12" fmla="*/ 0 60000 65536"/>
                  <a:gd name="T13" fmla="*/ 0 60000 65536"/>
                  <a:gd name="T14" fmla="*/ 0 60000 65536"/>
                  <a:gd name="T15" fmla="*/ 0 w 338"/>
                  <a:gd name="T16" fmla="*/ 0 h 159"/>
                  <a:gd name="T17" fmla="*/ 338 w 338"/>
                  <a:gd name="T18" fmla="*/ 159 h 159"/>
                </a:gdLst>
                <a:ahLst/>
                <a:cxnLst>
                  <a:cxn ang="T10">
                    <a:pos x="T0" y="T1"/>
                  </a:cxn>
                  <a:cxn ang="T11">
                    <a:pos x="T2" y="T3"/>
                  </a:cxn>
                  <a:cxn ang="T12">
                    <a:pos x="T4" y="T5"/>
                  </a:cxn>
                  <a:cxn ang="T13">
                    <a:pos x="T6" y="T7"/>
                  </a:cxn>
                  <a:cxn ang="T14">
                    <a:pos x="T8" y="T9"/>
                  </a:cxn>
                </a:cxnLst>
                <a:rect l="T15" t="T16" r="T17" b="T18"/>
                <a:pathLst>
                  <a:path w="338" h="159">
                    <a:moveTo>
                      <a:pt x="252" y="0"/>
                    </a:moveTo>
                    <a:lnTo>
                      <a:pt x="338" y="84"/>
                    </a:lnTo>
                    <a:lnTo>
                      <a:pt x="81" y="159"/>
                    </a:lnTo>
                    <a:lnTo>
                      <a:pt x="0" y="71"/>
                    </a:lnTo>
                    <a:lnTo>
                      <a:pt x="252" y="0"/>
                    </a:lnTo>
                    <a:close/>
                  </a:path>
                </a:pathLst>
              </a:custGeom>
              <a:noFill/>
              <a:ln w="4763" cap="flat">
                <a:solidFill>
                  <a:srgbClr val="000000"/>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45" name="Freeform 573">
                <a:extLst>
                  <a:ext uri="{FF2B5EF4-FFF2-40B4-BE49-F238E27FC236}">
                    <a16:creationId xmlns:a16="http://schemas.microsoft.com/office/drawing/2014/main" id="{D9CD8569-F7B7-AB4B-A970-F96A34BBDB50}"/>
                  </a:ext>
                </a:extLst>
              </p:cNvPr>
              <p:cNvSpPr>
                <a:spLocks/>
              </p:cNvSpPr>
              <p:nvPr/>
            </p:nvSpPr>
            <p:spPr bwMode="gray">
              <a:xfrm>
                <a:off x="3687" y="2508"/>
                <a:ext cx="330" cy="155"/>
              </a:xfrm>
              <a:custGeom>
                <a:avLst/>
                <a:gdLst>
                  <a:gd name="T0" fmla="*/ 246 w 330"/>
                  <a:gd name="T1" fmla="*/ 0 h 155"/>
                  <a:gd name="T2" fmla="*/ 330 w 330"/>
                  <a:gd name="T3" fmla="*/ 81 h 155"/>
                  <a:gd name="T4" fmla="*/ 79 w 330"/>
                  <a:gd name="T5" fmla="*/ 155 h 155"/>
                  <a:gd name="T6" fmla="*/ 0 w 330"/>
                  <a:gd name="T7" fmla="*/ 69 h 155"/>
                  <a:gd name="T8" fmla="*/ 246 w 330"/>
                  <a:gd name="T9" fmla="*/ 0 h 155"/>
                  <a:gd name="T10" fmla="*/ 0 60000 65536"/>
                  <a:gd name="T11" fmla="*/ 0 60000 65536"/>
                  <a:gd name="T12" fmla="*/ 0 60000 65536"/>
                  <a:gd name="T13" fmla="*/ 0 60000 65536"/>
                  <a:gd name="T14" fmla="*/ 0 60000 65536"/>
                  <a:gd name="T15" fmla="*/ 0 w 330"/>
                  <a:gd name="T16" fmla="*/ 0 h 155"/>
                  <a:gd name="T17" fmla="*/ 330 w 330"/>
                  <a:gd name="T18" fmla="*/ 155 h 155"/>
                </a:gdLst>
                <a:ahLst/>
                <a:cxnLst>
                  <a:cxn ang="T10">
                    <a:pos x="T0" y="T1"/>
                  </a:cxn>
                  <a:cxn ang="T11">
                    <a:pos x="T2" y="T3"/>
                  </a:cxn>
                  <a:cxn ang="T12">
                    <a:pos x="T4" y="T5"/>
                  </a:cxn>
                  <a:cxn ang="T13">
                    <a:pos x="T6" y="T7"/>
                  </a:cxn>
                  <a:cxn ang="T14">
                    <a:pos x="T8" y="T9"/>
                  </a:cxn>
                </a:cxnLst>
                <a:rect l="T15" t="T16" r="T17" b="T18"/>
                <a:pathLst>
                  <a:path w="330" h="155">
                    <a:moveTo>
                      <a:pt x="246" y="0"/>
                    </a:moveTo>
                    <a:lnTo>
                      <a:pt x="330" y="81"/>
                    </a:lnTo>
                    <a:lnTo>
                      <a:pt x="79" y="155"/>
                    </a:lnTo>
                    <a:lnTo>
                      <a:pt x="0" y="69"/>
                    </a:lnTo>
                    <a:lnTo>
                      <a:pt x="246" y="0"/>
                    </a:lnTo>
                    <a:close/>
                  </a:path>
                </a:pathLst>
              </a:custGeom>
              <a:noFill/>
              <a:ln w="4763" cap="flat">
                <a:solidFill>
                  <a:srgbClr val="BABABA"/>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46" name="Freeform 574">
                <a:extLst>
                  <a:ext uri="{FF2B5EF4-FFF2-40B4-BE49-F238E27FC236}">
                    <a16:creationId xmlns:a16="http://schemas.microsoft.com/office/drawing/2014/main" id="{AD6BAE1C-795B-E74A-B813-2BE1E2BB38AE}"/>
                  </a:ext>
                </a:extLst>
              </p:cNvPr>
              <p:cNvSpPr>
                <a:spLocks/>
              </p:cNvSpPr>
              <p:nvPr/>
            </p:nvSpPr>
            <p:spPr bwMode="gray">
              <a:xfrm>
                <a:off x="3690" y="2510"/>
                <a:ext cx="323" cy="150"/>
              </a:xfrm>
              <a:custGeom>
                <a:avLst/>
                <a:gdLst>
                  <a:gd name="T0" fmla="*/ 242 w 323"/>
                  <a:gd name="T1" fmla="*/ 0 h 150"/>
                  <a:gd name="T2" fmla="*/ 323 w 323"/>
                  <a:gd name="T3" fmla="*/ 78 h 150"/>
                  <a:gd name="T4" fmla="*/ 77 w 323"/>
                  <a:gd name="T5" fmla="*/ 150 h 150"/>
                  <a:gd name="T6" fmla="*/ 0 w 323"/>
                  <a:gd name="T7" fmla="*/ 69 h 150"/>
                  <a:gd name="T8" fmla="*/ 242 w 323"/>
                  <a:gd name="T9" fmla="*/ 0 h 150"/>
                  <a:gd name="T10" fmla="*/ 0 60000 65536"/>
                  <a:gd name="T11" fmla="*/ 0 60000 65536"/>
                  <a:gd name="T12" fmla="*/ 0 60000 65536"/>
                  <a:gd name="T13" fmla="*/ 0 60000 65536"/>
                  <a:gd name="T14" fmla="*/ 0 60000 65536"/>
                  <a:gd name="T15" fmla="*/ 0 w 323"/>
                  <a:gd name="T16" fmla="*/ 0 h 150"/>
                  <a:gd name="T17" fmla="*/ 323 w 323"/>
                  <a:gd name="T18" fmla="*/ 150 h 150"/>
                </a:gdLst>
                <a:ahLst/>
                <a:cxnLst>
                  <a:cxn ang="T10">
                    <a:pos x="T0" y="T1"/>
                  </a:cxn>
                  <a:cxn ang="T11">
                    <a:pos x="T2" y="T3"/>
                  </a:cxn>
                  <a:cxn ang="T12">
                    <a:pos x="T4" y="T5"/>
                  </a:cxn>
                  <a:cxn ang="T13">
                    <a:pos x="T6" y="T7"/>
                  </a:cxn>
                  <a:cxn ang="T14">
                    <a:pos x="T8" y="T9"/>
                  </a:cxn>
                </a:cxnLst>
                <a:rect l="T15" t="T16" r="T17" b="T18"/>
                <a:pathLst>
                  <a:path w="323" h="150">
                    <a:moveTo>
                      <a:pt x="242" y="0"/>
                    </a:moveTo>
                    <a:lnTo>
                      <a:pt x="323" y="78"/>
                    </a:lnTo>
                    <a:lnTo>
                      <a:pt x="77" y="150"/>
                    </a:lnTo>
                    <a:lnTo>
                      <a:pt x="0" y="69"/>
                    </a:lnTo>
                    <a:lnTo>
                      <a:pt x="242" y="0"/>
                    </a:lnTo>
                    <a:close/>
                  </a:path>
                </a:pathLst>
              </a:custGeom>
              <a:noFill/>
              <a:ln w="4763" cap="flat">
                <a:solidFill>
                  <a:srgbClr val="99D5DD"/>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47" name="Freeform 575">
                <a:extLst>
                  <a:ext uri="{FF2B5EF4-FFF2-40B4-BE49-F238E27FC236}">
                    <a16:creationId xmlns:a16="http://schemas.microsoft.com/office/drawing/2014/main" id="{6CC83514-114E-9240-8AB7-D3A03393A9E2}"/>
                  </a:ext>
                </a:extLst>
              </p:cNvPr>
              <p:cNvSpPr>
                <a:spLocks/>
              </p:cNvSpPr>
              <p:nvPr/>
            </p:nvSpPr>
            <p:spPr bwMode="gray">
              <a:xfrm>
                <a:off x="3694" y="2512"/>
                <a:ext cx="314" cy="145"/>
              </a:xfrm>
              <a:custGeom>
                <a:avLst/>
                <a:gdLst>
                  <a:gd name="T0" fmla="*/ 236 w 314"/>
                  <a:gd name="T1" fmla="*/ 0 h 145"/>
                  <a:gd name="T2" fmla="*/ 314 w 314"/>
                  <a:gd name="T3" fmla="*/ 75 h 145"/>
                  <a:gd name="T4" fmla="*/ 73 w 314"/>
                  <a:gd name="T5" fmla="*/ 145 h 145"/>
                  <a:gd name="T6" fmla="*/ 0 w 314"/>
                  <a:gd name="T7" fmla="*/ 67 h 145"/>
                  <a:gd name="T8" fmla="*/ 236 w 314"/>
                  <a:gd name="T9" fmla="*/ 0 h 145"/>
                  <a:gd name="T10" fmla="*/ 0 60000 65536"/>
                  <a:gd name="T11" fmla="*/ 0 60000 65536"/>
                  <a:gd name="T12" fmla="*/ 0 60000 65536"/>
                  <a:gd name="T13" fmla="*/ 0 60000 65536"/>
                  <a:gd name="T14" fmla="*/ 0 60000 65536"/>
                  <a:gd name="T15" fmla="*/ 0 w 314"/>
                  <a:gd name="T16" fmla="*/ 0 h 145"/>
                  <a:gd name="T17" fmla="*/ 314 w 314"/>
                  <a:gd name="T18" fmla="*/ 145 h 145"/>
                </a:gdLst>
                <a:ahLst/>
                <a:cxnLst>
                  <a:cxn ang="T10">
                    <a:pos x="T0" y="T1"/>
                  </a:cxn>
                  <a:cxn ang="T11">
                    <a:pos x="T2" y="T3"/>
                  </a:cxn>
                  <a:cxn ang="T12">
                    <a:pos x="T4" y="T5"/>
                  </a:cxn>
                  <a:cxn ang="T13">
                    <a:pos x="T6" y="T7"/>
                  </a:cxn>
                  <a:cxn ang="T14">
                    <a:pos x="T8" y="T9"/>
                  </a:cxn>
                </a:cxnLst>
                <a:rect l="T15" t="T16" r="T17" b="T18"/>
                <a:pathLst>
                  <a:path w="314" h="145">
                    <a:moveTo>
                      <a:pt x="236" y="0"/>
                    </a:moveTo>
                    <a:lnTo>
                      <a:pt x="314" y="75"/>
                    </a:lnTo>
                    <a:lnTo>
                      <a:pt x="73" y="145"/>
                    </a:lnTo>
                    <a:lnTo>
                      <a:pt x="0" y="67"/>
                    </a:lnTo>
                    <a:lnTo>
                      <a:pt x="236" y="0"/>
                    </a:lnTo>
                    <a:close/>
                  </a:path>
                </a:pathLst>
              </a:custGeom>
              <a:solidFill>
                <a:srgbClr val="BBF7FC"/>
              </a:solidFill>
              <a:ln w="4763" cap="flat">
                <a:solidFill>
                  <a:srgbClr val="FFFFFF"/>
                </a:solidFill>
                <a:prstDash val="solid"/>
                <a:miter lim="800000"/>
                <a:headEnd/>
                <a:tailEnd/>
              </a:ln>
            </p:spPr>
            <p:txBody>
              <a:bodyPr/>
              <a:lstStyle/>
              <a:p>
                <a:pPr>
                  <a:defRPr/>
                </a:pPr>
                <a:endParaRPr lang="en-US" kern="0">
                  <a:solidFill>
                    <a:sysClr val="windowText" lastClr="000000"/>
                  </a:solidFill>
                  <a:cs typeface="Arial" charset="0"/>
                </a:endParaRPr>
              </a:p>
            </p:txBody>
          </p:sp>
          <p:sp>
            <p:nvSpPr>
              <p:cNvPr id="48" name="Freeform 576">
                <a:extLst>
                  <a:ext uri="{FF2B5EF4-FFF2-40B4-BE49-F238E27FC236}">
                    <a16:creationId xmlns:a16="http://schemas.microsoft.com/office/drawing/2014/main" id="{25DC2E54-ED2D-CC4D-9E08-E28AAD0CAF26}"/>
                  </a:ext>
                </a:extLst>
              </p:cNvPr>
              <p:cNvSpPr>
                <a:spLocks/>
              </p:cNvSpPr>
              <p:nvPr/>
            </p:nvSpPr>
            <p:spPr bwMode="gray">
              <a:xfrm>
                <a:off x="3765" y="2564"/>
                <a:ext cx="70" cy="59"/>
              </a:xfrm>
              <a:custGeom>
                <a:avLst/>
                <a:gdLst>
                  <a:gd name="T0" fmla="*/ 0 w 276"/>
                  <a:gd name="T1" fmla="*/ 0 h 235"/>
                  <a:gd name="T2" fmla="*/ 0 w 276"/>
                  <a:gd name="T3" fmla="*/ 0 h 235"/>
                  <a:gd name="T4" fmla="*/ 0 w 276"/>
                  <a:gd name="T5" fmla="*/ 0 h 235"/>
                  <a:gd name="T6" fmla="*/ 0 w 276"/>
                  <a:gd name="T7" fmla="*/ 0 h 235"/>
                  <a:gd name="T8" fmla="*/ 0 w 276"/>
                  <a:gd name="T9" fmla="*/ 0 h 235"/>
                  <a:gd name="T10" fmla="*/ 0 w 276"/>
                  <a:gd name="T11" fmla="*/ 0 h 235"/>
                  <a:gd name="T12" fmla="*/ 0 w 276"/>
                  <a:gd name="T13" fmla="*/ 0 h 235"/>
                  <a:gd name="T14" fmla="*/ 0 w 276"/>
                  <a:gd name="T15" fmla="*/ 0 h 235"/>
                  <a:gd name="T16" fmla="*/ 0 60000 65536"/>
                  <a:gd name="T17" fmla="*/ 0 60000 65536"/>
                  <a:gd name="T18" fmla="*/ 0 60000 65536"/>
                  <a:gd name="T19" fmla="*/ 0 60000 65536"/>
                  <a:gd name="T20" fmla="*/ 0 60000 65536"/>
                  <a:gd name="T21" fmla="*/ 0 60000 65536"/>
                  <a:gd name="T22" fmla="*/ 0 60000 65536"/>
                  <a:gd name="T23" fmla="*/ 0 60000 65536"/>
                  <a:gd name="T24" fmla="*/ 0 w 276"/>
                  <a:gd name="T25" fmla="*/ 0 h 235"/>
                  <a:gd name="T26" fmla="*/ 276 w 276"/>
                  <a:gd name="T27" fmla="*/ 235 h 2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6" h="235">
                    <a:moveTo>
                      <a:pt x="251" y="231"/>
                    </a:moveTo>
                    <a:cubicBezTo>
                      <a:pt x="231" y="235"/>
                      <a:pt x="206" y="227"/>
                      <a:pt x="194" y="215"/>
                    </a:cubicBezTo>
                    <a:cubicBezTo>
                      <a:pt x="12" y="30"/>
                      <a:pt x="12" y="30"/>
                      <a:pt x="12" y="30"/>
                    </a:cubicBezTo>
                    <a:cubicBezTo>
                      <a:pt x="0" y="18"/>
                      <a:pt x="6" y="6"/>
                      <a:pt x="25" y="3"/>
                    </a:cubicBezTo>
                    <a:cubicBezTo>
                      <a:pt x="25" y="3"/>
                      <a:pt x="25" y="3"/>
                      <a:pt x="25" y="3"/>
                    </a:cubicBezTo>
                    <a:cubicBezTo>
                      <a:pt x="44" y="0"/>
                      <a:pt x="70" y="7"/>
                      <a:pt x="82" y="19"/>
                    </a:cubicBezTo>
                    <a:cubicBezTo>
                      <a:pt x="264" y="204"/>
                      <a:pt x="264" y="204"/>
                      <a:pt x="264" y="204"/>
                    </a:cubicBezTo>
                    <a:cubicBezTo>
                      <a:pt x="276" y="216"/>
                      <a:pt x="270" y="228"/>
                      <a:pt x="251" y="231"/>
                    </a:cubicBezTo>
                    <a:close/>
                  </a:path>
                </a:pathLst>
              </a:custGeom>
              <a:solidFill>
                <a:srgbClr val="76B6B7"/>
              </a:solidFill>
              <a:ln w="9525">
                <a:noFill/>
                <a:round/>
                <a:headEnd/>
                <a:tailEnd/>
              </a:ln>
            </p:spPr>
            <p:txBody>
              <a:bodyPr/>
              <a:lstStyle/>
              <a:p>
                <a:pPr>
                  <a:defRPr/>
                </a:pPr>
                <a:endParaRPr lang="en-US" kern="0">
                  <a:solidFill>
                    <a:sysClr val="windowText" lastClr="000000"/>
                  </a:solidFill>
                  <a:cs typeface="Arial" charset="0"/>
                </a:endParaRPr>
              </a:p>
            </p:txBody>
          </p:sp>
          <p:sp>
            <p:nvSpPr>
              <p:cNvPr id="49" name="Freeform 577">
                <a:extLst>
                  <a:ext uri="{FF2B5EF4-FFF2-40B4-BE49-F238E27FC236}">
                    <a16:creationId xmlns:a16="http://schemas.microsoft.com/office/drawing/2014/main" id="{F26ADF35-C0A6-AD45-9082-06EEA3338C09}"/>
                  </a:ext>
                </a:extLst>
              </p:cNvPr>
              <p:cNvSpPr>
                <a:spLocks/>
              </p:cNvSpPr>
              <p:nvPr/>
            </p:nvSpPr>
            <p:spPr bwMode="gray">
              <a:xfrm>
                <a:off x="3732" y="2570"/>
                <a:ext cx="55" cy="47"/>
              </a:xfrm>
              <a:custGeom>
                <a:avLst/>
                <a:gdLst>
                  <a:gd name="T0" fmla="*/ 0 w 218"/>
                  <a:gd name="T1" fmla="*/ 0 h 188"/>
                  <a:gd name="T2" fmla="*/ 0 w 218"/>
                  <a:gd name="T3" fmla="*/ 0 h 188"/>
                  <a:gd name="T4" fmla="*/ 0 w 218"/>
                  <a:gd name="T5" fmla="*/ 0 h 188"/>
                  <a:gd name="T6" fmla="*/ 0 w 218"/>
                  <a:gd name="T7" fmla="*/ 0 h 188"/>
                  <a:gd name="T8" fmla="*/ 0 w 218"/>
                  <a:gd name="T9" fmla="*/ 0 h 188"/>
                  <a:gd name="T10" fmla="*/ 0 w 218"/>
                  <a:gd name="T11" fmla="*/ 0 h 188"/>
                  <a:gd name="T12" fmla="*/ 0 w 218"/>
                  <a:gd name="T13" fmla="*/ 0 h 188"/>
                  <a:gd name="T14" fmla="*/ 0 w 218"/>
                  <a:gd name="T15" fmla="*/ 0 h 188"/>
                  <a:gd name="T16" fmla="*/ 0 60000 65536"/>
                  <a:gd name="T17" fmla="*/ 0 60000 65536"/>
                  <a:gd name="T18" fmla="*/ 0 60000 65536"/>
                  <a:gd name="T19" fmla="*/ 0 60000 65536"/>
                  <a:gd name="T20" fmla="*/ 0 60000 65536"/>
                  <a:gd name="T21" fmla="*/ 0 60000 65536"/>
                  <a:gd name="T22" fmla="*/ 0 60000 65536"/>
                  <a:gd name="T23" fmla="*/ 0 60000 65536"/>
                  <a:gd name="T24" fmla="*/ 0 w 218"/>
                  <a:gd name="T25" fmla="*/ 0 h 188"/>
                  <a:gd name="T26" fmla="*/ 218 w 218"/>
                  <a:gd name="T27" fmla="*/ 188 h 1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8" h="188">
                    <a:moveTo>
                      <a:pt x="194" y="183"/>
                    </a:moveTo>
                    <a:cubicBezTo>
                      <a:pt x="177" y="188"/>
                      <a:pt x="155" y="184"/>
                      <a:pt x="146" y="175"/>
                    </a:cubicBezTo>
                    <a:cubicBezTo>
                      <a:pt x="9" y="32"/>
                      <a:pt x="9" y="32"/>
                      <a:pt x="9" y="32"/>
                    </a:cubicBezTo>
                    <a:cubicBezTo>
                      <a:pt x="0" y="22"/>
                      <a:pt x="6" y="11"/>
                      <a:pt x="24" y="6"/>
                    </a:cubicBezTo>
                    <a:cubicBezTo>
                      <a:pt x="24" y="6"/>
                      <a:pt x="24" y="6"/>
                      <a:pt x="24" y="6"/>
                    </a:cubicBezTo>
                    <a:cubicBezTo>
                      <a:pt x="41" y="0"/>
                      <a:pt x="62" y="4"/>
                      <a:pt x="71" y="13"/>
                    </a:cubicBezTo>
                    <a:cubicBezTo>
                      <a:pt x="209" y="156"/>
                      <a:pt x="209" y="156"/>
                      <a:pt x="209" y="156"/>
                    </a:cubicBezTo>
                    <a:cubicBezTo>
                      <a:pt x="218" y="166"/>
                      <a:pt x="211" y="177"/>
                      <a:pt x="194" y="183"/>
                    </a:cubicBezTo>
                    <a:close/>
                  </a:path>
                </a:pathLst>
              </a:custGeom>
              <a:solidFill>
                <a:srgbClr val="76B6B7"/>
              </a:solidFill>
              <a:ln w="9525">
                <a:noFill/>
                <a:round/>
                <a:headEnd/>
                <a:tailEnd/>
              </a:ln>
            </p:spPr>
            <p:txBody>
              <a:bodyPr/>
              <a:lstStyle/>
              <a:p>
                <a:pPr>
                  <a:defRPr/>
                </a:pPr>
                <a:endParaRPr lang="en-US" kern="0">
                  <a:solidFill>
                    <a:sysClr val="windowText" lastClr="000000"/>
                  </a:solidFill>
                  <a:cs typeface="Arial" charset="0"/>
                </a:endParaRPr>
              </a:p>
            </p:txBody>
          </p:sp>
          <p:sp>
            <p:nvSpPr>
              <p:cNvPr id="50" name="Freeform 578">
                <a:extLst>
                  <a:ext uri="{FF2B5EF4-FFF2-40B4-BE49-F238E27FC236}">
                    <a16:creationId xmlns:a16="http://schemas.microsoft.com/office/drawing/2014/main" id="{5E54E2F6-2D4D-4847-A514-05D6FF0403E1}"/>
                  </a:ext>
                </a:extLst>
              </p:cNvPr>
              <p:cNvSpPr>
                <a:spLocks/>
              </p:cNvSpPr>
              <p:nvPr/>
            </p:nvSpPr>
            <p:spPr bwMode="gray">
              <a:xfrm>
                <a:off x="3809" y="2528"/>
                <a:ext cx="148" cy="73"/>
              </a:xfrm>
              <a:custGeom>
                <a:avLst/>
                <a:gdLst>
                  <a:gd name="T0" fmla="*/ 42 w 148"/>
                  <a:gd name="T1" fmla="*/ 73 h 73"/>
                  <a:gd name="T2" fmla="*/ 0 w 148"/>
                  <a:gd name="T3" fmla="*/ 29 h 73"/>
                  <a:gd name="T4" fmla="*/ 106 w 148"/>
                  <a:gd name="T5" fmla="*/ 0 h 73"/>
                  <a:gd name="T6" fmla="*/ 148 w 148"/>
                  <a:gd name="T7" fmla="*/ 43 h 73"/>
                  <a:gd name="T8" fmla="*/ 42 w 148"/>
                  <a:gd name="T9" fmla="*/ 73 h 73"/>
                  <a:gd name="T10" fmla="*/ 0 60000 65536"/>
                  <a:gd name="T11" fmla="*/ 0 60000 65536"/>
                  <a:gd name="T12" fmla="*/ 0 60000 65536"/>
                  <a:gd name="T13" fmla="*/ 0 60000 65536"/>
                  <a:gd name="T14" fmla="*/ 0 60000 65536"/>
                  <a:gd name="T15" fmla="*/ 0 w 148"/>
                  <a:gd name="T16" fmla="*/ 0 h 73"/>
                  <a:gd name="T17" fmla="*/ 148 w 148"/>
                  <a:gd name="T18" fmla="*/ 73 h 73"/>
                </a:gdLst>
                <a:ahLst/>
                <a:cxnLst>
                  <a:cxn ang="T10">
                    <a:pos x="T0" y="T1"/>
                  </a:cxn>
                  <a:cxn ang="T11">
                    <a:pos x="T2" y="T3"/>
                  </a:cxn>
                  <a:cxn ang="T12">
                    <a:pos x="T4" y="T5"/>
                  </a:cxn>
                  <a:cxn ang="T13">
                    <a:pos x="T6" y="T7"/>
                  </a:cxn>
                  <a:cxn ang="T14">
                    <a:pos x="T8" y="T9"/>
                  </a:cxn>
                </a:cxnLst>
                <a:rect l="T15" t="T16" r="T17" b="T18"/>
                <a:pathLst>
                  <a:path w="148" h="73">
                    <a:moveTo>
                      <a:pt x="42" y="73"/>
                    </a:moveTo>
                    <a:lnTo>
                      <a:pt x="0" y="29"/>
                    </a:lnTo>
                    <a:lnTo>
                      <a:pt x="106" y="0"/>
                    </a:lnTo>
                    <a:lnTo>
                      <a:pt x="148" y="43"/>
                    </a:lnTo>
                    <a:lnTo>
                      <a:pt x="42" y="73"/>
                    </a:lnTo>
                    <a:close/>
                  </a:path>
                </a:pathLst>
              </a:custGeom>
              <a:solidFill>
                <a:srgbClr val="76B6B7"/>
              </a:solidFill>
              <a:ln w="9525">
                <a:noFill/>
                <a:round/>
                <a:headEnd/>
                <a:tailEnd/>
              </a:ln>
            </p:spPr>
            <p:txBody>
              <a:bodyPr/>
              <a:lstStyle/>
              <a:p>
                <a:pPr>
                  <a:defRPr/>
                </a:pPr>
                <a:endParaRPr lang="en-US" kern="0">
                  <a:solidFill>
                    <a:sysClr val="windowText" lastClr="000000"/>
                  </a:solidFill>
                  <a:cs typeface="Arial" charset="0"/>
                </a:endParaRPr>
              </a:p>
            </p:txBody>
          </p:sp>
          <p:sp>
            <p:nvSpPr>
              <p:cNvPr id="51" name="Freeform 579">
                <a:extLst>
                  <a:ext uri="{FF2B5EF4-FFF2-40B4-BE49-F238E27FC236}">
                    <a16:creationId xmlns:a16="http://schemas.microsoft.com/office/drawing/2014/main" id="{ADD76E31-AB8F-7D41-A7AA-461A017DEAED}"/>
                  </a:ext>
                </a:extLst>
              </p:cNvPr>
              <p:cNvSpPr>
                <a:spLocks/>
              </p:cNvSpPr>
              <p:nvPr/>
            </p:nvSpPr>
            <p:spPr bwMode="gray">
              <a:xfrm>
                <a:off x="3821" y="2534"/>
                <a:ext cx="124" cy="61"/>
              </a:xfrm>
              <a:custGeom>
                <a:avLst/>
                <a:gdLst>
                  <a:gd name="T0" fmla="*/ 35 w 124"/>
                  <a:gd name="T1" fmla="*/ 61 h 61"/>
                  <a:gd name="T2" fmla="*/ 0 w 124"/>
                  <a:gd name="T3" fmla="*/ 24 h 61"/>
                  <a:gd name="T4" fmla="*/ 89 w 124"/>
                  <a:gd name="T5" fmla="*/ 0 h 61"/>
                  <a:gd name="T6" fmla="*/ 124 w 124"/>
                  <a:gd name="T7" fmla="*/ 35 h 61"/>
                  <a:gd name="T8" fmla="*/ 35 w 124"/>
                  <a:gd name="T9" fmla="*/ 61 h 61"/>
                  <a:gd name="T10" fmla="*/ 0 60000 65536"/>
                  <a:gd name="T11" fmla="*/ 0 60000 65536"/>
                  <a:gd name="T12" fmla="*/ 0 60000 65536"/>
                  <a:gd name="T13" fmla="*/ 0 60000 65536"/>
                  <a:gd name="T14" fmla="*/ 0 60000 65536"/>
                  <a:gd name="T15" fmla="*/ 0 w 124"/>
                  <a:gd name="T16" fmla="*/ 0 h 61"/>
                  <a:gd name="T17" fmla="*/ 124 w 124"/>
                  <a:gd name="T18" fmla="*/ 61 h 61"/>
                </a:gdLst>
                <a:ahLst/>
                <a:cxnLst>
                  <a:cxn ang="T10">
                    <a:pos x="T0" y="T1"/>
                  </a:cxn>
                  <a:cxn ang="T11">
                    <a:pos x="T2" y="T3"/>
                  </a:cxn>
                  <a:cxn ang="T12">
                    <a:pos x="T4" y="T5"/>
                  </a:cxn>
                  <a:cxn ang="T13">
                    <a:pos x="T6" y="T7"/>
                  </a:cxn>
                  <a:cxn ang="T14">
                    <a:pos x="T8" y="T9"/>
                  </a:cxn>
                </a:cxnLst>
                <a:rect l="T15" t="T16" r="T17" b="T18"/>
                <a:pathLst>
                  <a:path w="124" h="61">
                    <a:moveTo>
                      <a:pt x="35" y="61"/>
                    </a:moveTo>
                    <a:lnTo>
                      <a:pt x="0" y="24"/>
                    </a:lnTo>
                    <a:lnTo>
                      <a:pt x="89" y="0"/>
                    </a:lnTo>
                    <a:lnTo>
                      <a:pt x="124" y="35"/>
                    </a:lnTo>
                    <a:lnTo>
                      <a:pt x="35" y="61"/>
                    </a:lnTo>
                    <a:close/>
                  </a:path>
                </a:pathLst>
              </a:custGeom>
              <a:solidFill>
                <a:srgbClr val="D1D9FB"/>
              </a:solidFill>
              <a:ln w="9525">
                <a:noFill/>
                <a:round/>
                <a:headEnd/>
                <a:tailEnd/>
              </a:ln>
            </p:spPr>
            <p:txBody>
              <a:bodyPr/>
              <a:lstStyle/>
              <a:p>
                <a:pPr>
                  <a:defRPr/>
                </a:pPr>
                <a:endParaRPr lang="en-US" kern="0">
                  <a:solidFill>
                    <a:sysClr val="windowText" lastClr="000000"/>
                  </a:solidFill>
                  <a:cs typeface="Arial" charset="0"/>
                </a:endParaRPr>
              </a:p>
            </p:txBody>
          </p:sp>
          <p:sp>
            <p:nvSpPr>
              <p:cNvPr id="52" name="Freeform 580">
                <a:extLst>
                  <a:ext uri="{FF2B5EF4-FFF2-40B4-BE49-F238E27FC236}">
                    <a16:creationId xmlns:a16="http://schemas.microsoft.com/office/drawing/2014/main" id="{2C33349C-EAB3-5F46-AAFA-F5E3F3B5C62D}"/>
                  </a:ext>
                </a:extLst>
              </p:cNvPr>
              <p:cNvSpPr>
                <a:spLocks/>
              </p:cNvSpPr>
              <p:nvPr/>
            </p:nvSpPr>
            <p:spPr bwMode="gray">
              <a:xfrm>
                <a:off x="3821" y="2544"/>
                <a:ext cx="98" cy="51"/>
              </a:xfrm>
              <a:custGeom>
                <a:avLst/>
                <a:gdLst>
                  <a:gd name="T0" fmla="*/ 0 w 387"/>
                  <a:gd name="T1" fmla="*/ 0 h 200"/>
                  <a:gd name="T2" fmla="*/ 0 w 387"/>
                  <a:gd name="T3" fmla="*/ 0 h 200"/>
                  <a:gd name="T4" fmla="*/ 0 w 387"/>
                  <a:gd name="T5" fmla="*/ 0 h 200"/>
                  <a:gd name="T6" fmla="*/ 0 w 387"/>
                  <a:gd name="T7" fmla="*/ 0 h 200"/>
                  <a:gd name="T8" fmla="*/ 0 w 387"/>
                  <a:gd name="T9" fmla="*/ 0 h 200"/>
                  <a:gd name="T10" fmla="*/ 0 w 387"/>
                  <a:gd name="T11" fmla="*/ 0 h 200"/>
                  <a:gd name="T12" fmla="*/ 0 w 387"/>
                  <a:gd name="T13" fmla="*/ 0 h 200"/>
                  <a:gd name="T14" fmla="*/ 0 w 387"/>
                  <a:gd name="T15" fmla="*/ 0 h 200"/>
                  <a:gd name="T16" fmla="*/ 0 60000 65536"/>
                  <a:gd name="T17" fmla="*/ 0 60000 65536"/>
                  <a:gd name="T18" fmla="*/ 0 60000 65536"/>
                  <a:gd name="T19" fmla="*/ 0 60000 65536"/>
                  <a:gd name="T20" fmla="*/ 0 60000 65536"/>
                  <a:gd name="T21" fmla="*/ 0 60000 65536"/>
                  <a:gd name="T22" fmla="*/ 0 60000 65536"/>
                  <a:gd name="T23" fmla="*/ 0 60000 65536"/>
                  <a:gd name="T24" fmla="*/ 0 w 387"/>
                  <a:gd name="T25" fmla="*/ 0 h 200"/>
                  <a:gd name="T26" fmla="*/ 387 w 387"/>
                  <a:gd name="T27" fmla="*/ 200 h 2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7" h="200">
                    <a:moveTo>
                      <a:pt x="148" y="29"/>
                    </a:moveTo>
                    <a:cubicBezTo>
                      <a:pt x="148" y="29"/>
                      <a:pt x="213" y="37"/>
                      <a:pt x="231" y="31"/>
                    </a:cubicBezTo>
                    <a:cubicBezTo>
                      <a:pt x="248" y="24"/>
                      <a:pt x="387" y="0"/>
                      <a:pt x="352" y="72"/>
                    </a:cubicBezTo>
                    <a:cubicBezTo>
                      <a:pt x="329" y="119"/>
                      <a:pt x="295" y="109"/>
                      <a:pt x="276" y="116"/>
                    </a:cubicBezTo>
                    <a:cubicBezTo>
                      <a:pt x="257" y="123"/>
                      <a:pt x="276" y="141"/>
                      <a:pt x="276" y="141"/>
                    </a:cubicBezTo>
                    <a:cubicBezTo>
                      <a:pt x="276" y="141"/>
                      <a:pt x="249" y="173"/>
                      <a:pt x="138" y="200"/>
                    </a:cubicBezTo>
                    <a:cubicBezTo>
                      <a:pt x="0" y="53"/>
                      <a:pt x="0" y="53"/>
                      <a:pt x="0" y="53"/>
                    </a:cubicBezTo>
                    <a:cubicBezTo>
                      <a:pt x="0" y="53"/>
                      <a:pt x="115" y="17"/>
                      <a:pt x="148" y="29"/>
                    </a:cubicBezTo>
                    <a:close/>
                  </a:path>
                </a:pathLst>
              </a:custGeom>
              <a:solidFill>
                <a:srgbClr val="144444"/>
              </a:solidFill>
              <a:ln w="9525">
                <a:noFill/>
                <a:round/>
                <a:headEnd/>
                <a:tailEnd/>
              </a:ln>
            </p:spPr>
            <p:txBody>
              <a:bodyPr/>
              <a:lstStyle/>
              <a:p>
                <a:pPr>
                  <a:defRPr/>
                </a:pPr>
                <a:endParaRPr lang="en-US" kern="0">
                  <a:solidFill>
                    <a:sysClr val="windowText" lastClr="000000"/>
                  </a:solidFill>
                  <a:cs typeface="Arial" charset="0"/>
                </a:endParaRPr>
              </a:p>
            </p:txBody>
          </p:sp>
          <p:sp>
            <p:nvSpPr>
              <p:cNvPr id="53" name="Freeform 581">
                <a:extLst>
                  <a:ext uri="{FF2B5EF4-FFF2-40B4-BE49-F238E27FC236}">
                    <a16:creationId xmlns:a16="http://schemas.microsoft.com/office/drawing/2014/main" id="{C978C869-F90B-884B-8DDA-655DB39D7EFB}"/>
                  </a:ext>
                </a:extLst>
              </p:cNvPr>
              <p:cNvSpPr>
                <a:spLocks/>
              </p:cNvSpPr>
              <p:nvPr/>
            </p:nvSpPr>
            <p:spPr bwMode="gray">
              <a:xfrm>
                <a:off x="3697" y="2514"/>
                <a:ext cx="308" cy="73"/>
              </a:xfrm>
              <a:custGeom>
                <a:avLst/>
                <a:gdLst>
                  <a:gd name="T0" fmla="*/ 0 w 1215"/>
                  <a:gd name="T1" fmla="*/ 0 h 287"/>
                  <a:gd name="T2" fmla="*/ 0 w 1215"/>
                  <a:gd name="T3" fmla="*/ 0 h 287"/>
                  <a:gd name="T4" fmla="*/ 0 w 1215"/>
                  <a:gd name="T5" fmla="*/ 0 h 287"/>
                  <a:gd name="T6" fmla="*/ 0 w 1215"/>
                  <a:gd name="T7" fmla="*/ 0 h 287"/>
                  <a:gd name="T8" fmla="*/ 0 60000 65536"/>
                  <a:gd name="T9" fmla="*/ 0 60000 65536"/>
                  <a:gd name="T10" fmla="*/ 0 60000 65536"/>
                  <a:gd name="T11" fmla="*/ 0 60000 65536"/>
                  <a:gd name="T12" fmla="*/ 0 w 1215"/>
                  <a:gd name="T13" fmla="*/ 0 h 287"/>
                  <a:gd name="T14" fmla="*/ 1215 w 1215"/>
                  <a:gd name="T15" fmla="*/ 287 h 287"/>
                </a:gdLst>
                <a:ahLst/>
                <a:cxnLst>
                  <a:cxn ang="T8">
                    <a:pos x="T0" y="T1"/>
                  </a:cxn>
                  <a:cxn ang="T9">
                    <a:pos x="T2" y="T3"/>
                  </a:cxn>
                  <a:cxn ang="T10">
                    <a:pos x="T4" y="T5"/>
                  </a:cxn>
                  <a:cxn ang="T11">
                    <a:pos x="T6" y="T7"/>
                  </a:cxn>
                </a:cxnLst>
                <a:rect l="T12" t="T13" r="T14" b="T15"/>
                <a:pathLst>
                  <a:path w="1215" h="287">
                    <a:moveTo>
                      <a:pt x="0" y="261"/>
                    </a:moveTo>
                    <a:cubicBezTo>
                      <a:pt x="0" y="261"/>
                      <a:pt x="882" y="76"/>
                      <a:pt x="1215" y="287"/>
                    </a:cubicBezTo>
                    <a:cubicBezTo>
                      <a:pt x="920" y="0"/>
                      <a:pt x="920" y="0"/>
                      <a:pt x="920" y="0"/>
                    </a:cubicBezTo>
                    <a:lnTo>
                      <a:pt x="0" y="261"/>
                    </a:lnTo>
                    <a:close/>
                  </a:path>
                </a:pathLst>
              </a:custGeom>
              <a:solidFill>
                <a:srgbClr val="FFFFFF">
                  <a:alpha val="39999"/>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54" name="Line 582">
                <a:extLst>
                  <a:ext uri="{FF2B5EF4-FFF2-40B4-BE49-F238E27FC236}">
                    <a16:creationId xmlns:a16="http://schemas.microsoft.com/office/drawing/2014/main" id="{A805D17E-B407-3640-9738-70BB27DCE038}"/>
                  </a:ext>
                </a:extLst>
              </p:cNvPr>
              <p:cNvSpPr>
                <a:spLocks noChangeShapeType="1"/>
              </p:cNvSpPr>
              <p:nvPr/>
            </p:nvSpPr>
            <p:spPr bwMode="gray">
              <a:xfrm>
                <a:off x="3941" y="2651"/>
                <a:ext cx="1" cy="1"/>
              </a:xfrm>
              <a:prstGeom prst="line">
                <a:avLst/>
              </a:prstGeom>
              <a:noFill/>
              <a:ln w="9525">
                <a:noFill/>
                <a:round/>
                <a:headEnd/>
                <a:tailEnd/>
              </a:ln>
            </p:spPr>
            <p:txBody>
              <a:bodyPr/>
              <a:lstStyle/>
              <a:p>
                <a:pPr>
                  <a:defRPr/>
                </a:pPr>
                <a:endParaRPr lang="en-US" kern="0">
                  <a:solidFill>
                    <a:sysClr val="windowText" lastClr="000000"/>
                  </a:solidFill>
                  <a:cs typeface="Arial" charset="0"/>
                </a:endParaRPr>
              </a:p>
            </p:txBody>
          </p:sp>
          <p:sp>
            <p:nvSpPr>
              <p:cNvPr id="55" name="Line 583">
                <a:extLst>
                  <a:ext uri="{FF2B5EF4-FFF2-40B4-BE49-F238E27FC236}">
                    <a16:creationId xmlns:a16="http://schemas.microsoft.com/office/drawing/2014/main" id="{21A27377-F8D7-3A4D-B9F6-CBF8BC73AFDC}"/>
                  </a:ext>
                </a:extLst>
              </p:cNvPr>
              <p:cNvSpPr>
                <a:spLocks noChangeShapeType="1"/>
              </p:cNvSpPr>
              <p:nvPr/>
            </p:nvSpPr>
            <p:spPr bwMode="gray">
              <a:xfrm>
                <a:off x="3941" y="2651"/>
                <a:ext cx="1" cy="1"/>
              </a:xfrm>
              <a:prstGeom prst="line">
                <a:avLst/>
              </a:prstGeom>
              <a:noFill/>
              <a:ln w="9525">
                <a:noFill/>
                <a:round/>
                <a:headEnd/>
                <a:tailEnd/>
              </a:ln>
            </p:spPr>
            <p:txBody>
              <a:bodyPr/>
              <a:lstStyle/>
              <a:p>
                <a:pPr>
                  <a:defRPr/>
                </a:pPr>
                <a:endParaRPr lang="en-US" kern="0">
                  <a:solidFill>
                    <a:sysClr val="windowText" lastClr="000000"/>
                  </a:solidFill>
                  <a:cs typeface="Arial" charset="0"/>
                </a:endParaRPr>
              </a:p>
            </p:txBody>
          </p:sp>
          <p:sp>
            <p:nvSpPr>
              <p:cNvPr id="56" name="Freeform 584">
                <a:extLst>
                  <a:ext uri="{FF2B5EF4-FFF2-40B4-BE49-F238E27FC236}">
                    <a16:creationId xmlns:a16="http://schemas.microsoft.com/office/drawing/2014/main" id="{088526BB-F1F9-9F45-988A-63A90CF62E44}"/>
                  </a:ext>
                </a:extLst>
              </p:cNvPr>
              <p:cNvSpPr>
                <a:spLocks/>
              </p:cNvSpPr>
              <p:nvPr/>
            </p:nvSpPr>
            <p:spPr bwMode="gray">
              <a:xfrm>
                <a:off x="4361" y="1670"/>
                <a:ext cx="103" cy="281"/>
              </a:xfrm>
              <a:custGeom>
                <a:avLst/>
                <a:gdLst>
                  <a:gd name="T0" fmla="*/ 0 w 408"/>
                  <a:gd name="T1" fmla="*/ 0 h 1112"/>
                  <a:gd name="T2" fmla="*/ 0 w 408"/>
                  <a:gd name="T3" fmla="*/ 0 h 1112"/>
                  <a:gd name="T4" fmla="*/ 0 w 408"/>
                  <a:gd name="T5" fmla="*/ 0 h 1112"/>
                  <a:gd name="T6" fmla="*/ 0 60000 65536"/>
                  <a:gd name="T7" fmla="*/ 0 60000 65536"/>
                  <a:gd name="T8" fmla="*/ 0 60000 65536"/>
                  <a:gd name="T9" fmla="*/ 0 w 408"/>
                  <a:gd name="T10" fmla="*/ 0 h 1112"/>
                  <a:gd name="T11" fmla="*/ 408 w 408"/>
                  <a:gd name="T12" fmla="*/ 1112 h 1112"/>
                </a:gdLst>
                <a:ahLst/>
                <a:cxnLst>
                  <a:cxn ang="T6">
                    <a:pos x="T0" y="T1"/>
                  </a:cxn>
                  <a:cxn ang="T7">
                    <a:pos x="T2" y="T3"/>
                  </a:cxn>
                  <a:cxn ang="T8">
                    <a:pos x="T4" y="T5"/>
                  </a:cxn>
                </a:cxnLst>
                <a:rect l="T9" t="T10" r="T11" b="T12"/>
                <a:pathLst>
                  <a:path w="408" h="1112">
                    <a:moveTo>
                      <a:pt x="0" y="0"/>
                    </a:moveTo>
                    <a:cubicBezTo>
                      <a:pt x="0" y="0"/>
                      <a:pt x="241" y="315"/>
                      <a:pt x="179" y="1112"/>
                    </a:cubicBezTo>
                    <a:cubicBezTo>
                      <a:pt x="179" y="1112"/>
                      <a:pt x="408" y="167"/>
                      <a:pt x="0" y="0"/>
                    </a:cubicBezTo>
                    <a:close/>
                  </a:path>
                </a:pathLst>
              </a:custGeom>
              <a:solidFill>
                <a:srgbClr val="D0D0D0">
                  <a:alpha val="59999"/>
                </a:srgbClr>
              </a:solidFill>
              <a:ln w="9525">
                <a:noFill/>
                <a:round/>
                <a:headEnd/>
                <a:tailEnd/>
              </a:ln>
            </p:spPr>
            <p:txBody>
              <a:bodyPr/>
              <a:lstStyle/>
              <a:p>
                <a:pPr>
                  <a:defRPr/>
                </a:pPr>
                <a:endParaRPr lang="en-US" kern="0">
                  <a:solidFill>
                    <a:sysClr val="windowText" lastClr="000000"/>
                  </a:solidFill>
                  <a:cs typeface="Arial" charset="0"/>
                </a:endParaRPr>
              </a:p>
            </p:txBody>
          </p:sp>
          <p:sp>
            <p:nvSpPr>
              <p:cNvPr id="57" name="Freeform 585">
                <a:extLst>
                  <a:ext uri="{FF2B5EF4-FFF2-40B4-BE49-F238E27FC236}">
                    <a16:creationId xmlns:a16="http://schemas.microsoft.com/office/drawing/2014/main" id="{5046B015-8AD6-7B42-BC26-81EB262ED9DF}"/>
                  </a:ext>
                </a:extLst>
              </p:cNvPr>
              <p:cNvSpPr>
                <a:spLocks/>
              </p:cNvSpPr>
              <p:nvPr/>
            </p:nvSpPr>
            <p:spPr bwMode="gray">
              <a:xfrm>
                <a:off x="4258" y="1709"/>
                <a:ext cx="86" cy="109"/>
              </a:xfrm>
              <a:custGeom>
                <a:avLst/>
                <a:gdLst>
                  <a:gd name="T0" fmla="*/ 0 w 340"/>
                  <a:gd name="T1" fmla="*/ 0 h 433"/>
                  <a:gd name="T2" fmla="*/ 0 w 340"/>
                  <a:gd name="T3" fmla="*/ 0 h 433"/>
                  <a:gd name="T4" fmla="*/ 0 w 340"/>
                  <a:gd name="T5" fmla="*/ 0 h 433"/>
                  <a:gd name="T6" fmla="*/ 0 60000 65536"/>
                  <a:gd name="T7" fmla="*/ 0 60000 65536"/>
                  <a:gd name="T8" fmla="*/ 0 60000 65536"/>
                  <a:gd name="T9" fmla="*/ 0 w 340"/>
                  <a:gd name="T10" fmla="*/ 0 h 433"/>
                  <a:gd name="T11" fmla="*/ 340 w 340"/>
                  <a:gd name="T12" fmla="*/ 433 h 433"/>
                </a:gdLst>
                <a:ahLst/>
                <a:cxnLst>
                  <a:cxn ang="T6">
                    <a:pos x="T0" y="T1"/>
                  </a:cxn>
                  <a:cxn ang="T7">
                    <a:pos x="T2" y="T3"/>
                  </a:cxn>
                  <a:cxn ang="T8">
                    <a:pos x="T4" y="T5"/>
                  </a:cxn>
                </a:cxnLst>
                <a:rect l="T9" t="T10" r="T11" b="T12"/>
                <a:pathLst>
                  <a:path w="340" h="433">
                    <a:moveTo>
                      <a:pt x="241" y="433"/>
                    </a:moveTo>
                    <a:cubicBezTo>
                      <a:pt x="241" y="433"/>
                      <a:pt x="340" y="0"/>
                      <a:pt x="0" y="192"/>
                    </a:cubicBezTo>
                    <a:cubicBezTo>
                      <a:pt x="0" y="192"/>
                      <a:pt x="266" y="99"/>
                      <a:pt x="241" y="433"/>
                    </a:cubicBezTo>
                    <a:close/>
                  </a:path>
                </a:pathLst>
              </a:custGeom>
              <a:solidFill>
                <a:srgbClr val="D0D0D0"/>
              </a:solidFill>
              <a:ln w="9525">
                <a:noFill/>
                <a:round/>
                <a:headEnd/>
                <a:tailEnd/>
              </a:ln>
            </p:spPr>
            <p:txBody>
              <a:bodyPr/>
              <a:lstStyle/>
              <a:p>
                <a:pPr>
                  <a:defRPr/>
                </a:pPr>
                <a:endParaRPr lang="en-US" kern="0">
                  <a:solidFill>
                    <a:sysClr val="windowText" lastClr="000000"/>
                  </a:solidFill>
                  <a:cs typeface="Arial" charset="0"/>
                </a:endParaRPr>
              </a:p>
            </p:txBody>
          </p:sp>
          <p:sp>
            <p:nvSpPr>
              <p:cNvPr id="58" name="Freeform 586">
                <a:extLst>
                  <a:ext uri="{FF2B5EF4-FFF2-40B4-BE49-F238E27FC236}">
                    <a16:creationId xmlns:a16="http://schemas.microsoft.com/office/drawing/2014/main" id="{1AC05649-4047-9347-A70E-82C07399F81D}"/>
                  </a:ext>
                </a:extLst>
              </p:cNvPr>
              <p:cNvSpPr>
                <a:spLocks/>
              </p:cNvSpPr>
              <p:nvPr/>
            </p:nvSpPr>
            <p:spPr bwMode="gray">
              <a:xfrm>
                <a:off x="4040" y="1689"/>
                <a:ext cx="213" cy="69"/>
              </a:xfrm>
              <a:custGeom>
                <a:avLst/>
                <a:gdLst>
                  <a:gd name="T0" fmla="*/ 0 w 841"/>
                  <a:gd name="T1" fmla="*/ 0 h 272"/>
                  <a:gd name="T2" fmla="*/ 0 w 841"/>
                  <a:gd name="T3" fmla="*/ 0 h 272"/>
                  <a:gd name="T4" fmla="*/ 0 w 841"/>
                  <a:gd name="T5" fmla="*/ 0 h 272"/>
                  <a:gd name="T6" fmla="*/ 0 w 841"/>
                  <a:gd name="T7" fmla="*/ 0 h 272"/>
                  <a:gd name="T8" fmla="*/ 0 w 841"/>
                  <a:gd name="T9" fmla="*/ 0 h 272"/>
                  <a:gd name="T10" fmla="*/ 0 60000 65536"/>
                  <a:gd name="T11" fmla="*/ 0 60000 65536"/>
                  <a:gd name="T12" fmla="*/ 0 60000 65536"/>
                  <a:gd name="T13" fmla="*/ 0 60000 65536"/>
                  <a:gd name="T14" fmla="*/ 0 60000 65536"/>
                  <a:gd name="T15" fmla="*/ 0 w 841"/>
                  <a:gd name="T16" fmla="*/ 0 h 272"/>
                  <a:gd name="T17" fmla="*/ 841 w 841"/>
                  <a:gd name="T18" fmla="*/ 272 h 272"/>
                </a:gdLst>
                <a:ahLst/>
                <a:cxnLst>
                  <a:cxn ang="T10">
                    <a:pos x="T0" y="T1"/>
                  </a:cxn>
                  <a:cxn ang="T11">
                    <a:pos x="T2" y="T3"/>
                  </a:cxn>
                  <a:cxn ang="T12">
                    <a:pos x="T4" y="T5"/>
                  </a:cxn>
                  <a:cxn ang="T13">
                    <a:pos x="T6" y="T7"/>
                  </a:cxn>
                  <a:cxn ang="T14">
                    <a:pos x="T8" y="T9"/>
                  </a:cxn>
                </a:cxnLst>
                <a:rect l="T15" t="T16" r="T17" b="T18"/>
                <a:pathLst>
                  <a:path w="841" h="272">
                    <a:moveTo>
                      <a:pt x="834" y="272"/>
                    </a:moveTo>
                    <a:cubicBezTo>
                      <a:pt x="834" y="272"/>
                      <a:pt x="841" y="0"/>
                      <a:pt x="327" y="99"/>
                    </a:cubicBezTo>
                    <a:cubicBezTo>
                      <a:pt x="327" y="99"/>
                      <a:pt x="55" y="179"/>
                      <a:pt x="0" y="99"/>
                    </a:cubicBezTo>
                    <a:cubicBezTo>
                      <a:pt x="0" y="99"/>
                      <a:pt x="18" y="185"/>
                      <a:pt x="253" y="167"/>
                    </a:cubicBezTo>
                    <a:cubicBezTo>
                      <a:pt x="488" y="148"/>
                      <a:pt x="674" y="117"/>
                      <a:pt x="834" y="272"/>
                    </a:cubicBezTo>
                    <a:close/>
                  </a:path>
                </a:pathLst>
              </a:custGeom>
              <a:gradFill rotWithShape="1">
                <a:gsLst>
                  <a:gs pos="0">
                    <a:srgbClr val="CCCCCC"/>
                  </a:gs>
                  <a:gs pos="100000">
                    <a:srgbClr val="BABABA"/>
                  </a:gs>
                </a:gsLst>
                <a:lin ang="18900000" scaled="1"/>
              </a:gradFill>
              <a:ln w="9525">
                <a:noFill/>
                <a:round/>
                <a:headEnd/>
                <a:tailEnd/>
              </a:ln>
            </p:spPr>
            <p:txBody>
              <a:bodyPr/>
              <a:lstStyle/>
              <a:p>
                <a:pPr>
                  <a:defRPr/>
                </a:pPr>
                <a:endParaRPr lang="en-US" kern="0">
                  <a:solidFill>
                    <a:sysClr val="windowText" lastClr="000000"/>
                  </a:solidFill>
                  <a:cs typeface="Arial" charset="0"/>
                </a:endParaRPr>
              </a:p>
            </p:txBody>
          </p:sp>
        </p:grpSp>
      </p:grpSp>
      <p:sp>
        <p:nvSpPr>
          <p:cNvPr id="71" name="Rectangle 99">
            <a:extLst>
              <a:ext uri="{FF2B5EF4-FFF2-40B4-BE49-F238E27FC236}">
                <a16:creationId xmlns:a16="http://schemas.microsoft.com/office/drawing/2014/main" id="{202901F4-E919-6342-BF08-3A0E342C9CA3}"/>
              </a:ext>
            </a:extLst>
          </p:cNvPr>
          <p:cNvSpPr>
            <a:spLocks noChangeArrowheads="1"/>
          </p:cNvSpPr>
          <p:nvPr/>
        </p:nvSpPr>
        <p:spPr bwMode="gray">
          <a:xfrm>
            <a:off x="1581485" y="1095797"/>
            <a:ext cx="4851400" cy="4149814"/>
          </a:xfrm>
          <a:prstGeom prst="rect">
            <a:avLst/>
          </a:prstGeom>
          <a:noFill/>
          <a:ln w="9525" algn="ctr">
            <a:solidFill>
              <a:schemeClr val="accent1"/>
            </a:solidFill>
            <a:prstDash val="dash"/>
            <a:round/>
            <a:headEnd/>
            <a:tailEnd/>
          </a:ln>
        </p:spPr>
        <p:txBody>
          <a:bodyPr wrap="square" lIns="90000" tIns="46800" rIns="90000" bIns="46800">
            <a:noAutofit/>
          </a:bodyPr>
          <a:lstStyle/>
          <a:p>
            <a:pPr marL="114300" indent="-114300" algn="ctr">
              <a:lnSpc>
                <a:spcPct val="90000"/>
              </a:lnSpc>
              <a:buClr>
                <a:srgbClr val="FF3300"/>
              </a:buClr>
              <a:defRPr/>
            </a:pPr>
            <a:endParaRPr lang="en-US" kern="0">
              <a:solidFill>
                <a:sysClr val="windowText" lastClr="000000"/>
              </a:solidFill>
              <a:cs typeface="Arial" charset="0"/>
            </a:endParaRPr>
          </a:p>
        </p:txBody>
      </p:sp>
      <p:sp>
        <p:nvSpPr>
          <p:cNvPr id="72" name="Rectangle 100">
            <a:extLst>
              <a:ext uri="{FF2B5EF4-FFF2-40B4-BE49-F238E27FC236}">
                <a16:creationId xmlns:a16="http://schemas.microsoft.com/office/drawing/2014/main" id="{EFEECD49-FD42-6A44-B520-962EA19ABE57}"/>
              </a:ext>
            </a:extLst>
          </p:cNvPr>
          <p:cNvSpPr>
            <a:spLocks noChangeArrowheads="1"/>
          </p:cNvSpPr>
          <p:nvPr/>
        </p:nvSpPr>
        <p:spPr bwMode="gray">
          <a:xfrm>
            <a:off x="1820041" y="919714"/>
            <a:ext cx="3646985" cy="307777"/>
          </a:xfrm>
          <a:prstGeom prst="rect">
            <a:avLst/>
          </a:prstGeom>
          <a:solidFill>
            <a:srgbClr val="FFFFFF"/>
          </a:solidFill>
          <a:ln w="9525">
            <a:noFill/>
            <a:miter lim="800000"/>
            <a:headEnd/>
            <a:tailEnd/>
          </a:ln>
        </p:spPr>
        <p:txBody>
          <a:bodyPr wrap="square">
            <a:spAutoFit/>
          </a:bodyPr>
          <a:lstStyle/>
          <a:p>
            <a:pPr algn="ctr">
              <a:defRPr/>
            </a:pPr>
            <a:r>
              <a:rPr lang="en-US" sz="1400" kern="0" dirty="0">
                <a:solidFill>
                  <a:srgbClr val="4B7FC9"/>
                </a:solidFill>
                <a:cs typeface="Arial" charset="0"/>
              </a:rPr>
              <a:t>The Application Intelligence Center</a:t>
            </a:r>
          </a:p>
        </p:txBody>
      </p:sp>
      <p:sp>
        <p:nvSpPr>
          <p:cNvPr id="73" name="Text Box 47">
            <a:extLst>
              <a:ext uri="{FF2B5EF4-FFF2-40B4-BE49-F238E27FC236}">
                <a16:creationId xmlns:a16="http://schemas.microsoft.com/office/drawing/2014/main" id="{4D19A4D3-9FB1-4343-A5DE-19E8825E0CE3}"/>
              </a:ext>
            </a:extLst>
          </p:cNvPr>
          <p:cNvSpPr txBox="1">
            <a:spLocks noChangeArrowheads="1"/>
          </p:cNvSpPr>
          <p:nvPr/>
        </p:nvSpPr>
        <p:spPr bwMode="gray">
          <a:xfrm>
            <a:off x="6875476" y="2459893"/>
            <a:ext cx="3240000" cy="1031875"/>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76200" dist="38100" dir="5400000" sx="98000" sy="98000" algn="ctr" rotWithShape="0">
              <a:prstClr val="black">
                <a:alpha val="20000"/>
              </a:prstClr>
            </a:outerShdw>
          </a:effectLst>
        </p:spPr>
        <p:txBody>
          <a:bodyPr anchor="ctr"/>
          <a:lstStyle>
            <a:defPPr>
              <a:defRPr lang="en-US"/>
            </a:defPPr>
            <a:lvl1pPr>
              <a:defRPr sz="1400">
                <a:solidFill>
                  <a:schemeClr val="tx2">
                    <a:lumMod val="65000"/>
                    <a:lumOff val="35000"/>
                  </a:schemeClr>
                </a:solidFill>
                <a:latin typeface="Arial"/>
              </a:defRPr>
            </a:lvl1pPr>
          </a:lstStyle>
          <a:p>
            <a:pPr fontAlgn="base">
              <a:spcBef>
                <a:spcPct val="0"/>
              </a:spcBef>
              <a:spcAft>
                <a:spcPct val="0"/>
              </a:spcAft>
            </a:pPr>
            <a:r>
              <a:rPr lang="en-US" sz="1200">
                <a:solidFill>
                  <a:srgbClr val="000000">
                    <a:lumMod val="65000"/>
                    <a:lumOff val="35000"/>
                  </a:srgbClr>
                </a:solidFill>
                <a:cs typeface="Arial" charset="0"/>
              </a:rPr>
              <a:t>Reports on application health, </a:t>
            </a:r>
            <a:br>
              <a:rPr lang="en-US" sz="1200">
                <a:solidFill>
                  <a:srgbClr val="000000">
                    <a:lumMod val="65000"/>
                    <a:lumOff val="35000"/>
                  </a:srgbClr>
                </a:solidFill>
                <a:cs typeface="Arial" charset="0"/>
              </a:rPr>
            </a:br>
            <a:r>
              <a:rPr lang="en-US" sz="1200">
                <a:solidFill>
                  <a:srgbClr val="000000">
                    <a:lumMod val="65000"/>
                    <a:lumOff val="35000"/>
                  </a:srgbClr>
                </a:solidFill>
                <a:cs typeface="Arial" charset="0"/>
              </a:rPr>
              <a:t>team performance, benchmarking </a:t>
            </a:r>
          </a:p>
        </p:txBody>
      </p:sp>
      <p:sp>
        <p:nvSpPr>
          <p:cNvPr id="74" name="Rectangle 91">
            <a:extLst>
              <a:ext uri="{FF2B5EF4-FFF2-40B4-BE49-F238E27FC236}">
                <a16:creationId xmlns:a16="http://schemas.microsoft.com/office/drawing/2014/main" id="{0D60ED6C-8BC1-2748-9BCC-4A19076F4829}"/>
              </a:ext>
            </a:extLst>
          </p:cNvPr>
          <p:cNvSpPr>
            <a:spLocks noChangeArrowheads="1"/>
          </p:cNvSpPr>
          <p:nvPr/>
        </p:nvSpPr>
        <p:spPr bwMode="gray">
          <a:xfrm>
            <a:off x="8254276" y="3394913"/>
            <a:ext cx="1861200" cy="230187"/>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anchor="ctr"/>
          <a:lstStyle/>
          <a:p>
            <a:pPr fontAlgn="base">
              <a:spcBef>
                <a:spcPct val="0"/>
              </a:spcBef>
              <a:spcAft>
                <a:spcPct val="0"/>
              </a:spcAft>
            </a:pPr>
            <a:r>
              <a:rPr lang="en-US" sz="1200" b="1">
                <a:solidFill>
                  <a:srgbClr val="000000">
                    <a:lumMod val="65000"/>
                    <a:lumOff val="35000"/>
                  </a:srgbClr>
                </a:solidFill>
                <a:cs typeface="Arial" charset="0"/>
              </a:rPr>
              <a:t>CFOs, CIOs and VPs</a:t>
            </a:r>
          </a:p>
        </p:txBody>
      </p:sp>
      <p:pic>
        <p:nvPicPr>
          <p:cNvPr id="75" name="Picture 68" descr="APP SCAN 2.png">
            <a:extLst>
              <a:ext uri="{FF2B5EF4-FFF2-40B4-BE49-F238E27FC236}">
                <a16:creationId xmlns:a16="http://schemas.microsoft.com/office/drawing/2014/main" id="{76F27B6F-0AE9-BC40-B5DA-31ABF760DF76}"/>
              </a:ext>
            </a:extLst>
          </p:cNvPr>
          <p:cNvPicPr>
            <a:picLocks noChangeAspect="1"/>
          </p:cNvPicPr>
          <p:nvPr/>
        </p:nvPicPr>
        <p:blipFill>
          <a:blip r:embed="rId6" cstate="screen"/>
          <a:srcRect/>
          <a:stretch>
            <a:fillRect/>
          </a:stretch>
        </p:blipFill>
        <p:spPr bwMode="gray">
          <a:xfrm>
            <a:off x="9270925" y="2407506"/>
            <a:ext cx="812800" cy="979487"/>
          </a:xfrm>
          <a:prstGeom prst="rect">
            <a:avLst/>
          </a:prstGeom>
          <a:noFill/>
          <a:ln w="9525">
            <a:noFill/>
            <a:miter lim="800000"/>
            <a:headEnd/>
            <a:tailEnd/>
          </a:ln>
        </p:spPr>
      </p:pic>
      <p:sp>
        <p:nvSpPr>
          <p:cNvPr id="76" name="Text Box 47">
            <a:extLst>
              <a:ext uri="{FF2B5EF4-FFF2-40B4-BE49-F238E27FC236}">
                <a16:creationId xmlns:a16="http://schemas.microsoft.com/office/drawing/2014/main" id="{A02BDD5F-4DA8-1642-9450-7BE342D287A4}"/>
              </a:ext>
            </a:extLst>
          </p:cNvPr>
          <p:cNvSpPr txBox="1">
            <a:spLocks noChangeArrowheads="1"/>
          </p:cNvSpPr>
          <p:nvPr/>
        </p:nvSpPr>
        <p:spPr bwMode="gray">
          <a:xfrm>
            <a:off x="6875476" y="3910657"/>
            <a:ext cx="3240000" cy="1031875"/>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76200" dist="38100" dir="5400000" sx="98000" sy="98000" algn="ctr" rotWithShape="0">
              <a:prstClr val="black">
                <a:alpha val="20000"/>
              </a:prstClr>
            </a:outerShdw>
          </a:effectLst>
        </p:spPr>
        <p:txBody>
          <a:bodyPr anchor="ctr"/>
          <a:lstStyle>
            <a:defPPr>
              <a:defRPr lang="en-US"/>
            </a:defPPr>
            <a:lvl1pPr>
              <a:defRPr sz="1400">
                <a:solidFill>
                  <a:schemeClr val="tx2">
                    <a:lumMod val="65000"/>
                    <a:lumOff val="35000"/>
                  </a:schemeClr>
                </a:solidFill>
                <a:latin typeface="Arial"/>
              </a:defRPr>
            </a:lvl1pPr>
          </a:lstStyle>
          <a:p>
            <a:pPr fontAlgn="base">
              <a:spcBef>
                <a:spcPct val="0"/>
              </a:spcBef>
              <a:spcAft>
                <a:spcPct val="0"/>
              </a:spcAft>
            </a:pPr>
            <a:r>
              <a:rPr lang="en-US" sz="1200" dirty="0">
                <a:solidFill>
                  <a:srgbClr val="000000">
                    <a:lumMod val="65000"/>
                    <a:lumOff val="35000"/>
                  </a:srgbClr>
                </a:solidFill>
                <a:cs typeface="Arial" charset="0"/>
              </a:rPr>
              <a:t>Software characteristics, cost and </a:t>
            </a:r>
            <a:br>
              <a:rPr lang="en-US" sz="1200" dirty="0">
                <a:solidFill>
                  <a:srgbClr val="000000">
                    <a:lumMod val="65000"/>
                    <a:lumOff val="35000"/>
                  </a:srgbClr>
                </a:solidFill>
                <a:cs typeface="Arial" charset="0"/>
              </a:rPr>
            </a:br>
            <a:r>
              <a:rPr lang="en-US" sz="1200" dirty="0">
                <a:solidFill>
                  <a:srgbClr val="000000">
                    <a:lumMod val="65000"/>
                    <a:lumOff val="35000"/>
                  </a:srgbClr>
                </a:solidFill>
                <a:cs typeface="Arial" charset="0"/>
              </a:rPr>
              <a:t>risk drivers, ARB, architectural </a:t>
            </a:r>
          </a:p>
          <a:p>
            <a:pPr fontAlgn="base">
              <a:spcBef>
                <a:spcPct val="0"/>
              </a:spcBef>
              <a:spcAft>
                <a:spcPct val="0"/>
              </a:spcAft>
            </a:pPr>
            <a:r>
              <a:rPr lang="en-US" sz="1200" dirty="0">
                <a:solidFill>
                  <a:srgbClr val="000000">
                    <a:lumMod val="65000"/>
                    <a:lumOff val="35000"/>
                  </a:srgbClr>
                </a:solidFill>
                <a:cs typeface="Arial" charset="0"/>
              </a:rPr>
              <a:t>governance, root cause analysis…</a:t>
            </a:r>
          </a:p>
        </p:txBody>
      </p:sp>
      <p:sp>
        <p:nvSpPr>
          <p:cNvPr id="77" name="Rectangle 91">
            <a:extLst>
              <a:ext uri="{FF2B5EF4-FFF2-40B4-BE49-F238E27FC236}">
                <a16:creationId xmlns:a16="http://schemas.microsoft.com/office/drawing/2014/main" id="{34129342-8134-7944-9676-7CE2DF63783A}"/>
              </a:ext>
            </a:extLst>
          </p:cNvPr>
          <p:cNvSpPr>
            <a:spLocks noChangeArrowheads="1"/>
          </p:cNvSpPr>
          <p:nvPr/>
        </p:nvSpPr>
        <p:spPr bwMode="gray">
          <a:xfrm>
            <a:off x="8260156" y="4842924"/>
            <a:ext cx="1861200" cy="230188"/>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anchor="ctr"/>
          <a:lstStyle/>
          <a:p>
            <a:pPr fontAlgn="base">
              <a:spcBef>
                <a:spcPct val="0"/>
              </a:spcBef>
              <a:spcAft>
                <a:spcPct val="0"/>
              </a:spcAft>
            </a:pPr>
            <a:r>
              <a:rPr lang="en-US" sz="1200" b="1" dirty="0">
                <a:solidFill>
                  <a:srgbClr val="000000">
                    <a:lumMod val="65000"/>
                    <a:lumOff val="35000"/>
                  </a:srgbClr>
                </a:solidFill>
                <a:cs typeface="Arial" charset="0"/>
              </a:rPr>
              <a:t>PMs, QA, Architects</a:t>
            </a:r>
          </a:p>
        </p:txBody>
      </p:sp>
      <p:pic>
        <p:nvPicPr>
          <p:cNvPr id="78" name="Picture 67" descr="APP Scan Dev Ed.png">
            <a:extLst>
              <a:ext uri="{FF2B5EF4-FFF2-40B4-BE49-F238E27FC236}">
                <a16:creationId xmlns:a16="http://schemas.microsoft.com/office/drawing/2014/main" id="{309DF26C-CB84-1A43-B40E-6515E0167BEE}"/>
              </a:ext>
            </a:extLst>
          </p:cNvPr>
          <p:cNvPicPr>
            <a:picLocks noChangeAspect="1"/>
          </p:cNvPicPr>
          <p:nvPr/>
        </p:nvPicPr>
        <p:blipFill>
          <a:blip r:embed="rId7" cstate="screen"/>
          <a:srcRect/>
          <a:stretch>
            <a:fillRect/>
          </a:stretch>
        </p:blipFill>
        <p:spPr bwMode="gray">
          <a:xfrm flipH="1">
            <a:off x="9347125" y="3964632"/>
            <a:ext cx="727075" cy="866775"/>
          </a:xfrm>
          <a:prstGeom prst="rect">
            <a:avLst/>
          </a:prstGeom>
          <a:noFill/>
          <a:ln w="9525">
            <a:noFill/>
            <a:miter lim="800000"/>
            <a:headEnd/>
            <a:tailEnd/>
          </a:ln>
        </p:spPr>
      </p:pic>
      <p:sp>
        <p:nvSpPr>
          <p:cNvPr id="79" name="Text Box 47">
            <a:extLst>
              <a:ext uri="{FF2B5EF4-FFF2-40B4-BE49-F238E27FC236}">
                <a16:creationId xmlns:a16="http://schemas.microsoft.com/office/drawing/2014/main" id="{60FA385D-C8BE-D740-886F-EA50E52A3DE8}"/>
              </a:ext>
            </a:extLst>
          </p:cNvPr>
          <p:cNvSpPr txBox="1">
            <a:spLocks noChangeArrowheads="1"/>
          </p:cNvSpPr>
          <p:nvPr/>
        </p:nvSpPr>
        <p:spPr bwMode="gray">
          <a:xfrm>
            <a:off x="6875476" y="5320568"/>
            <a:ext cx="3240000" cy="1031875"/>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76200" dist="38100" dir="5400000" sx="98000" sy="98000" algn="ctr" rotWithShape="0">
              <a:prstClr val="black">
                <a:alpha val="20000"/>
              </a:prstClr>
            </a:outerShdw>
          </a:effectLst>
        </p:spPr>
        <p:txBody>
          <a:bodyPr anchor="ctr"/>
          <a:lstStyle>
            <a:defPPr>
              <a:defRPr lang="en-US"/>
            </a:defPPr>
            <a:lvl1pPr>
              <a:defRPr sz="1400">
                <a:solidFill>
                  <a:schemeClr val="tx2">
                    <a:lumMod val="65000"/>
                    <a:lumOff val="35000"/>
                  </a:schemeClr>
                </a:solidFill>
                <a:latin typeface="Arial"/>
              </a:defRPr>
            </a:lvl1pPr>
          </a:lstStyle>
          <a:p>
            <a:pPr fontAlgn="base">
              <a:spcBef>
                <a:spcPct val="0"/>
              </a:spcBef>
              <a:spcAft>
                <a:spcPct val="0"/>
              </a:spcAft>
            </a:pPr>
            <a:r>
              <a:rPr lang="en-US" sz="1200" dirty="0">
                <a:solidFill>
                  <a:srgbClr val="000000">
                    <a:lumMod val="65000"/>
                    <a:lumOff val="35000"/>
                  </a:srgbClr>
                </a:solidFill>
                <a:cs typeface="Arial" charset="0"/>
              </a:rPr>
              <a:t>… and feedback &amp; advice </a:t>
            </a:r>
            <a:br>
              <a:rPr lang="en-US" sz="1200" dirty="0">
                <a:solidFill>
                  <a:srgbClr val="000000">
                    <a:lumMod val="65000"/>
                    <a:lumOff val="35000"/>
                  </a:srgbClr>
                </a:solidFill>
                <a:cs typeface="Arial" charset="0"/>
              </a:rPr>
            </a:br>
            <a:r>
              <a:rPr lang="en-US" sz="1200" dirty="0">
                <a:solidFill>
                  <a:srgbClr val="000000">
                    <a:lumMod val="65000"/>
                    <a:lumOff val="35000"/>
                  </a:srgbClr>
                </a:solidFill>
                <a:cs typeface="Arial" charset="0"/>
              </a:rPr>
              <a:t>on software quality </a:t>
            </a:r>
            <a:br>
              <a:rPr lang="en-US" sz="1200" dirty="0">
                <a:solidFill>
                  <a:srgbClr val="000000">
                    <a:lumMod val="65000"/>
                    <a:lumOff val="35000"/>
                  </a:srgbClr>
                </a:solidFill>
                <a:cs typeface="Arial" charset="0"/>
              </a:rPr>
            </a:br>
            <a:r>
              <a:rPr lang="en-US" sz="1200" dirty="0">
                <a:solidFill>
                  <a:srgbClr val="000000">
                    <a:lumMod val="65000"/>
                    <a:lumOff val="35000"/>
                  </a:srgbClr>
                </a:solidFill>
                <a:cs typeface="Arial" charset="0"/>
              </a:rPr>
              <a:t>and engineering </a:t>
            </a:r>
          </a:p>
        </p:txBody>
      </p:sp>
      <p:sp>
        <p:nvSpPr>
          <p:cNvPr id="80" name="Rectangle 95">
            <a:extLst>
              <a:ext uri="{FF2B5EF4-FFF2-40B4-BE49-F238E27FC236}">
                <a16:creationId xmlns:a16="http://schemas.microsoft.com/office/drawing/2014/main" id="{FBFCF8CE-4933-7F49-A210-FE02EFC4D95E}"/>
              </a:ext>
            </a:extLst>
          </p:cNvPr>
          <p:cNvSpPr>
            <a:spLocks noChangeArrowheads="1"/>
          </p:cNvSpPr>
          <p:nvPr/>
        </p:nvSpPr>
        <p:spPr bwMode="gray">
          <a:xfrm>
            <a:off x="8260156" y="6236555"/>
            <a:ext cx="1861200" cy="231775"/>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anchor="ctr"/>
          <a:lstStyle/>
          <a:p>
            <a:pPr fontAlgn="base">
              <a:spcBef>
                <a:spcPct val="0"/>
              </a:spcBef>
              <a:spcAft>
                <a:spcPct val="0"/>
              </a:spcAft>
            </a:pPr>
            <a:r>
              <a:rPr lang="en-US" sz="1200" b="1">
                <a:solidFill>
                  <a:srgbClr val="000000">
                    <a:lumMod val="65000"/>
                    <a:lumOff val="35000"/>
                  </a:srgbClr>
                </a:solidFill>
                <a:cs typeface="Arial" charset="0"/>
              </a:rPr>
              <a:t>Development Teams</a:t>
            </a:r>
          </a:p>
        </p:txBody>
      </p:sp>
      <p:grpSp>
        <p:nvGrpSpPr>
          <p:cNvPr id="81" name="Gruppieren 278">
            <a:extLst>
              <a:ext uri="{FF2B5EF4-FFF2-40B4-BE49-F238E27FC236}">
                <a16:creationId xmlns:a16="http://schemas.microsoft.com/office/drawing/2014/main" id="{A4A0E5BE-9B1A-0847-860C-BB6E3F640C32}"/>
              </a:ext>
            </a:extLst>
          </p:cNvPr>
          <p:cNvGrpSpPr>
            <a:grpSpLocks/>
          </p:cNvGrpSpPr>
          <p:nvPr/>
        </p:nvGrpSpPr>
        <p:grpSpPr bwMode="gray">
          <a:xfrm flipH="1">
            <a:off x="8983587" y="5430106"/>
            <a:ext cx="968375" cy="760412"/>
            <a:chOff x="9536858" y="5107676"/>
            <a:chExt cx="968375" cy="759724"/>
          </a:xfrm>
        </p:grpSpPr>
        <p:pic>
          <p:nvPicPr>
            <p:cNvPr id="82" name="Picture 67" descr="APP Scan Dev Ed.png">
              <a:extLst>
                <a:ext uri="{FF2B5EF4-FFF2-40B4-BE49-F238E27FC236}">
                  <a16:creationId xmlns:a16="http://schemas.microsoft.com/office/drawing/2014/main" id="{2E43CDEC-1256-1D4A-B7C9-C1FD4C114448}"/>
                </a:ext>
              </a:extLst>
            </p:cNvPr>
            <p:cNvPicPr>
              <a:picLocks noChangeAspect="1"/>
            </p:cNvPicPr>
            <p:nvPr/>
          </p:nvPicPr>
          <p:blipFill>
            <a:blip r:embed="rId8" cstate="screen"/>
            <a:srcRect/>
            <a:stretch>
              <a:fillRect/>
            </a:stretch>
          </p:blipFill>
          <p:spPr bwMode="gray">
            <a:xfrm>
              <a:off x="9536858" y="5107676"/>
              <a:ext cx="414337" cy="492125"/>
            </a:xfrm>
            <a:prstGeom prst="rect">
              <a:avLst/>
            </a:prstGeom>
            <a:noFill/>
            <a:ln w="9525">
              <a:noFill/>
              <a:miter lim="800000"/>
              <a:headEnd/>
              <a:tailEnd/>
            </a:ln>
          </p:spPr>
        </p:pic>
        <p:pic>
          <p:nvPicPr>
            <p:cNvPr id="83" name="Picture 67" descr="APP Scan Dev Ed.png">
              <a:extLst>
                <a:ext uri="{FF2B5EF4-FFF2-40B4-BE49-F238E27FC236}">
                  <a16:creationId xmlns:a16="http://schemas.microsoft.com/office/drawing/2014/main" id="{C240F2FC-B2A5-6541-AB24-3D15868B723D}"/>
                </a:ext>
              </a:extLst>
            </p:cNvPr>
            <p:cNvPicPr>
              <a:picLocks noChangeAspect="1"/>
            </p:cNvPicPr>
            <p:nvPr/>
          </p:nvPicPr>
          <p:blipFill>
            <a:blip r:embed="rId9" cstate="screen"/>
            <a:srcRect/>
            <a:stretch>
              <a:fillRect/>
            </a:stretch>
          </p:blipFill>
          <p:spPr bwMode="gray">
            <a:xfrm>
              <a:off x="9724183" y="5373688"/>
              <a:ext cx="414337" cy="493712"/>
            </a:xfrm>
            <a:prstGeom prst="rect">
              <a:avLst/>
            </a:prstGeom>
            <a:noFill/>
            <a:ln w="9525">
              <a:noFill/>
              <a:miter lim="800000"/>
              <a:headEnd/>
              <a:tailEnd/>
            </a:ln>
          </p:spPr>
        </p:pic>
        <p:pic>
          <p:nvPicPr>
            <p:cNvPr id="84" name="Picture 67" descr="APP Scan Dev Ed.png">
              <a:extLst>
                <a:ext uri="{FF2B5EF4-FFF2-40B4-BE49-F238E27FC236}">
                  <a16:creationId xmlns:a16="http://schemas.microsoft.com/office/drawing/2014/main" id="{A8DF7808-5B4A-614F-8F2D-1E44B4C56AA5}"/>
                </a:ext>
              </a:extLst>
            </p:cNvPr>
            <p:cNvPicPr>
              <a:picLocks noChangeAspect="1"/>
            </p:cNvPicPr>
            <p:nvPr/>
          </p:nvPicPr>
          <p:blipFill>
            <a:blip r:embed="rId9" cstate="screen"/>
            <a:srcRect/>
            <a:stretch>
              <a:fillRect/>
            </a:stretch>
          </p:blipFill>
          <p:spPr bwMode="gray">
            <a:xfrm>
              <a:off x="10090895" y="5195888"/>
              <a:ext cx="414338" cy="493712"/>
            </a:xfrm>
            <a:prstGeom prst="rect">
              <a:avLst/>
            </a:prstGeom>
            <a:noFill/>
            <a:ln w="9525">
              <a:noFill/>
              <a:miter lim="800000"/>
              <a:headEnd/>
              <a:tailEnd/>
            </a:ln>
          </p:spPr>
        </p:pic>
      </p:grpSp>
      <p:sp>
        <p:nvSpPr>
          <p:cNvPr id="85" name="AutoShape 45">
            <a:extLst>
              <a:ext uri="{FF2B5EF4-FFF2-40B4-BE49-F238E27FC236}">
                <a16:creationId xmlns:a16="http://schemas.microsoft.com/office/drawing/2014/main" id="{E86CDDB9-F30D-7C40-9D9C-C56202366F62}"/>
              </a:ext>
            </a:extLst>
          </p:cNvPr>
          <p:cNvSpPr>
            <a:spLocks noChangeArrowheads="1"/>
          </p:cNvSpPr>
          <p:nvPr/>
        </p:nvSpPr>
        <p:spPr bwMode="gray">
          <a:xfrm rot="5400000">
            <a:off x="6089746" y="1530959"/>
            <a:ext cx="1078893" cy="180688"/>
          </a:xfrm>
          <a:prstGeom prst="triangle">
            <a:avLst>
              <a:gd name="adj" fmla="val 49817"/>
            </a:avLst>
          </a:prstGeom>
          <a:gradFill flip="none" rotWithShape="1">
            <a:gsLst>
              <a:gs pos="0">
                <a:schemeClr val="tx2">
                  <a:lumMod val="85000"/>
                  <a:lumOff val="15000"/>
                </a:schemeClr>
              </a:gs>
              <a:gs pos="100000">
                <a:schemeClr val="tx2">
                  <a:lumMod val="65000"/>
                  <a:lumOff val="35000"/>
                </a:schemeClr>
              </a:gs>
            </a:gsLst>
            <a:lin ang="16200000" scaled="1"/>
            <a:tileRect/>
          </a:gradFill>
          <a:ln w="6350">
            <a:solidFill>
              <a:schemeClr val="bg1"/>
            </a:solidFill>
            <a:miter lim="800000"/>
            <a:headEnd/>
            <a:tailEnd/>
          </a:ln>
        </p:spPr>
        <p:txBody>
          <a:bodyPr wrap="none" anchor="ctr"/>
          <a:lstStyle/>
          <a:p>
            <a:pPr algn="ctr" fontAlgn="base">
              <a:spcBef>
                <a:spcPct val="0"/>
              </a:spcBef>
              <a:spcAft>
                <a:spcPct val="0"/>
              </a:spcAft>
            </a:pPr>
            <a:endParaRPr lang="en-US" sz="1400" b="1">
              <a:solidFill>
                <a:prstClr val="white"/>
              </a:solidFill>
              <a:cs typeface="Arial" charset="0"/>
            </a:endParaRPr>
          </a:p>
        </p:txBody>
      </p:sp>
      <p:sp>
        <p:nvSpPr>
          <p:cNvPr id="86" name="AutoShape 45">
            <a:extLst>
              <a:ext uri="{FF2B5EF4-FFF2-40B4-BE49-F238E27FC236}">
                <a16:creationId xmlns:a16="http://schemas.microsoft.com/office/drawing/2014/main" id="{F15937EB-32FF-A34C-9F92-22088ADFB340}"/>
              </a:ext>
            </a:extLst>
          </p:cNvPr>
          <p:cNvSpPr>
            <a:spLocks noChangeArrowheads="1"/>
          </p:cNvSpPr>
          <p:nvPr/>
        </p:nvSpPr>
        <p:spPr bwMode="gray">
          <a:xfrm>
            <a:off x="3212241" y="5331783"/>
            <a:ext cx="1571625" cy="219077"/>
          </a:xfrm>
          <a:prstGeom prst="triangle">
            <a:avLst>
              <a:gd name="adj" fmla="val 49413"/>
            </a:avLst>
          </a:prstGeom>
          <a:gradFill flip="none" rotWithShape="1">
            <a:gsLst>
              <a:gs pos="0">
                <a:schemeClr val="tx2">
                  <a:lumMod val="85000"/>
                  <a:lumOff val="15000"/>
                </a:schemeClr>
              </a:gs>
              <a:gs pos="100000">
                <a:schemeClr val="tx2">
                  <a:lumMod val="65000"/>
                  <a:lumOff val="35000"/>
                </a:schemeClr>
              </a:gs>
            </a:gsLst>
            <a:lin ang="16200000" scaled="1"/>
            <a:tileRect/>
          </a:gradFill>
          <a:ln w="6350">
            <a:solidFill>
              <a:schemeClr val="bg1"/>
            </a:solidFill>
            <a:miter lim="800000"/>
            <a:headEnd/>
            <a:tailEnd/>
          </a:ln>
        </p:spPr>
        <p:txBody>
          <a:bodyPr wrap="none" anchor="ctr"/>
          <a:lstStyle/>
          <a:p>
            <a:pPr algn="ctr" fontAlgn="base">
              <a:spcBef>
                <a:spcPct val="0"/>
              </a:spcBef>
              <a:spcAft>
                <a:spcPct val="0"/>
              </a:spcAft>
            </a:pPr>
            <a:endParaRPr lang="en-US" sz="1400" b="1">
              <a:solidFill>
                <a:prstClr val="white"/>
              </a:solidFill>
              <a:cs typeface="Arial" charset="0"/>
            </a:endParaRPr>
          </a:p>
        </p:txBody>
      </p:sp>
      <p:pic>
        <p:nvPicPr>
          <p:cNvPr id="87" name="Picture 3">
            <a:extLst>
              <a:ext uri="{FF2B5EF4-FFF2-40B4-BE49-F238E27FC236}">
                <a16:creationId xmlns:a16="http://schemas.microsoft.com/office/drawing/2014/main" id="{C1B09D54-D7A5-314D-B803-CCB7A33E98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15457" y="2438120"/>
            <a:ext cx="2071811" cy="69935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88" name="Rectangle 100">
            <a:extLst>
              <a:ext uri="{FF2B5EF4-FFF2-40B4-BE49-F238E27FC236}">
                <a16:creationId xmlns:a16="http://schemas.microsoft.com/office/drawing/2014/main" id="{D39F338A-710A-D74E-991E-600997373136}"/>
              </a:ext>
            </a:extLst>
          </p:cNvPr>
          <p:cNvSpPr>
            <a:spLocks noChangeArrowheads="1"/>
          </p:cNvSpPr>
          <p:nvPr/>
        </p:nvSpPr>
        <p:spPr bwMode="gray">
          <a:xfrm>
            <a:off x="6875476" y="1336920"/>
            <a:ext cx="2530020" cy="574722"/>
          </a:xfrm>
          <a:prstGeom prst="rect">
            <a:avLst/>
          </a:prstGeom>
          <a:gradFill>
            <a:gsLst>
              <a:gs pos="0">
                <a:schemeClr val="accent1"/>
              </a:gs>
              <a:gs pos="80000">
                <a:srgbClr val="759CD5"/>
              </a:gs>
              <a:gs pos="100000">
                <a:srgbClr val="759CD5"/>
              </a:gs>
            </a:gsLst>
          </a:gradFill>
          <a:ln>
            <a:solidFill>
              <a:schemeClr val="bg1"/>
            </a:solidFill>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fontAlgn="base">
              <a:spcBef>
                <a:spcPct val="0"/>
              </a:spcBef>
              <a:spcAft>
                <a:spcPct val="0"/>
              </a:spcAft>
              <a:defRPr/>
            </a:pPr>
            <a:r>
              <a:rPr lang="en-US" sz="1400" b="1" dirty="0">
                <a:solidFill>
                  <a:prstClr val="white"/>
                </a:solidFill>
              </a:rPr>
              <a:t>Actionable visibility </a:t>
            </a:r>
            <a:br>
              <a:rPr lang="en-US" sz="1400" b="1" dirty="0">
                <a:solidFill>
                  <a:prstClr val="white"/>
                </a:solidFill>
              </a:rPr>
            </a:br>
            <a:r>
              <a:rPr lang="en-US" sz="1400" b="1" dirty="0">
                <a:solidFill>
                  <a:prstClr val="white"/>
                </a:solidFill>
              </a:rPr>
              <a:t>across the IT organization</a:t>
            </a:r>
          </a:p>
        </p:txBody>
      </p:sp>
      <p:pic>
        <p:nvPicPr>
          <p:cNvPr id="89" name="Picture 3">
            <a:extLst>
              <a:ext uri="{FF2B5EF4-FFF2-40B4-BE49-F238E27FC236}">
                <a16:creationId xmlns:a16="http://schemas.microsoft.com/office/drawing/2014/main" id="{AAE834E5-290A-D841-97F0-7128DE1AD45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37625" y="1254150"/>
            <a:ext cx="739775" cy="71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 name="Rectangle 51">
            <a:extLst>
              <a:ext uri="{FF2B5EF4-FFF2-40B4-BE49-F238E27FC236}">
                <a16:creationId xmlns:a16="http://schemas.microsoft.com/office/drawing/2014/main" id="{F9FDD92D-48CC-DC46-A84C-E40A17CF167B}"/>
              </a:ext>
            </a:extLst>
          </p:cNvPr>
          <p:cNvSpPr>
            <a:spLocks noChangeArrowheads="1"/>
          </p:cNvSpPr>
          <p:nvPr/>
        </p:nvSpPr>
        <p:spPr bwMode="gray">
          <a:xfrm>
            <a:off x="1638240" y="5623234"/>
            <a:ext cx="2819111" cy="730969"/>
          </a:xfrm>
          <a:prstGeom prst="rect">
            <a:avLst/>
          </a:prstGeom>
          <a:noFill/>
          <a:ln w="12700" algn="ctr">
            <a:noFill/>
            <a:miter lim="800000"/>
            <a:headEnd/>
            <a:tailEnd/>
          </a:ln>
        </p:spPr>
        <p:txBody>
          <a:bodyPr wrap="square" lIns="0">
            <a:spAutoFit/>
          </a:bodyPr>
          <a:lstStyle/>
          <a:p>
            <a:pPr marL="177800" indent="-177800">
              <a:spcBef>
                <a:spcPct val="25000"/>
              </a:spcBef>
              <a:defRPr/>
            </a:pPr>
            <a:r>
              <a:rPr lang="en-US" sz="1400" kern="0" dirty="0">
                <a:solidFill>
                  <a:srgbClr val="000000"/>
                </a:solidFill>
                <a:cs typeface="Arial" charset="0"/>
              </a:rPr>
              <a:t>Application Source Code</a:t>
            </a:r>
          </a:p>
          <a:p>
            <a:pPr marL="114300" indent="-114300">
              <a:spcBef>
                <a:spcPct val="25000"/>
              </a:spcBef>
              <a:buClr>
                <a:srgbClr val="808080"/>
              </a:buClr>
              <a:buFont typeface="Arial" pitchFamily="34" charset="0"/>
              <a:buChar char="•"/>
              <a:defRPr/>
            </a:pPr>
            <a:r>
              <a:rPr lang="en-US" sz="1100" kern="0" dirty="0">
                <a:solidFill>
                  <a:srgbClr val="000000"/>
                </a:solidFill>
                <a:cs typeface="Arial" charset="0"/>
              </a:rPr>
              <a:t>CICS, IMS, COBOL, DB2 z/OS</a:t>
            </a:r>
          </a:p>
          <a:p>
            <a:pPr marL="114300" indent="-114300">
              <a:spcBef>
                <a:spcPct val="25000"/>
              </a:spcBef>
              <a:buClr>
                <a:srgbClr val="808080"/>
              </a:buClr>
              <a:buFont typeface="Arial" pitchFamily="34" charset="0"/>
              <a:buChar char="•"/>
              <a:defRPr/>
            </a:pPr>
            <a:r>
              <a:rPr lang="en-US" sz="1100" kern="0" dirty="0">
                <a:solidFill>
                  <a:srgbClr val="000000"/>
                </a:solidFill>
                <a:cs typeface="Arial" charset="0"/>
              </a:rPr>
              <a:t>J2EE, .NET and all Major RDBMS</a:t>
            </a:r>
          </a:p>
        </p:txBody>
      </p:sp>
      <p:sp>
        <p:nvSpPr>
          <p:cNvPr id="91" name="Rectangle 51">
            <a:extLst>
              <a:ext uri="{FF2B5EF4-FFF2-40B4-BE49-F238E27FC236}">
                <a16:creationId xmlns:a16="http://schemas.microsoft.com/office/drawing/2014/main" id="{A19DEDF3-F9D2-D94E-B985-654F66317BDB}"/>
              </a:ext>
            </a:extLst>
          </p:cNvPr>
          <p:cNvSpPr>
            <a:spLocks noChangeArrowheads="1"/>
          </p:cNvSpPr>
          <p:nvPr/>
        </p:nvSpPr>
        <p:spPr bwMode="gray">
          <a:xfrm>
            <a:off x="4119126" y="5623234"/>
            <a:ext cx="2819111" cy="730969"/>
          </a:xfrm>
          <a:prstGeom prst="rect">
            <a:avLst/>
          </a:prstGeom>
          <a:noFill/>
          <a:ln w="12700" algn="ctr">
            <a:noFill/>
            <a:miter lim="800000"/>
            <a:headEnd/>
            <a:tailEnd/>
          </a:ln>
        </p:spPr>
        <p:txBody>
          <a:bodyPr wrap="square" lIns="0">
            <a:spAutoFit/>
          </a:bodyPr>
          <a:lstStyle/>
          <a:p>
            <a:pPr marL="177800" indent="-177800">
              <a:spcBef>
                <a:spcPct val="25000"/>
              </a:spcBef>
              <a:defRPr/>
            </a:pPr>
            <a:r>
              <a:rPr lang="en-US" sz="1400" kern="0" dirty="0">
                <a:solidFill>
                  <a:srgbClr val="000000"/>
                </a:solidFill>
                <a:cs typeface="Arial" charset="0"/>
              </a:rPr>
              <a:t> </a:t>
            </a:r>
          </a:p>
          <a:p>
            <a:pPr marL="114300" indent="-114300">
              <a:spcBef>
                <a:spcPct val="25000"/>
              </a:spcBef>
              <a:buClr>
                <a:srgbClr val="808080"/>
              </a:buClr>
              <a:buFont typeface="Arial" pitchFamily="34" charset="0"/>
              <a:buChar char="•"/>
              <a:defRPr/>
            </a:pPr>
            <a:r>
              <a:rPr lang="en-US" sz="1100" kern="0" dirty="0">
                <a:solidFill>
                  <a:srgbClr val="000000"/>
                </a:solidFill>
                <a:cs typeface="Arial" charset="0"/>
              </a:rPr>
              <a:t>Web Apps, BI, EAI, C/C++, VB, PB</a:t>
            </a:r>
          </a:p>
          <a:p>
            <a:pPr marL="114300" indent="-114300">
              <a:spcBef>
                <a:spcPct val="25000"/>
              </a:spcBef>
              <a:buClr>
                <a:srgbClr val="808080"/>
              </a:buClr>
              <a:buFont typeface="Arial" pitchFamily="34" charset="0"/>
              <a:buChar char="•"/>
              <a:defRPr/>
            </a:pPr>
            <a:r>
              <a:rPr lang="en-US" sz="1100" kern="0" dirty="0">
                <a:solidFill>
                  <a:srgbClr val="000000"/>
                </a:solidFill>
                <a:cs typeface="Arial" charset="0"/>
              </a:rPr>
              <a:t>Siebel, SAP, PSFT, OBS, Amdocs</a:t>
            </a:r>
          </a:p>
        </p:txBody>
      </p:sp>
      <p:sp>
        <p:nvSpPr>
          <p:cNvPr id="92" name="Rectangle 91">
            <a:extLst>
              <a:ext uri="{FF2B5EF4-FFF2-40B4-BE49-F238E27FC236}">
                <a16:creationId xmlns:a16="http://schemas.microsoft.com/office/drawing/2014/main" id="{F485F88A-638A-AC4A-B376-FE7EABB5E4FF}"/>
              </a:ext>
            </a:extLst>
          </p:cNvPr>
          <p:cNvSpPr>
            <a:spLocks noChangeArrowheads="1"/>
          </p:cNvSpPr>
          <p:nvPr/>
        </p:nvSpPr>
        <p:spPr bwMode="gray">
          <a:xfrm>
            <a:off x="1717153" y="3620829"/>
            <a:ext cx="1644923" cy="461665"/>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wrap="square" anchor="ctr">
            <a:spAutoFit/>
          </a:bodyPr>
          <a:lstStyle/>
          <a:p>
            <a:pPr algn="ctr" fontAlgn="base">
              <a:spcBef>
                <a:spcPct val="0"/>
              </a:spcBef>
              <a:spcAft>
                <a:spcPct val="0"/>
              </a:spcAft>
            </a:pPr>
            <a:r>
              <a:rPr lang="en-US" sz="1200" dirty="0">
                <a:solidFill>
                  <a:prstClr val="black"/>
                </a:solidFill>
                <a:cs typeface="Arial" charset="0"/>
              </a:rPr>
              <a:t>Quality Measurement &amp; Functional Sizing</a:t>
            </a:r>
          </a:p>
        </p:txBody>
      </p:sp>
      <p:sp>
        <p:nvSpPr>
          <p:cNvPr id="93" name="Rectangle 91">
            <a:extLst>
              <a:ext uri="{FF2B5EF4-FFF2-40B4-BE49-F238E27FC236}">
                <a16:creationId xmlns:a16="http://schemas.microsoft.com/office/drawing/2014/main" id="{3B58CEE1-E6DA-0943-913E-0CF43895F485}"/>
              </a:ext>
            </a:extLst>
          </p:cNvPr>
          <p:cNvSpPr>
            <a:spLocks noChangeArrowheads="1"/>
          </p:cNvSpPr>
          <p:nvPr/>
        </p:nvSpPr>
        <p:spPr bwMode="gray">
          <a:xfrm>
            <a:off x="1717153" y="4138692"/>
            <a:ext cx="1644923" cy="276999"/>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wrap="square" anchor="ctr">
            <a:spAutoFit/>
          </a:bodyPr>
          <a:lstStyle/>
          <a:p>
            <a:pPr algn="ctr" fontAlgn="base">
              <a:spcBef>
                <a:spcPct val="0"/>
              </a:spcBef>
              <a:spcAft>
                <a:spcPct val="0"/>
              </a:spcAft>
            </a:pPr>
            <a:r>
              <a:rPr lang="en-US" sz="1200" dirty="0">
                <a:solidFill>
                  <a:prstClr val="black"/>
                </a:solidFill>
                <a:cs typeface="Arial" charset="0"/>
              </a:rPr>
              <a:t>Compliance checks</a:t>
            </a:r>
          </a:p>
        </p:txBody>
      </p:sp>
      <p:sp>
        <p:nvSpPr>
          <p:cNvPr id="94" name="Rectangle 91">
            <a:extLst>
              <a:ext uri="{FF2B5EF4-FFF2-40B4-BE49-F238E27FC236}">
                <a16:creationId xmlns:a16="http://schemas.microsoft.com/office/drawing/2014/main" id="{CB19D3EB-12CD-EA44-86AF-4F46644C659E}"/>
              </a:ext>
            </a:extLst>
          </p:cNvPr>
          <p:cNvSpPr>
            <a:spLocks noChangeArrowheads="1"/>
          </p:cNvSpPr>
          <p:nvPr/>
        </p:nvSpPr>
        <p:spPr bwMode="gray">
          <a:xfrm>
            <a:off x="1717153" y="4471890"/>
            <a:ext cx="1644923" cy="646331"/>
          </a:xfrm>
          <a:prstGeom prst="rect">
            <a:avLst/>
          </a:prstGeom>
          <a:gradFill>
            <a:gsLst>
              <a:gs pos="0">
                <a:srgbClr val="F7F7F7"/>
              </a:gs>
              <a:gs pos="100000">
                <a:srgbClr val="E6E6E6"/>
              </a:gs>
            </a:gsLst>
            <a:lin ang="5400000" scaled="1"/>
          </a:gradFill>
          <a:ln w="6350">
            <a:solidFill>
              <a:schemeClr val="bg1"/>
            </a:solidFill>
            <a:miter lim="800000"/>
            <a:headEnd/>
            <a:tailEnd/>
          </a:ln>
          <a:effectLst>
            <a:outerShdw blurRad="63500" dist="25400" dir="5400000" sx="97000" sy="97000" algn="ctr" rotWithShape="0">
              <a:prstClr val="black">
                <a:alpha val="20000"/>
              </a:prstClr>
            </a:outerShdw>
          </a:effectLst>
        </p:spPr>
        <p:txBody>
          <a:bodyPr wrap="square" anchor="ctr">
            <a:spAutoFit/>
          </a:bodyPr>
          <a:lstStyle/>
          <a:p>
            <a:pPr algn="ctr" fontAlgn="base">
              <a:spcBef>
                <a:spcPct val="0"/>
              </a:spcBef>
              <a:spcAft>
                <a:spcPct val="0"/>
              </a:spcAft>
            </a:pPr>
            <a:r>
              <a:rPr lang="en-US" sz="1200" dirty="0">
                <a:solidFill>
                  <a:prstClr val="black"/>
                </a:solidFill>
                <a:cs typeface="Arial" charset="0"/>
              </a:rPr>
              <a:t>Code, Architecture and Data Structure  Analysis</a:t>
            </a:r>
          </a:p>
        </p:txBody>
      </p:sp>
      <p:sp>
        <p:nvSpPr>
          <p:cNvPr id="95" name="TextBox 94">
            <a:extLst>
              <a:ext uri="{FF2B5EF4-FFF2-40B4-BE49-F238E27FC236}">
                <a16:creationId xmlns:a16="http://schemas.microsoft.com/office/drawing/2014/main" id="{568CECCB-1B18-C342-908B-BC45F688B418}"/>
              </a:ext>
            </a:extLst>
          </p:cNvPr>
          <p:cNvSpPr txBox="1"/>
          <p:nvPr/>
        </p:nvSpPr>
        <p:spPr>
          <a:xfrm>
            <a:off x="1658756" y="3268872"/>
            <a:ext cx="3277433" cy="307777"/>
          </a:xfrm>
          <a:prstGeom prst="rect">
            <a:avLst/>
          </a:prstGeom>
          <a:noFill/>
          <a:ln>
            <a:noFill/>
          </a:ln>
        </p:spPr>
        <p:txBody>
          <a:bodyPr wrap="square" rtlCol="0">
            <a:spAutoFit/>
          </a:bodyPr>
          <a:lstStyle/>
          <a:p>
            <a:pPr fontAlgn="base">
              <a:spcBef>
                <a:spcPct val="0"/>
              </a:spcBef>
              <a:spcAft>
                <a:spcPct val="0"/>
              </a:spcAft>
            </a:pPr>
            <a:r>
              <a:rPr lang="en-US" sz="1400" b="1" dirty="0">
                <a:solidFill>
                  <a:prstClr val="white">
                    <a:lumMod val="50000"/>
                  </a:prstClr>
                </a:solidFill>
                <a:latin typeface="Arial Black" pitchFamily="34" charset="0"/>
                <a:cs typeface="Arial" pitchFamily="34" charset="0"/>
              </a:rPr>
              <a:t>AIP Analytical Engine</a:t>
            </a:r>
          </a:p>
        </p:txBody>
      </p:sp>
      <p:sp>
        <p:nvSpPr>
          <p:cNvPr id="96" name="Rectangle 95">
            <a:extLst>
              <a:ext uri="{FF2B5EF4-FFF2-40B4-BE49-F238E27FC236}">
                <a16:creationId xmlns:a16="http://schemas.microsoft.com/office/drawing/2014/main" id="{350D6BD8-49DB-C047-8FB5-4452A412C37C}"/>
              </a:ext>
            </a:extLst>
          </p:cNvPr>
          <p:cNvSpPr/>
          <p:nvPr/>
        </p:nvSpPr>
        <p:spPr>
          <a:xfrm>
            <a:off x="2810369" y="2336451"/>
            <a:ext cx="3559203" cy="85617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cs typeface="Arial" pitchFamily="34" charset="0"/>
            </a:endParaRPr>
          </a:p>
        </p:txBody>
      </p:sp>
      <p:sp>
        <p:nvSpPr>
          <p:cNvPr id="97" name="TextBox 96">
            <a:extLst>
              <a:ext uri="{FF2B5EF4-FFF2-40B4-BE49-F238E27FC236}">
                <a16:creationId xmlns:a16="http://schemas.microsoft.com/office/drawing/2014/main" id="{39237DC3-4660-184C-8654-5491B0807F50}"/>
              </a:ext>
            </a:extLst>
          </p:cNvPr>
          <p:cNvSpPr txBox="1"/>
          <p:nvPr/>
        </p:nvSpPr>
        <p:spPr>
          <a:xfrm>
            <a:off x="2818635" y="2489417"/>
            <a:ext cx="1638716" cy="523220"/>
          </a:xfrm>
          <a:prstGeom prst="rect">
            <a:avLst/>
          </a:prstGeom>
          <a:noFill/>
          <a:ln>
            <a:noFill/>
          </a:ln>
        </p:spPr>
        <p:txBody>
          <a:bodyPr wrap="square" rtlCol="0">
            <a:spAutoFit/>
          </a:bodyPr>
          <a:lstStyle/>
          <a:p>
            <a:pPr fontAlgn="base">
              <a:spcBef>
                <a:spcPct val="0"/>
              </a:spcBef>
              <a:spcAft>
                <a:spcPct val="0"/>
              </a:spcAft>
            </a:pPr>
            <a:r>
              <a:rPr lang="en-US" sz="1400" b="1" dirty="0">
                <a:solidFill>
                  <a:prstClr val="white">
                    <a:lumMod val="50000"/>
                  </a:prstClr>
                </a:solidFill>
                <a:latin typeface="Arial Black" pitchFamily="34" charset="0"/>
                <a:cs typeface="Arial" pitchFamily="34" charset="0"/>
              </a:rPr>
              <a:t>Engineering </a:t>
            </a:r>
          </a:p>
          <a:p>
            <a:pPr fontAlgn="base">
              <a:spcBef>
                <a:spcPct val="0"/>
              </a:spcBef>
              <a:spcAft>
                <a:spcPct val="0"/>
              </a:spcAft>
            </a:pPr>
            <a:r>
              <a:rPr lang="en-US" sz="1400" b="1" dirty="0">
                <a:solidFill>
                  <a:prstClr val="white">
                    <a:lumMod val="50000"/>
                  </a:prstClr>
                </a:solidFill>
                <a:latin typeface="Arial Black" pitchFamily="34" charset="0"/>
                <a:cs typeface="Arial" pitchFamily="34" charset="0"/>
              </a:rPr>
              <a:t>Platform</a:t>
            </a:r>
          </a:p>
        </p:txBody>
      </p:sp>
      <p:sp>
        <p:nvSpPr>
          <p:cNvPr id="98" name="Rectangle 97">
            <a:extLst>
              <a:ext uri="{FF2B5EF4-FFF2-40B4-BE49-F238E27FC236}">
                <a16:creationId xmlns:a16="http://schemas.microsoft.com/office/drawing/2014/main" id="{F238530B-70D9-BD40-B1BB-5DDF274BF25C}"/>
              </a:ext>
            </a:extLst>
          </p:cNvPr>
          <p:cNvSpPr/>
          <p:nvPr/>
        </p:nvSpPr>
        <p:spPr>
          <a:xfrm>
            <a:off x="2810369" y="1401720"/>
            <a:ext cx="3559203" cy="856178"/>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cs typeface="Arial" pitchFamily="34" charset="0"/>
            </a:endParaRPr>
          </a:p>
        </p:txBody>
      </p:sp>
      <p:sp>
        <p:nvSpPr>
          <p:cNvPr id="99" name="TextBox 98">
            <a:extLst>
              <a:ext uri="{FF2B5EF4-FFF2-40B4-BE49-F238E27FC236}">
                <a16:creationId xmlns:a16="http://schemas.microsoft.com/office/drawing/2014/main" id="{DE4CA7C3-ADB7-864A-B644-11D108C5F337}"/>
              </a:ext>
            </a:extLst>
          </p:cNvPr>
          <p:cNvSpPr txBox="1"/>
          <p:nvPr/>
        </p:nvSpPr>
        <p:spPr>
          <a:xfrm>
            <a:off x="2818635" y="1554686"/>
            <a:ext cx="1638716" cy="523220"/>
          </a:xfrm>
          <a:prstGeom prst="rect">
            <a:avLst/>
          </a:prstGeom>
          <a:noFill/>
          <a:ln>
            <a:noFill/>
          </a:ln>
        </p:spPr>
        <p:txBody>
          <a:bodyPr wrap="square" rtlCol="0">
            <a:spAutoFit/>
          </a:bodyPr>
          <a:lstStyle/>
          <a:p>
            <a:pPr fontAlgn="base">
              <a:spcBef>
                <a:spcPct val="0"/>
              </a:spcBef>
              <a:spcAft>
                <a:spcPct val="0"/>
              </a:spcAft>
            </a:pPr>
            <a:r>
              <a:rPr lang="en-US" sz="1400" b="1" dirty="0">
                <a:solidFill>
                  <a:prstClr val="white">
                    <a:lumMod val="50000"/>
                  </a:prstClr>
                </a:solidFill>
                <a:latin typeface="Arial Black" pitchFamily="34" charset="0"/>
                <a:cs typeface="Arial" pitchFamily="34" charset="0"/>
              </a:rPr>
              <a:t>Measurement</a:t>
            </a:r>
          </a:p>
          <a:p>
            <a:pPr fontAlgn="base">
              <a:spcBef>
                <a:spcPct val="0"/>
              </a:spcBef>
              <a:spcAft>
                <a:spcPct val="0"/>
              </a:spcAft>
            </a:pPr>
            <a:r>
              <a:rPr lang="en-US" sz="1400" b="1" dirty="0">
                <a:solidFill>
                  <a:prstClr val="white">
                    <a:lumMod val="50000"/>
                  </a:prstClr>
                </a:solidFill>
                <a:latin typeface="Arial Black" pitchFamily="34" charset="0"/>
                <a:cs typeface="Arial" pitchFamily="34" charset="0"/>
              </a:rPr>
              <a:t>Platform</a:t>
            </a:r>
          </a:p>
        </p:txBody>
      </p:sp>
      <p:sp>
        <p:nvSpPr>
          <p:cNvPr id="100" name="TextBox 99">
            <a:extLst>
              <a:ext uri="{FF2B5EF4-FFF2-40B4-BE49-F238E27FC236}">
                <a16:creationId xmlns:a16="http://schemas.microsoft.com/office/drawing/2014/main" id="{21243651-99B3-3B43-9B0E-E7DE32C51D51}"/>
              </a:ext>
            </a:extLst>
          </p:cNvPr>
          <p:cNvSpPr txBox="1"/>
          <p:nvPr/>
        </p:nvSpPr>
        <p:spPr>
          <a:xfrm>
            <a:off x="1730816" y="2940368"/>
            <a:ext cx="1011714" cy="261610"/>
          </a:xfrm>
          <a:prstGeom prst="rect">
            <a:avLst/>
          </a:prstGeom>
          <a:noFill/>
          <a:ln>
            <a:noFill/>
          </a:ln>
        </p:spPr>
        <p:txBody>
          <a:bodyPr wrap="square" rtlCol="0">
            <a:spAutoFit/>
          </a:bodyPr>
          <a:lstStyle/>
          <a:p>
            <a:pPr fontAlgn="base">
              <a:spcBef>
                <a:spcPct val="0"/>
              </a:spcBef>
              <a:spcAft>
                <a:spcPct val="0"/>
              </a:spcAft>
            </a:pPr>
            <a:r>
              <a:rPr lang="en-US" sz="1100" b="1" dirty="0">
                <a:solidFill>
                  <a:prstClr val="white">
                    <a:lumMod val="50000"/>
                  </a:prstClr>
                </a:solidFill>
                <a:cs typeface="Arial" pitchFamily="34" charset="0"/>
              </a:rPr>
              <a:t>Data</a:t>
            </a:r>
          </a:p>
        </p:txBody>
      </p:sp>
      <p:pic>
        <p:nvPicPr>
          <p:cNvPr id="101" name="Picture 3">
            <a:extLst>
              <a:ext uri="{FF2B5EF4-FFF2-40B4-BE49-F238E27FC236}">
                <a16:creationId xmlns:a16="http://schemas.microsoft.com/office/drawing/2014/main" id="{ECAFDEBA-FFFE-5444-A7B1-4592F3C1EC3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856" b="2319"/>
          <a:stretch/>
        </p:blipFill>
        <p:spPr bwMode="auto">
          <a:xfrm>
            <a:off x="4631955" y="1433587"/>
            <a:ext cx="1279896" cy="79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 name="Title 101">
            <a:extLst>
              <a:ext uri="{FF2B5EF4-FFF2-40B4-BE49-F238E27FC236}">
                <a16:creationId xmlns:a16="http://schemas.microsoft.com/office/drawing/2014/main" id="{F75808F9-7F00-6244-94E1-C9F67FCD5DA2}"/>
              </a:ext>
            </a:extLst>
          </p:cNvPr>
          <p:cNvSpPr>
            <a:spLocks noGrp="1"/>
          </p:cNvSpPr>
          <p:nvPr>
            <p:ph type="title"/>
          </p:nvPr>
        </p:nvSpPr>
        <p:spPr/>
        <p:txBody>
          <a:bodyPr/>
          <a:lstStyle/>
          <a:p>
            <a:r>
              <a:rPr lang="en-US" dirty="0"/>
              <a:t>Automated Code and Design Reviews</a:t>
            </a:r>
          </a:p>
        </p:txBody>
      </p:sp>
    </p:spTree>
    <p:extLst>
      <p:ext uri="{BB962C8B-B14F-4D97-AF65-F5344CB8AC3E}">
        <p14:creationId xmlns:p14="http://schemas.microsoft.com/office/powerpoint/2010/main" val="13341882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01">
            <a:extLst>
              <a:ext uri="{FF2B5EF4-FFF2-40B4-BE49-F238E27FC236}">
                <a16:creationId xmlns:a16="http://schemas.microsoft.com/office/drawing/2014/main" id="{F75808F9-7F00-6244-94E1-C9F67FCD5DA2}"/>
              </a:ext>
            </a:extLst>
          </p:cNvPr>
          <p:cNvSpPr>
            <a:spLocks noGrp="1"/>
          </p:cNvSpPr>
          <p:nvPr>
            <p:ph type="title"/>
          </p:nvPr>
        </p:nvSpPr>
        <p:spPr/>
        <p:txBody>
          <a:bodyPr/>
          <a:lstStyle/>
          <a:p>
            <a:r>
              <a:rPr lang="en-US" dirty="0"/>
              <a:t>Health Parameter Based View</a:t>
            </a:r>
          </a:p>
        </p:txBody>
      </p:sp>
      <p:pic>
        <p:nvPicPr>
          <p:cNvPr id="103" name="Picture 102">
            <a:extLst>
              <a:ext uri="{FF2B5EF4-FFF2-40B4-BE49-F238E27FC236}">
                <a16:creationId xmlns:a16="http://schemas.microsoft.com/office/drawing/2014/main" id="{920F5C62-7014-4FB0-BEDE-C3F7D516F28C}"/>
              </a:ext>
            </a:extLst>
          </p:cNvPr>
          <p:cNvPicPr>
            <a:picLocks noChangeAspect="1"/>
          </p:cNvPicPr>
          <p:nvPr/>
        </p:nvPicPr>
        <p:blipFill>
          <a:blip r:embed="rId2"/>
          <a:stretch>
            <a:fillRect/>
          </a:stretch>
        </p:blipFill>
        <p:spPr>
          <a:xfrm>
            <a:off x="667821" y="963634"/>
            <a:ext cx="10787866" cy="5327025"/>
          </a:xfrm>
          <a:prstGeom prst="rect">
            <a:avLst/>
          </a:prstGeom>
        </p:spPr>
      </p:pic>
    </p:spTree>
    <p:extLst>
      <p:ext uri="{BB962C8B-B14F-4D97-AF65-F5344CB8AC3E}">
        <p14:creationId xmlns:p14="http://schemas.microsoft.com/office/powerpoint/2010/main" val="12762559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p:txBody>
          <a:bodyPr/>
          <a:lstStyle/>
          <a:p>
            <a:r>
              <a:rPr lang="en-US" dirty="0"/>
              <a:t>Project Timelines and Team Structure</a:t>
            </a:r>
            <a:br>
              <a:rPr lang="en-US" b="0" dirty="0"/>
            </a:br>
            <a:r>
              <a:rPr lang="en-US" sz="2000" dirty="0"/>
              <a:t>One Time Activities</a:t>
            </a:r>
          </a:p>
        </p:txBody>
      </p:sp>
      <p:sp>
        <p:nvSpPr>
          <p:cNvPr id="4" name="Rectangle 3">
            <a:extLst>
              <a:ext uri="{FF2B5EF4-FFF2-40B4-BE49-F238E27FC236}">
                <a16:creationId xmlns:a16="http://schemas.microsoft.com/office/drawing/2014/main" id="{B84C25BB-9CD6-4F55-AD3A-10428B85BE63}"/>
              </a:ext>
            </a:extLst>
          </p:cNvPr>
          <p:cNvSpPr/>
          <p:nvPr/>
        </p:nvSpPr>
        <p:spPr>
          <a:xfrm>
            <a:off x="572951" y="3537002"/>
            <a:ext cx="2743200" cy="2332070"/>
          </a:xfrm>
          <a:prstGeom prst="rect">
            <a:avLst/>
          </a:prstGeom>
          <a:solidFill>
            <a:sysClr val="window" lastClr="FFFFFF"/>
          </a:solidFill>
          <a:ln w="12700" cap="flat" cmpd="sng" algn="ctr">
            <a:solidFill>
              <a:srgbClr val="0070C0"/>
            </a:solidFill>
            <a:prstDash val="solid"/>
          </a:ln>
          <a:effectLst/>
        </p:spPr>
        <p:txBody>
          <a:bodyPr rtlCol="0" anchor="ctr"/>
          <a:lstStyle/>
          <a:p>
            <a:pPr algn="ctr" fontAlgn="auto">
              <a:spcBef>
                <a:spcPts val="0"/>
              </a:spcBef>
              <a:spcAft>
                <a:spcPts val="0"/>
              </a:spcAft>
              <a:defRPr/>
            </a:pPr>
            <a:endParaRPr lang="en-US" sz="1800" kern="0">
              <a:solidFill>
                <a:prstClr val="black"/>
              </a:solidFill>
              <a:latin typeface="Arial" panose="020B0604020202020204" pitchFamily="34" charset="0"/>
              <a:cs typeface="Arial" panose="020B0604020202020204" pitchFamily="34" charset="0"/>
            </a:endParaRPr>
          </a:p>
        </p:txBody>
      </p:sp>
      <p:sp>
        <p:nvSpPr>
          <p:cNvPr id="5" name="Rounded Rectangle 23">
            <a:extLst>
              <a:ext uri="{FF2B5EF4-FFF2-40B4-BE49-F238E27FC236}">
                <a16:creationId xmlns:a16="http://schemas.microsoft.com/office/drawing/2014/main" id="{65C7AB54-0707-4A3A-8920-477797EFC1C0}"/>
              </a:ext>
            </a:extLst>
          </p:cNvPr>
          <p:cNvSpPr/>
          <p:nvPr/>
        </p:nvSpPr>
        <p:spPr>
          <a:xfrm>
            <a:off x="572951" y="3252236"/>
            <a:ext cx="2743200" cy="274320"/>
          </a:xfrm>
          <a:prstGeom prst="rect">
            <a:avLst/>
          </a:prstGeom>
          <a:solidFill>
            <a:schemeClr val="bg2">
              <a:lumMod val="60000"/>
              <a:lumOff val="40000"/>
            </a:schemeClr>
          </a:solidFill>
          <a:ln w="25400" cap="flat" cmpd="sng" algn="ctr">
            <a:solidFill>
              <a:srgbClr val="0070C0"/>
            </a:solidFill>
            <a:prstDash val="solid"/>
          </a:ln>
          <a:effectLst/>
        </p:spPr>
        <p:txBody>
          <a:bodyPr rtlCol="0" anchor="ctr"/>
          <a:lstStyle/>
          <a:p>
            <a:pPr algn="ctr" fontAlgn="auto">
              <a:spcBef>
                <a:spcPts val="0"/>
              </a:spcBef>
              <a:spcAft>
                <a:spcPts val="0"/>
              </a:spcAft>
              <a:defRPr/>
            </a:pPr>
            <a:r>
              <a:rPr lang="en-US" sz="1400" b="1" kern="0" dirty="0">
                <a:latin typeface="Arial" panose="020B0604020202020204" pitchFamily="34" charset="0"/>
                <a:cs typeface="Arial" panose="020B0604020202020204" pitchFamily="34" charset="0"/>
              </a:rPr>
              <a:t>HCL Team</a:t>
            </a:r>
          </a:p>
        </p:txBody>
      </p:sp>
      <p:sp>
        <p:nvSpPr>
          <p:cNvPr id="6" name="Rounded Rectangle 27">
            <a:extLst>
              <a:ext uri="{FF2B5EF4-FFF2-40B4-BE49-F238E27FC236}">
                <a16:creationId xmlns:a16="http://schemas.microsoft.com/office/drawing/2014/main" id="{FB138610-8A5B-4E6B-9A0D-8C54C76907F0}"/>
              </a:ext>
            </a:extLst>
          </p:cNvPr>
          <p:cNvSpPr/>
          <p:nvPr/>
        </p:nvSpPr>
        <p:spPr>
          <a:xfrm>
            <a:off x="655501" y="4160904"/>
            <a:ext cx="2578100" cy="475964"/>
          </a:xfrm>
          <a:prstGeom prst="rect">
            <a:avLst/>
          </a:prstGeom>
          <a:solidFill>
            <a:srgbClr val="D1EBFF"/>
          </a:solidFill>
          <a:ln w="9525" cap="flat" cmpd="sng" algn="ctr">
            <a:solidFill>
              <a:srgbClr val="0070C0"/>
            </a:solidFill>
            <a:prstDash val="solid"/>
          </a:ln>
          <a:effectLst/>
        </p:spPr>
        <p:txBody>
          <a:bodyPr rtlCol="0" anchor="ctr"/>
          <a:lstStyle/>
          <a:p>
            <a:pPr algn="ctr"/>
            <a:r>
              <a:rPr lang="en-US" sz="1200" dirty="0">
                <a:latin typeface="Arial" panose="020B0604020202020204" pitchFamily="34" charset="0"/>
                <a:ea typeface="Times New Roman" panose="02020603050405020304" pitchFamily="18" charset="0"/>
                <a:cs typeface="Arial" panose="020B0604020202020204" pitchFamily="34" charset="0"/>
              </a:rPr>
              <a:t>Full-stack Developer</a:t>
            </a:r>
          </a:p>
        </p:txBody>
      </p:sp>
      <p:sp>
        <p:nvSpPr>
          <p:cNvPr id="7" name="Rounded Rectangle 27">
            <a:extLst>
              <a:ext uri="{FF2B5EF4-FFF2-40B4-BE49-F238E27FC236}">
                <a16:creationId xmlns:a16="http://schemas.microsoft.com/office/drawing/2014/main" id="{3A6DEC41-3223-44BB-9A66-6427579AD45F}"/>
              </a:ext>
            </a:extLst>
          </p:cNvPr>
          <p:cNvSpPr/>
          <p:nvPr/>
        </p:nvSpPr>
        <p:spPr>
          <a:xfrm>
            <a:off x="655501" y="4726149"/>
            <a:ext cx="2578100" cy="475964"/>
          </a:xfrm>
          <a:prstGeom prst="rect">
            <a:avLst/>
          </a:prstGeom>
          <a:solidFill>
            <a:srgbClr val="D1EBFF"/>
          </a:solidFill>
          <a:ln w="9525" cap="flat" cmpd="sng" algn="ctr">
            <a:solidFill>
              <a:srgbClr val="0070C0"/>
            </a:solidFill>
            <a:prstDash val="solid"/>
          </a:ln>
          <a:effectLst/>
        </p:spPr>
        <p:txBody>
          <a:bodyPr rtlCol="0" anchor="ctr"/>
          <a:lstStyle/>
          <a:p>
            <a:pPr algn="ctr"/>
            <a:r>
              <a:rPr lang="en-US" sz="1200" dirty="0">
                <a:latin typeface="Arial" panose="020B0604020202020204" pitchFamily="34" charset="0"/>
                <a:ea typeface="Times New Roman" panose="02020603050405020304" pitchFamily="18" charset="0"/>
                <a:cs typeface="Arial" panose="020B0604020202020204" pitchFamily="34" charset="0"/>
              </a:rPr>
              <a:t>Code Analysis Tool – Specialist</a:t>
            </a:r>
            <a:endParaRPr lang="en-GB"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8" name="Rounded Rectangle 27">
            <a:extLst>
              <a:ext uri="{FF2B5EF4-FFF2-40B4-BE49-F238E27FC236}">
                <a16:creationId xmlns:a16="http://schemas.microsoft.com/office/drawing/2014/main" id="{09910445-660E-462E-8734-891001720A9C}"/>
              </a:ext>
            </a:extLst>
          </p:cNvPr>
          <p:cNvSpPr/>
          <p:nvPr/>
        </p:nvSpPr>
        <p:spPr>
          <a:xfrm>
            <a:off x="659039" y="3622053"/>
            <a:ext cx="2578100" cy="475964"/>
          </a:xfrm>
          <a:prstGeom prst="rect">
            <a:avLst/>
          </a:prstGeom>
          <a:solidFill>
            <a:srgbClr val="D1EBFF"/>
          </a:solidFill>
          <a:ln w="9525" cap="flat" cmpd="sng" algn="ctr">
            <a:solidFill>
              <a:srgbClr val="0070C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Technical Architect</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9" name="Title 1">
            <a:extLst>
              <a:ext uri="{FF2B5EF4-FFF2-40B4-BE49-F238E27FC236}">
                <a16:creationId xmlns:a16="http://schemas.microsoft.com/office/drawing/2014/main" id="{528968DC-E4CE-47A7-BB74-F58F5DAFD694}"/>
              </a:ext>
            </a:extLst>
          </p:cNvPr>
          <p:cNvSpPr txBox="1">
            <a:spLocks/>
          </p:cNvSpPr>
          <p:nvPr/>
        </p:nvSpPr>
        <p:spPr>
          <a:xfrm>
            <a:off x="974837" y="2656296"/>
            <a:ext cx="5285755" cy="383339"/>
          </a:xfrm>
          <a:prstGeom prst="rect">
            <a:avLst/>
          </a:prstGeom>
        </p:spPr>
        <p:txBody>
          <a:bodyPr anchor="ctr"/>
          <a:lst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defTabSz="914126">
              <a:lnSpc>
                <a:spcPct val="150000"/>
              </a:lnSpc>
              <a:defRPr/>
            </a:pPr>
            <a:r>
              <a:rPr lang="en-US" sz="1400" kern="0" dirty="0">
                <a:solidFill>
                  <a:srgbClr val="0066B3"/>
                </a:solidFill>
                <a:latin typeface="Arial" panose="020B0604020202020204" pitchFamily="34" charset="0"/>
                <a:cs typeface="Arial" panose="020B0604020202020204" pitchFamily="34" charset="0"/>
              </a:rPr>
              <a:t>HCL – KPMG Team</a:t>
            </a:r>
          </a:p>
        </p:txBody>
      </p:sp>
      <p:sp>
        <p:nvSpPr>
          <p:cNvPr id="10" name="Rectangle 9">
            <a:extLst>
              <a:ext uri="{FF2B5EF4-FFF2-40B4-BE49-F238E27FC236}">
                <a16:creationId xmlns:a16="http://schemas.microsoft.com/office/drawing/2014/main" id="{E0E04E27-6529-49CA-AD0B-50BD4BD8F5B2}"/>
              </a:ext>
            </a:extLst>
          </p:cNvPr>
          <p:cNvSpPr/>
          <p:nvPr/>
        </p:nvSpPr>
        <p:spPr>
          <a:xfrm>
            <a:off x="3561956" y="3523962"/>
            <a:ext cx="2743200" cy="2887115"/>
          </a:xfrm>
          <a:prstGeom prst="rect">
            <a:avLst/>
          </a:prstGeom>
          <a:solidFill>
            <a:sysClr val="window" lastClr="FFFFFF"/>
          </a:solidFill>
          <a:ln w="12700" cap="flat" cmpd="sng" algn="ctr">
            <a:solidFill>
              <a:srgbClr val="00B0F0"/>
            </a:solidFill>
            <a:prstDash val="solid"/>
          </a:ln>
          <a:effectLst/>
        </p:spPr>
        <p:txBody>
          <a:bodyPr rtlCol="0" anchor="ctr"/>
          <a:lstStyle/>
          <a:p>
            <a:pPr algn="ctr" fontAlgn="auto">
              <a:spcBef>
                <a:spcPts val="0"/>
              </a:spcBef>
              <a:spcAft>
                <a:spcPts val="0"/>
              </a:spcAft>
              <a:defRPr/>
            </a:pPr>
            <a:endParaRPr lang="en-US" sz="1800" kern="0">
              <a:solidFill>
                <a:prstClr val="black"/>
              </a:solidFill>
              <a:latin typeface="Arial" panose="020B0604020202020204" pitchFamily="34" charset="0"/>
              <a:cs typeface="Arial" panose="020B0604020202020204" pitchFamily="34" charset="0"/>
            </a:endParaRPr>
          </a:p>
        </p:txBody>
      </p:sp>
      <p:sp>
        <p:nvSpPr>
          <p:cNvPr id="11" name="Rounded Rectangle 23">
            <a:extLst>
              <a:ext uri="{FF2B5EF4-FFF2-40B4-BE49-F238E27FC236}">
                <a16:creationId xmlns:a16="http://schemas.microsoft.com/office/drawing/2014/main" id="{22844105-4CB6-4764-B2AC-A2D2044FB13A}"/>
              </a:ext>
            </a:extLst>
          </p:cNvPr>
          <p:cNvSpPr/>
          <p:nvPr/>
        </p:nvSpPr>
        <p:spPr>
          <a:xfrm>
            <a:off x="3561956" y="3263002"/>
            <a:ext cx="2743200" cy="226711"/>
          </a:xfrm>
          <a:prstGeom prst="rect">
            <a:avLst/>
          </a:prstGeom>
          <a:solidFill>
            <a:srgbClr val="00B0F0"/>
          </a:solidFill>
          <a:ln w="25400" cap="flat" cmpd="sng" algn="ctr">
            <a:solidFill>
              <a:srgbClr val="00B0F0"/>
            </a:solidFill>
            <a:prstDash val="solid"/>
          </a:ln>
          <a:effectLst/>
        </p:spPr>
        <p:txBody>
          <a:bodyPr rtlCol="0" anchor="ctr"/>
          <a:lstStyle/>
          <a:p>
            <a:pPr algn="ctr"/>
            <a:r>
              <a:rPr lang="en-US" sz="1400" b="1" kern="0" dirty="0">
                <a:latin typeface="Arial" panose="020B0604020202020204" pitchFamily="34" charset="0"/>
                <a:cs typeface="Arial" panose="020B0604020202020204" pitchFamily="34" charset="0"/>
              </a:rPr>
              <a:t>KPMG Team</a:t>
            </a:r>
          </a:p>
        </p:txBody>
      </p:sp>
      <p:sp>
        <p:nvSpPr>
          <p:cNvPr id="13" name="Rounded Rectangle 27">
            <a:extLst>
              <a:ext uri="{FF2B5EF4-FFF2-40B4-BE49-F238E27FC236}">
                <a16:creationId xmlns:a16="http://schemas.microsoft.com/office/drawing/2014/main" id="{A4D37D22-EB9E-4367-9D71-E17AB8252E7E}"/>
              </a:ext>
            </a:extLst>
          </p:cNvPr>
          <p:cNvSpPr/>
          <p:nvPr/>
        </p:nvSpPr>
        <p:spPr>
          <a:xfrm>
            <a:off x="3650171" y="3582620"/>
            <a:ext cx="2578608" cy="302492"/>
          </a:xfrm>
          <a:prstGeom prst="rect">
            <a:avLst/>
          </a:prstGeom>
          <a:solidFill>
            <a:srgbClr val="EFF8FF"/>
          </a:solidFill>
          <a:ln w="9525" cap="flat" cmpd="sng" algn="ctr">
            <a:solidFill>
              <a:srgbClr val="00B0F0"/>
            </a:solidFill>
            <a:prstDash val="solid"/>
          </a:ln>
          <a:effectLst/>
        </p:spPr>
        <p:txBody>
          <a:bodyPr rtlCol="0" anchor="ctr"/>
          <a:lstStyle/>
          <a:p>
            <a:pPr marR="0" lvl="0" algn="ctr">
              <a:spcBef>
                <a:spcPts val="0"/>
              </a:spcBef>
              <a:spcAft>
                <a:spcPts val="0"/>
              </a:spcAft>
              <a:buSzPts val="1000"/>
              <a:tabLst>
                <a:tab pos="228600" algn="l"/>
              </a:tabLst>
            </a:pPr>
            <a:r>
              <a:rPr lang="en-US" sz="1200" dirty="0"/>
              <a:t>KPMG Application SMEs</a:t>
            </a:r>
          </a:p>
        </p:txBody>
      </p:sp>
      <p:sp>
        <p:nvSpPr>
          <p:cNvPr id="14" name="Rounded Rectangle 27">
            <a:extLst>
              <a:ext uri="{FF2B5EF4-FFF2-40B4-BE49-F238E27FC236}">
                <a16:creationId xmlns:a16="http://schemas.microsoft.com/office/drawing/2014/main" id="{4007313F-2B84-4CED-ABC9-936A7BBFE3C5}"/>
              </a:ext>
            </a:extLst>
          </p:cNvPr>
          <p:cNvSpPr/>
          <p:nvPr/>
        </p:nvSpPr>
        <p:spPr>
          <a:xfrm>
            <a:off x="3650171" y="3967263"/>
            <a:ext cx="2578608" cy="256955"/>
          </a:xfrm>
          <a:prstGeom prst="rect">
            <a:avLst/>
          </a:prstGeom>
          <a:solidFill>
            <a:srgbClr val="EFF8FF"/>
          </a:solidFill>
          <a:ln w="9525" cap="flat" cmpd="sng" algn="ctr">
            <a:solidFill>
              <a:srgbClr val="00B0F0"/>
            </a:solidFill>
            <a:prstDash val="solid"/>
          </a:ln>
          <a:effectLst/>
        </p:spPr>
        <p:txBody>
          <a:bodyPr rtlCol="0" anchor="ctr"/>
          <a:lstStyle/>
          <a:p>
            <a:pPr marR="0" lvl="0" algn="ctr">
              <a:spcBef>
                <a:spcPts val="0"/>
              </a:spcBef>
              <a:spcAft>
                <a:spcPts val="0"/>
              </a:spcAft>
              <a:buSzPts val="1000"/>
              <a:tabLst>
                <a:tab pos="228600" algn="l"/>
              </a:tabLst>
            </a:pPr>
            <a:r>
              <a:rPr lang="en-US" sz="1200" dirty="0"/>
              <a:t>KPMG Functional SMEs</a:t>
            </a:r>
          </a:p>
        </p:txBody>
      </p:sp>
      <p:sp>
        <p:nvSpPr>
          <p:cNvPr id="15" name="Rounded Rectangle 27">
            <a:extLst>
              <a:ext uri="{FF2B5EF4-FFF2-40B4-BE49-F238E27FC236}">
                <a16:creationId xmlns:a16="http://schemas.microsoft.com/office/drawing/2014/main" id="{A4C3BB10-F59E-4811-9C74-E8A795D4D6D7}"/>
              </a:ext>
            </a:extLst>
          </p:cNvPr>
          <p:cNvSpPr/>
          <p:nvPr/>
        </p:nvSpPr>
        <p:spPr>
          <a:xfrm>
            <a:off x="3644252" y="4312452"/>
            <a:ext cx="2578608" cy="302492"/>
          </a:xfrm>
          <a:prstGeom prst="rect">
            <a:avLst/>
          </a:prstGeom>
          <a:solidFill>
            <a:srgbClr val="EFF8FF"/>
          </a:solidFill>
          <a:ln w="9525" cap="flat" cmpd="sng" algn="ctr">
            <a:solidFill>
              <a:srgbClr val="00B0F0"/>
            </a:solidFill>
            <a:prstDash val="solid"/>
          </a:ln>
          <a:effectLst/>
        </p:spPr>
        <p:txBody>
          <a:bodyPr rtlCol="0" anchor="ctr"/>
          <a:lstStyle/>
          <a:p>
            <a:pPr marR="0" lvl="0" algn="ctr">
              <a:spcBef>
                <a:spcPts val="0"/>
              </a:spcBef>
              <a:spcAft>
                <a:spcPts val="0"/>
              </a:spcAft>
              <a:buSzPts val="1000"/>
              <a:tabLst>
                <a:tab pos="228600" algn="l"/>
              </a:tabLst>
            </a:pPr>
            <a:r>
              <a:rPr lang="en-US" sz="1200" dirty="0"/>
              <a:t>KPMG End Users (Internal)</a:t>
            </a:r>
            <a:endParaRPr lang="en-US" sz="1200" dirty="0">
              <a:solidFill>
                <a:srgbClr val="000000"/>
              </a:solidFill>
              <a:latin typeface="Arial" panose="020B0604020202020204" pitchFamily="34" charset="0"/>
              <a:ea typeface="Times New Roman" panose="02020603050405020304" pitchFamily="18" charset="0"/>
            </a:endParaRPr>
          </a:p>
        </p:txBody>
      </p:sp>
      <p:sp>
        <p:nvSpPr>
          <p:cNvPr id="16" name="Rounded Rectangle 27">
            <a:extLst>
              <a:ext uri="{FF2B5EF4-FFF2-40B4-BE49-F238E27FC236}">
                <a16:creationId xmlns:a16="http://schemas.microsoft.com/office/drawing/2014/main" id="{1DACE6BC-BDA4-47FC-A8C8-7B588D2E28A2}"/>
              </a:ext>
            </a:extLst>
          </p:cNvPr>
          <p:cNvSpPr/>
          <p:nvPr/>
        </p:nvSpPr>
        <p:spPr>
          <a:xfrm>
            <a:off x="3644252" y="4704723"/>
            <a:ext cx="2578608" cy="302492"/>
          </a:xfrm>
          <a:prstGeom prst="rect">
            <a:avLst/>
          </a:prstGeom>
          <a:solidFill>
            <a:srgbClr val="EFF8FF"/>
          </a:solidFill>
          <a:ln w="9525" cap="flat" cmpd="sng" algn="ctr">
            <a:solidFill>
              <a:srgbClr val="00B0F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Datawarehouse BI Architect</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18" name="Rounded Rectangle 27">
            <a:extLst>
              <a:ext uri="{FF2B5EF4-FFF2-40B4-BE49-F238E27FC236}">
                <a16:creationId xmlns:a16="http://schemas.microsoft.com/office/drawing/2014/main" id="{A81E9695-18E6-4FDE-98B9-A1945487F910}"/>
              </a:ext>
            </a:extLst>
          </p:cNvPr>
          <p:cNvSpPr/>
          <p:nvPr/>
        </p:nvSpPr>
        <p:spPr>
          <a:xfrm>
            <a:off x="3644252" y="5093377"/>
            <a:ext cx="2578608" cy="256892"/>
          </a:xfrm>
          <a:prstGeom prst="rect">
            <a:avLst/>
          </a:prstGeom>
          <a:solidFill>
            <a:srgbClr val="EFF8FF"/>
          </a:solidFill>
          <a:ln w="9525" cap="flat" cmpd="sng" algn="ctr">
            <a:solidFill>
              <a:srgbClr val="00B0F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Application Architect</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20" name="Rounded Rectangle 27">
            <a:extLst>
              <a:ext uri="{FF2B5EF4-FFF2-40B4-BE49-F238E27FC236}">
                <a16:creationId xmlns:a16="http://schemas.microsoft.com/office/drawing/2014/main" id="{7D9CEF99-8D61-4617-929E-C953EBD6538C}"/>
              </a:ext>
            </a:extLst>
          </p:cNvPr>
          <p:cNvSpPr/>
          <p:nvPr/>
        </p:nvSpPr>
        <p:spPr>
          <a:xfrm>
            <a:off x="655501" y="5291394"/>
            <a:ext cx="2578100" cy="475964"/>
          </a:xfrm>
          <a:prstGeom prst="rect">
            <a:avLst/>
          </a:prstGeom>
          <a:solidFill>
            <a:srgbClr val="D1EBFF"/>
          </a:solidFill>
          <a:ln w="9525" cap="flat" cmpd="sng" algn="ctr">
            <a:solidFill>
              <a:srgbClr val="0070C0"/>
            </a:solidFill>
            <a:prstDash val="solid"/>
          </a:ln>
          <a:effectLst/>
        </p:spPr>
        <p:txBody>
          <a:bodyPr rtlCol="0" anchor="ctr"/>
          <a:lstStyle/>
          <a:p>
            <a:pPr algn="ctr"/>
            <a:r>
              <a:rPr lang="en-US" sz="1200" dirty="0">
                <a:latin typeface="Arial" panose="020B0604020202020204" pitchFamily="34" charset="0"/>
                <a:ea typeface="Times New Roman" panose="02020603050405020304" pitchFamily="18" charset="0"/>
                <a:cs typeface="Arial" panose="020B0604020202020204" pitchFamily="34" charset="0"/>
              </a:rPr>
              <a:t>Project Manager</a:t>
            </a:r>
            <a:endParaRPr lang="en-GB"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21" name="Rounded Rectangle 27">
            <a:extLst>
              <a:ext uri="{FF2B5EF4-FFF2-40B4-BE49-F238E27FC236}">
                <a16:creationId xmlns:a16="http://schemas.microsoft.com/office/drawing/2014/main" id="{B0931ED2-6ED3-43D0-ABDC-848A94D64EBE}"/>
              </a:ext>
            </a:extLst>
          </p:cNvPr>
          <p:cNvSpPr/>
          <p:nvPr/>
        </p:nvSpPr>
        <p:spPr>
          <a:xfrm>
            <a:off x="3647790" y="5447796"/>
            <a:ext cx="2578608" cy="256892"/>
          </a:xfrm>
          <a:prstGeom prst="rect">
            <a:avLst/>
          </a:prstGeom>
          <a:solidFill>
            <a:srgbClr val="EFF8FF"/>
          </a:solidFill>
          <a:ln w="9525" cap="flat" cmpd="sng" algn="ctr">
            <a:solidFill>
              <a:srgbClr val="00B0F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Server Side Developer</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22" name="Rounded Rectangle 27">
            <a:extLst>
              <a:ext uri="{FF2B5EF4-FFF2-40B4-BE49-F238E27FC236}">
                <a16:creationId xmlns:a16="http://schemas.microsoft.com/office/drawing/2014/main" id="{D396A6F8-8AC8-4468-8122-29A96530917A}"/>
              </a:ext>
            </a:extLst>
          </p:cNvPr>
          <p:cNvSpPr/>
          <p:nvPr/>
        </p:nvSpPr>
        <p:spPr>
          <a:xfrm>
            <a:off x="3669056" y="5777409"/>
            <a:ext cx="2578608" cy="256892"/>
          </a:xfrm>
          <a:prstGeom prst="rect">
            <a:avLst/>
          </a:prstGeom>
          <a:solidFill>
            <a:srgbClr val="EFF8FF"/>
          </a:solidFill>
          <a:ln w="9525" cap="flat" cmpd="sng" algn="ctr">
            <a:solidFill>
              <a:srgbClr val="00B0F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UI Developer</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23" name="Rounded Rectangle 27">
            <a:extLst>
              <a:ext uri="{FF2B5EF4-FFF2-40B4-BE49-F238E27FC236}">
                <a16:creationId xmlns:a16="http://schemas.microsoft.com/office/drawing/2014/main" id="{60ABD3B8-5D9E-43F0-AC09-09F40EAA4948}"/>
              </a:ext>
            </a:extLst>
          </p:cNvPr>
          <p:cNvSpPr/>
          <p:nvPr/>
        </p:nvSpPr>
        <p:spPr>
          <a:xfrm>
            <a:off x="3661969" y="6099934"/>
            <a:ext cx="2578608" cy="256892"/>
          </a:xfrm>
          <a:prstGeom prst="rect">
            <a:avLst/>
          </a:prstGeom>
          <a:solidFill>
            <a:srgbClr val="EFF8FF"/>
          </a:solidFill>
          <a:ln w="9525" cap="flat" cmpd="sng" algn="ctr">
            <a:solidFill>
              <a:srgbClr val="00B0F0"/>
            </a:solidFill>
            <a:prstDash val="solid"/>
          </a:ln>
          <a:effectLst/>
        </p:spPr>
        <p:txBody>
          <a:bodyPr rtlCol="0" anchor="ctr"/>
          <a:lstStyle/>
          <a:p>
            <a:pPr algn="ctr"/>
            <a:r>
              <a:rPr lang="en-GB" sz="1200" dirty="0">
                <a:latin typeface="Arial" panose="020B0604020202020204" pitchFamily="34" charset="0"/>
                <a:ea typeface="Times New Roman" panose="02020603050405020304" pitchFamily="18" charset="0"/>
                <a:cs typeface="Arial" panose="020B0604020202020204" pitchFamily="34" charset="0"/>
              </a:rPr>
              <a:t>DB Developer</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24" name="Table 23">
            <a:extLst>
              <a:ext uri="{FF2B5EF4-FFF2-40B4-BE49-F238E27FC236}">
                <a16:creationId xmlns:a16="http://schemas.microsoft.com/office/drawing/2014/main" id="{834B0538-DF5F-42E6-BCDA-11485AF2529F}"/>
              </a:ext>
            </a:extLst>
          </p:cNvPr>
          <p:cNvGraphicFramePr>
            <a:graphicFrameLocks noGrp="1"/>
          </p:cNvGraphicFramePr>
          <p:nvPr>
            <p:extLst>
              <p:ext uri="{D42A27DB-BD31-4B8C-83A1-F6EECF244321}">
                <p14:modId xmlns:p14="http://schemas.microsoft.com/office/powerpoint/2010/main" val="3410949150"/>
              </p:ext>
            </p:extLst>
          </p:nvPr>
        </p:nvGraphicFramePr>
        <p:xfrm>
          <a:off x="1921267" y="988928"/>
          <a:ext cx="7216384" cy="1473545"/>
        </p:xfrm>
        <a:graphic>
          <a:graphicData uri="http://schemas.openxmlformats.org/drawingml/2006/table">
            <a:tbl>
              <a:tblPr/>
              <a:tblGrid>
                <a:gridCol w="1431224">
                  <a:extLst>
                    <a:ext uri="{9D8B030D-6E8A-4147-A177-3AD203B41FA5}">
                      <a16:colId xmlns:a16="http://schemas.microsoft.com/office/drawing/2014/main" val="2214634184"/>
                    </a:ext>
                  </a:extLst>
                </a:gridCol>
                <a:gridCol w="723145">
                  <a:extLst>
                    <a:ext uri="{9D8B030D-6E8A-4147-A177-3AD203B41FA5}">
                      <a16:colId xmlns:a16="http://schemas.microsoft.com/office/drawing/2014/main" val="3710117581"/>
                    </a:ext>
                  </a:extLst>
                </a:gridCol>
                <a:gridCol w="723145">
                  <a:extLst>
                    <a:ext uri="{9D8B030D-6E8A-4147-A177-3AD203B41FA5}">
                      <a16:colId xmlns:a16="http://schemas.microsoft.com/office/drawing/2014/main" val="974728782"/>
                    </a:ext>
                  </a:extLst>
                </a:gridCol>
                <a:gridCol w="723145">
                  <a:extLst>
                    <a:ext uri="{9D8B030D-6E8A-4147-A177-3AD203B41FA5}">
                      <a16:colId xmlns:a16="http://schemas.microsoft.com/office/drawing/2014/main" val="1190877588"/>
                    </a:ext>
                  </a:extLst>
                </a:gridCol>
                <a:gridCol w="723145">
                  <a:extLst>
                    <a:ext uri="{9D8B030D-6E8A-4147-A177-3AD203B41FA5}">
                      <a16:colId xmlns:a16="http://schemas.microsoft.com/office/drawing/2014/main" val="426798483"/>
                    </a:ext>
                  </a:extLst>
                </a:gridCol>
                <a:gridCol w="723145">
                  <a:extLst>
                    <a:ext uri="{9D8B030D-6E8A-4147-A177-3AD203B41FA5}">
                      <a16:colId xmlns:a16="http://schemas.microsoft.com/office/drawing/2014/main" val="2837391091"/>
                    </a:ext>
                  </a:extLst>
                </a:gridCol>
                <a:gridCol w="723145">
                  <a:extLst>
                    <a:ext uri="{9D8B030D-6E8A-4147-A177-3AD203B41FA5}">
                      <a16:colId xmlns:a16="http://schemas.microsoft.com/office/drawing/2014/main" val="2893788040"/>
                    </a:ext>
                  </a:extLst>
                </a:gridCol>
                <a:gridCol w="723145">
                  <a:extLst>
                    <a:ext uri="{9D8B030D-6E8A-4147-A177-3AD203B41FA5}">
                      <a16:colId xmlns:a16="http://schemas.microsoft.com/office/drawing/2014/main" val="4044072240"/>
                    </a:ext>
                  </a:extLst>
                </a:gridCol>
                <a:gridCol w="723145">
                  <a:extLst>
                    <a:ext uri="{9D8B030D-6E8A-4147-A177-3AD203B41FA5}">
                      <a16:colId xmlns:a16="http://schemas.microsoft.com/office/drawing/2014/main" val="1855284786"/>
                    </a:ext>
                  </a:extLst>
                </a:gridCol>
              </a:tblGrid>
              <a:tr h="294709">
                <a:tc>
                  <a:txBody>
                    <a:bodyPr/>
                    <a:lstStyle/>
                    <a:p>
                      <a:pPr algn="l" fontAlgn="b"/>
                      <a:r>
                        <a:rPr lang="en-US" sz="1100" b="0" i="0" u="none" strike="noStrike">
                          <a:solidFill>
                            <a:srgbClr val="000000"/>
                          </a:solidFill>
                          <a:effectLst/>
                          <a:latin typeface="Calibri" panose="020F0502020204030204" pitchFamily="34" charset="0"/>
                        </a:rPr>
                        <a:t>High Level Activities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0" i="0" u="none" strike="noStrike">
                          <a:solidFill>
                            <a:srgbClr val="000000"/>
                          </a:solidFill>
                          <a:effectLst/>
                          <a:latin typeface="Calibri" panose="020F0502020204030204" pitchFamily="34" charset="0"/>
                        </a:rPr>
                        <a:t>W8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571788661"/>
                  </a:ext>
                </a:extLst>
              </a:tr>
              <a:tr h="294709">
                <a:tc>
                  <a:txBody>
                    <a:bodyPr/>
                    <a:lstStyle/>
                    <a:p>
                      <a:pPr algn="l" fontAlgn="b"/>
                      <a:r>
                        <a:rPr lang="en-US" sz="1100" b="0" i="0" u="none" strike="noStrike">
                          <a:solidFill>
                            <a:srgbClr val="000000"/>
                          </a:solidFill>
                          <a:effectLst/>
                          <a:latin typeface="Calibri" panose="020F0502020204030204" pitchFamily="34" charset="0"/>
                        </a:rPr>
                        <a:t>Energize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455140"/>
                  </a:ext>
                </a:extLst>
              </a:tr>
              <a:tr h="294709">
                <a:tc>
                  <a:txBody>
                    <a:bodyPr/>
                    <a:lstStyle/>
                    <a:p>
                      <a:pPr algn="l" fontAlgn="b"/>
                      <a:r>
                        <a:rPr lang="en-US" sz="1100" b="0" i="0" u="none" strike="noStrike">
                          <a:solidFill>
                            <a:srgbClr val="000000"/>
                          </a:solidFill>
                          <a:effectLst/>
                          <a:latin typeface="Calibri" panose="020F0502020204030204" pitchFamily="34" charset="0"/>
                        </a:rPr>
                        <a:t>Extract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323970"/>
                  </a:ext>
                </a:extLst>
              </a:tr>
              <a:tr h="294709">
                <a:tc>
                  <a:txBody>
                    <a:bodyPr/>
                    <a:lstStyle/>
                    <a:p>
                      <a:pPr algn="l" fontAlgn="b"/>
                      <a:r>
                        <a:rPr lang="en-US" sz="1100" b="0" i="0" u="none" strike="noStrike">
                          <a:solidFill>
                            <a:srgbClr val="000000"/>
                          </a:solidFill>
                          <a:effectLst/>
                          <a:latin typeface="Calibri" panose="020F0502020204030204" pitchFamily="34" charset="0"/>
                        </a:rPr>
                        <a:t>Analyze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838667"/>
                  </a:ext>
                </a:extLst>
              </a:tr>
              <a:tr h="294709">
                <a:tc>
                  <a:txBody>
                    <a:bodyPr/>
                    <a:lstStyle/>
                    <a:p>
                      <a:pPr algn="l" fontAlgn="b"/>
                      <a:r>
                        <a:rPr lang="en-US" sz="1100" b="0" i="0" u="none" strike="noStrike">
                          <a:solidFill>
                            <a:srgbClr val="000000"/>
                          </a:solidFill>
                          <a:effectLst/>
                          <a:latin typeface="Calibri" panose="020F0502020204030204" pitchFamily="34" charset="0"/>
                        </a:rPr>
                        <a:t>Craft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106231131"/>
                  </a:ext>
                </a:extLst>
              </a:tr>
            </a:tbl>
          </a:graphicData>
        </a:graphic>
      </p:graphicFrame>
      <p:sp>
        <p:nvSpPr>
          <p:cNvPr id="25" name="Title 1">
            <a:extLst>
              <a:ext uri="{FF2B5EF4-FFF2-40B4-BE49-F238E27FC236}">
                <a16:creationId xmlns:a16="http://schemas.microsoft.com/office/drawing/2014/main" id="{74552D5B-06A8-4A13-BB8D-694B5608EF7E}"/>
              </a:ext>
            </a:extLst>
          </p:cNvPr>
          <p:cNvSpPr txBox="1">
            <a:spLocks/>
          </p:cNvSpPr>
          <p:nvPr/>
        </p:nvSpPr>
        <p:spPr>
          <a:xfrm>
            <a:off x="6889531" y="2706217"/>
            <a:ext cx="4268905" cy="383339"/>
          </a:xfrm>
          <a:prstGeom prst="rect">
            <a:avLst/>
          </a:prstGeom>
        </p:spPr>
        <p:txBody>
          <a:bodyPr anchor="ctr"/>
          <a:lst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defTabSz="914126">
              <a:lnSpc>
                <a:spcPct val="150000"/>
              </a:lnSpc>
              <a:defRPr/>
            </a:pPr>
            <a:r>
              <a:rPr lang="en-US" sz="1400" kern="0" dirty="0">
                <a:solidFill>
                  <a:srgbClr val="0066B3"/>
                </a:solidFill>
                <a:latin typeface="Arial" panose="020B0604020202020204" pitchFamily="34" charset="0"/>
                <a:cs typeface="Arial" panose="020B0604020202020204" pitchFamily="34" charset="0"/>
              </a:rPr>
              <a:t>Cost Estimates</a:t>
            </a:r>
          </a:p>
        </p:txBody>
      </p:sp>
      <p:graphicFrame>
        <p:nvGraphicFramePr>
          <p:cNvPr id="26" name="Table 25">
            <a:extLst>
              <a:ext uri="{FF2B5EF4-FFF2-40B4-BE49-F238E27FC236}">
                <a16:creationId xmlns:a16="http://schemas.microsoft.com/office/drawing/2014/main" id="{FCF6F267-61EF-4E6B-9A07-4CF1D07AED93}"/>
              </a:ext>
            </a:extLst>
          </p:cNvPr>
          <p:cNvGraphicFramePr>
            <a:graphicFrameLocks noGrp="1"/>
          </p:cNvGraphicFramePr>
          <p:nvPr>
            <p:extLst>
              <p:ext uri="{D42A27DB-BD31-4B8C-83A1-F6EECF244321}">
                <p14:modId xmlns:p14="http://schemas.microsoft.com/office/powerpoint/2010/main" val="3996753173"/>
              </p:ext>
            </p:extLst>
          </p:nvPr>
        </p:nvGraphicFramePr>
        <p:xfrm>
          <a:off x="6960476" y="3252236"/>
          <a:ext cx="3728545" cy="565310"/>
        </p:xfrm>
        <a:graphic>
          <a:graphicData uri="http://schemas.openxmlformats.org/drawingml/2006/table">
            <a:tbl>
              <a:tblPr/>
              <a:tblGrid>
                <a:gridCol w="2157398">
                  <a:extLst>
                    <a:ext uri="{9D8B030D-6E8A-4147-A177-3AD203B41FA5}">
                      <a16:colId xmlns:a16="http://schemas.microsoft.com/office/drawing/2014/main" val="2237992248"/>
                    </a:ext>
                  </a:extLst>
                </a:gridCol>
                <a:gridCol w="1571147">
                  <a:extLst>
                    <a:ext uri="{9D8B030D-6E8A-4147-A177-3AD203B41FA5}">
                      <a16:colId xmlns:a16="http://schemas.microsoft.com/office/drawing/2014/main" val="4083526396"/>
                    </a:ext>
                  </a:extLst>
                </a:gridCol>
              </a:tblGrid>
              <a:tr h="282655">
                <a:tc>
                  <a:txBody>
                    <a:bodyPr/>
                    <a:lstStyle/>
                    <a:p>
                      <a:pPr marL="0" marR="0" lvl="0" algn="ctr" defTabSz="914400" rtl="0" eaLnBrk="1" fontAlgn="b" latinLnBrk="0" hangingPunct="1">
                        <a:spcBef>
                          <a:spcPts val="0"/>
                        </a:spcBef>
                        <a:spcAft>
                          <a:spcPts val="0"/>
                        </a:spcAft>
                        <a:buSzPts val="1000"/>
                        <a:tabLst>
                          <a:tab pos="228600" algn="l"/>
                        </a:tabLst>
                      </a:pPr>
                      <a:r>
                        <a:rPr lang="en-US" sz="1200" b="1" kern="1200" dirty="0">
                          <a:solidFill>
                            <a:schemeClr val="tx1"/>
                          </a:solidFill>
                          <a:latin typeface="+mn-lt"/>
                          <a:ea typeface="+mn-ea"/>
                          <a:cs typeface="+mn-cs"/>
                        </a:rPr>
                        <a:t>Phase 1 (One-Time)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lvl="0" algn="ctr" defTabSz="914400" rtl="0" eaLnBrk="1" fontAlgn="b" latinLnBrk="0" hangingPunct="1">
                        <a:spcBef>
                          <a:spcPts val="0"/>
                        </a:spcBef>
                        <a:spcAft>
                          <a:spcPts val="0"/>
                        </a:spcAft>
                        <a:buSzPts val="1000"/>
                        <a:tabLst>
                          <a:tab pos="228600" algn="l"/>
                        </a:tabLst>
                      </a:pPr>
                      <a:r>
                        <a:rPr lang="en-US" sz="1200" b="1" kern="1200" dirty="0">
                          <a:solidFill>
                            <a:schemeClr val="tx1"/>
                          </a:solidFill>
                          <a:latin typeface="+mn-lt"/>
                          <a:ea typeface="+mn-ea"/>
                          <a:cs typeface="+mn-cs"/>
                        </a:rPr>
                        <a:t>$196,000.00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603611800"/>
                  </a:ext>
                </a:extLst>
              </a:tr>
              <a:tr h="282655">
                <a:tc>
                  <a:txBody>
                    <a:bodyPr/>
                    <a:lstStyle/>
                    <a:p>
                      <a:pPr marL="0" marR="0" lvl="0" algn="ctr" defTabSz="914400" rtl="0" eaLnBrk="1" fontAlgn="b" latinLnBrk="0" hangingPunct="1">
                        <a:spcBef>
                          <a:spcPts val="0"/>
                        </a:spcBef>
                        <a:spcAft>
                          <a:spcPts val="0"/>
                        </a:spcAft>
                        <a:buSzPts val="1000"/>
                        <a:tabLst>
                          <a:tab pos="228600" algn="l"/>
                        </a:tabLst>
                      </a:pPr>
                      <a:r>
                        <a:rPr lang="en-US" sz="1200" b="1" kern="1200" dirty="0">
                          <a:solidFill>
                            <a:schemeClr val="tx1"/>
                          </a:solidFill>
                          <a:latin typeface="+mn-lt"/>
                          <a:ea typeface="+mn-ea"/>
                          <a:cs typeface="+mn-cs"/>
                        </a:rPr>
                        <a:t>Phase 2 (On-Going)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marL="0" marR="0" lvl="0" algn="ctr" defTabSz="914400" rtl="0" eaLnBrk="1" fontAlgn="b" latinLnBrk="0" hangingPunct="1">
                        <a:spcBef>
                          <a:spcPts val="0"/>
                        </a:spcBef>
                        <a:spcAft>
                          <a:spcPts val="0"/>
                        </a:spcAft>
                        <a:buSzPts val="1000"/>
                        <a:tabLst>
                          <a:tab pos="228600" algn="l"/>
                        </a:tabLst>
                      </a:pPr>
                      <a:r>
                        <a:rPr lang="en-US" sz="1200" b="1" kern="1200" dirty="0">
                          <a:solidFill>
                            <a:schemeClr val="tx1"/>
                          </a:solidFill>
                          <a:latin typeface="+mn-lt"/>
                          <a:ea typeface="+mn-ea"/>
                          <a:cs typeface="+mn-cs"/>
                        </a:rPr>
                        <a:t>TBD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595596967"/>
                  </a:ext>
                </a:extLst>
              </a:tr>
            </a:tbl>
          </a:graphicData>
        </a:graphic>
      </p:graphicFrame>
      <p:sp>
        <p:nvSpPr>
          <p:cNvPr id="2" name="TextBox 1">
            <a:extLst>
              <a:ext uri="{FF2B5EF4-FFF2-40B4-BE49-F238E27FC236}">
                <a16:creationId xmlns:a16="http://schemas.microsoft.com/office/drawing/2014/main" id="{08AD69FD-043E-EB4F-85CC-66252432BB72}"/>
              </a:ext>
            </a:extLst>
          </p:cNvPr>
          <p:cNvSpPr txBox="1"/>
          <p:nvPr/>
        </p:nvSpPr>
        <p:spPr>
          <a:xfrm>
            <a:off x="6889531" y="4095740"/>
            <a:ext cx="4706738" cy="2308324"/>
          </a:xfrm>
          <a:prstGeom prst="rect">
            <a:avLst/>
          </a:prstGeom>
          <a:noFill/>
        </p:spPr>
        <p:txBody>
          <a:bodyPr wrap="none" rtlCol="0">
            <a:spAutoFit/>
          </a:bodyPr>
          <a:lstStyle/>
          <a:p>
            <a:r>
              <a:rPr lang="en-US" sz="1200" dirty="0"/>
              <a:t>Cost Includes</a:t>
            </a:r>
          </a:p>
          <a:p>
            <a:pPr marL="285750" indent="-285750">
              <a:buFont typeface="Arial" panose="020B0604020202020204" pitchFamily="34" charset="0"/>
              <a:buChar char="•"/>
            </a:pPr>
            <a:r>
              <a:rPr lang="en-US" sz="1200" dirty="0"/>
              <a:t>License cost of one time analysis tool</a:t>
            </a:r>
          </a:p>
          <a:p>
            <a:pPr marL="285750" indent="-285750">
              <a:buFont typeface="Arial" panose="020B0604020202020204" pitchFamily="34" charset="0"/>
              <a:buChar char="•"/>
            </a:pPr>
            <a:r>
              <a:rPr lang="en-US" sz="1200" dirty="0"/>
              <a:t>One-time deep analysis of code base</a:t>
            </a:r>
          </a:p>
          <a:p>
            <a:pPr marL="285750" indent="-285750">
              <a:buFont typeface="Arial" panose="020B0604020202020204" pitchFamily="34" charset="0"/>
              <a:buChar char="•"/>
            </a:pPr>
            <a:r>
              <a:rPr lang="en-US" sz="1200" dirty="0"/>
              <a:t>Access to analysis reports for up to 2 months</a:t>
            </a:r>
          </a:p>
          <a:p>
            <a:pPr marL="285750" indent="-285750">
              <a:buFont typeface="Arial" panose="020B0604020202020204" pitchFamily="34" charset="0"/>
              <a:buChar char="•"/>
            </a:pPr>
            <a:r>
              <a:rPr lang="en-US" sz="1200" dirty="0"/>
              <a:t>Two additional analysis runs within 1 year</a:t>
            </a:r>
          </a:p>
          <a:p>
            <a:pPr marL="285750" indent="-285750">
              <a:buFont typeface="Arial" panose="020B0604020202020204" pitchFamily="34" charset="0"/>
              <a:buChar char="•"/>
            </a:pPr>
            <a:r>
              <a:rPr lang="en-US" sz="1200" dirty="0"/>
              <a:t>Resource costs for the 8 week engagement</a:t>
            </a:r>
          </a:p>
          <a:p>
            <a:pPr marL="285750" indent="-285750">
              <a:buFont typeface="Arial" panose="020B0604020202020204" pitchFamily="34" charset="0"/>
              <a:buChar char="•"/>
            </a:pPr>
            <a:endParaRPr lang="en-US" sz="1200" dirty="0"/>
          </a:p>
          <a:p>
            <a:r>
              <a:rPr lang="en-US" sz="1200" dirty="0"/>
              <a:t>Exclusions</a:t>
            </a:r>
          </a:p>
          <a:p>
            <a:pPr marL="171450" indent="-171450">
              <a:buFont typeface="Arial" panose="020B0604020202020204" pitchFamily="34" charset="0"/>
              <a:buChar char="•"/>
            </a:pPr>
            <a:r>
              <a:rPr lang="en-US" sz="1200" dirty="0"/>
              <a:t>License cost of SonarQube or other ongoing code analysis tools</a:t>
            </a:r>
          </a:p>
          <a:p>
            <a:pPr marL="171450" indent="-171450">
              <a:buFont typeface="Arial" panose="020B0604020202020204" pitchFamily="34" charset="0"/>
              <a:buChar char="•"/>
            </a:pPr>
            <a:r>
              <a:rPr lang="en-US" sz="1200" dirty="0"/>
              <a:t>Infrastructure costs</a:t>
            </a:r>
          </a:p>
          <a:p>
            <a:pPr marL="171450" indent="-171450">
              <a:buFont typeface="Arial" panose="020B0604020202020204" pitchFamily="34" charset="0"/>
              <a:buChar char="•"/>
            </a:pPr>
            <a:r>
              <a:rPr lang="en-US" sz="1200" dirty="0"/>
              <a:t>Additional analysis runs</a:t>
            </a:r>
          </a:p>
          <a:p>
            <a:pPr marL="171450" indent="-171450">
              <a:buFont typeface="Arial" panose="020B0604020202020204" pitchFamily="34" charset="0"/>
              <a:buChar char="•"/>
            </a:pPr>
            <a:r>
              <a:rPr lang="en-US" sz="1200" dirty="0"/>
              <a:t>On-going manual code review resource costs</a:t>
            </a:r>
          </a:p>
        </p:txBody>
      </p:sp>
    </p:spTree>
    <p:extLst>
      <p:ext uri="{BB962C8B-B14F-4D97-AF65-F5344CB8AC3E}">
        <p14:creationId xmlns:p14="http://schemas.microsoft.com/office/powerpoint/2010/main" val="12902132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p:txBody>
          <a:bodyPr/>
          <a:lstStyle/>
          <a:p>
            <a:r>
              <a:rPr lang="en-US" dirty="0"/>
              <a:t>Assumptions</a:t>
            </a:r>
          </a:p>
        </p:txBody>
      </p:sp>
      <p:sp>
        <p:nvSpPr>
          <p:cNvPr id="4" name="TextBox 3">
            <a:extLst>
              <a:ext uri="{FF2B5EF4-FFF2-40B4-BE49-F238E27FC236}">
                <a16:creationId xmlns:a16="http://schemas.microsoft.com/office/drawing/2014/main" id="{171E45A3-B281-4407-89FC-0CB3548B3E1C}"/>
              </a:ext>
            </a:extLst>
          </p:cNvPr>
          <p:cNvSpPr txBox="1"/>
          <p:nvPr/>
        </p:nvSpPr>
        <p:spPr>
          <a:xfrm>
            <a:off x="838200" y="1163832"/>
            <a:ext cx="10515600" cy="3970318"/>
          </a:xfrm>
          <a:prstGeom prst="rect">
            <a:avLst/>
          </a:prstGeom>
          <a:solidFill>
            <a:schemeClr val="bg1">
              <a:lumMod val="95000"/>
            </a:schemeClr>
          </a:solidFill>
          <a:ln>
            <a:solidFill>
              <a:schemeClr val="tx1"/>
            </a:solidFill>
            <a:prstDash val="lgDashDot"/>
          </a:ln>
        </p:spPr>
        <p:txBody>
          <a:bodyPr wrap="square" rtlCol="0">
            <a:spAutoFit/>
          </a:bodyPr>
          <a:lstStyle/>
          <a:p>
            <a:pPr marL="171450" indent="-171450">
              <a:buFont typeface="Arial" panose="020B0604020202020204" pitchFamily="34" charset="0"/>
              <a:buChar char="•"/>
            </a:pPr>
            <a:r>
              <a:rPr lang="en-US" dirty="0"/>
              <a:t>Prerequisite for start of code review is completion of Knowledge sharing (of Application Architecture, Codebase, business process </a:t>
            </a:r>
            <a:r>
              <a:rPr lang="en-US" dirty="0" err="1"/>
              <a:t>etc</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Necessary hardware/infrastructure resources to install our tools will be provided</a:t>
            </a:r>
          </a:p>
          <a:p>
            <a:endParaRPr lang="en-US" dirty="0"/>
          </a:p>
          <a:p>
            <a:pPr marL="171450" indent="-171450">
              <a:buFont typeface="Arial" panose="020B0604020202020204" pitchFamily="34" charset="0"/>
              <a:buChar char="•"/>
            </a:pPr>
            <a:r>
              <a:rPr lang="en-US" dirty="0"/>
              <a:t>Current development teams will install suggested tools on their own based on instructions provided by HCL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Access to codebase shall be enabled for both onsite and offshore teams.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Access to environment to install our analysis tools shall be provided (will be discussed during the Energize phase).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KPMG is responsible to acquire licenses for ongoing code analysis tools recommended by HCL</a:t>
            </a:r>
            <a:endParaRPr lang="en-US" sz="700" dirty="0"/>
          </a:p>
        </p:txBody>
      </p:sp>
    </p:spTree>
    <p:extLst>
      <p:ext uri="{BB962C8B-B14F-4D97-AF65-F5344CB8AC3E}">
        <p14:creationId xmlns:p14="http://schemas.microsoft.com/office/powerpoint/2010/main" val="190602368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4204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7"/>
          <p:cNvSpPr>
            <a:spLocks noChangeArrowheads="1"/>
          </p:cNvSpPr>
          <p:nvPr/>
        </p:nvSpPr>
        <p:spPr bwMode="auto">
          <a:xfrm>
            <a:off x="6516230" y="3677060"/>
            <a:ext cx="4086225" cy="387191"/>
          </a:xfrm>
          <a:prstGeom prst="roundRect">
            <a:avLst>
              <a:gd name="adj" fmla="val 8273"/>
            </a:avLst>
          </a:prstGeom>
          <a:gradFill rotWithShape="0">
            <a:gsLst>
              <a:gs pos="0">
                <a:srgbClr val="F3F3F3"/>
              </a:gs>
              <a:gs pos="100000">
                <a:srgbClr val="F3F3F3">
                  <a:gamma/>
                  <a:tint val="0"/>
                  <a:invGamma/>
                </a:srgbClr>
              </a:gs>
            </a:gsLst>
            <a:lin ang="2700000" scaled="1"/>
          </a:gradFill>
          <a:ln w="9525">
            <a:solidFill>
              <a:schemeClr val="bg2"/>
            </a:solidFill>
            <a:round/>
            <a:headEnd/>
            <a:tailEnd/>
          </a:ln>
          <a:effectLst/>
        </p:spPr>
        <p:txBody>
          <a:bodyPr anchor="ctr">
            <a:spAutoFit/>
          </a:bodyPr>
          <a:lstStyle/>
          <a:p>
            <a:endParaRPr lang="en-US">
              <a:solidFill>
                <a:srgbClr val="000000"/>
              </a:solidFill>
              <a:cs typeface="Arial" charset="0"/>
            </a:endParaRPr>
          </a:p>
        </p:txBody>
      </p:sp>
      <p:pic>
        <p:nvPicPr>
          <p:cNvPr id="10" name="Picture 25"/>
          <p:cNvPicPr>
            <a:picLocks noChangeAspect="1" noChangeArrowheads="1"/>
          </p:cNvPicPr>
          <p:nvPr/>
        </p:nvPicPr>
        <p:blipFill>
          <a:blip r:embed="rId3" cstate="print"/>
          <a:srcRect/>
          <a:stretch>
            <a:fillRect/>
          </a:stretch>
        </p:blipFill>
        <p:spPr bwMode="auto">
          <a:xfrm>
            <a:off x="6645303" y="3612940"/>
            <a:ext cx="1294283" cy="894442"/>
          </a:xfrm>
          <a:prstGeom prst="rect">
            <a:avLst/>
          </a:prstGeom>
          <a:noFill/>
          <a:ln w="9525">
            <a:noFill/>
            <a:miter lim="800000"/>
            <a:headEnd/>
            <a:tailEnd/>
          </a:ln>
          <a:effectLst/>
        </p:spPr>
      </p:pic>
      <p:pic>
        <p:nvPicPr>
          <p:cNvPr id="11" name="Picture 26"/>
          <p:cNvPicPr>
            <a:picLocks noChangeAspect="1" noChangeArrowheads="1"/>
          </p:cNvPicPr>
          <p:nvPr/>
        </p:nvPicPr>
        <p:blipFill>
          <a:blip r:embed="rId4" cstate="print"/>
          <a:srcRect/>
          <a:stretch>
            <a:fillRect/>
          </a:stretch>
        </p:blipFill>
        <p:spPr bwMode="auto">
          <a:xfrm>
            <a:off x="6629065" y="3041357"/>
            <a:ext cx="1268920" cy="484497"/>
          </a:xfrm>
          <a:prstGeom prst="rect">
            <a:avLst/>
          </a:prstGeom>
          <a:noFill/>
          <a:ln w="9525">
            <a:noFill/>
            <a:miter lim="800000"/>
            <a:headEnd/>
            <a:tailEnd/>
          </a:ln>
          <a:effectLst/>
        </p:spPr>
      </p:pic>
      <p:pic>
        <p:nvPicPr>
          <p:cNvPr id="12" name="Picture 2"/>
          <p:cNvPicPr>
            <a:picLocks noChangeAspect="1" noChangeArrowheads="1"/>
          </p:cNvPicPr>
          <p:nvPr/>
        </p:nvPicPr>
        <p:blipFill>
          <a:blip r:embed="rId5" cstate="print"/>
          <a:srcRect/>
          <a:stretch>
            <a:fillRect/>
          </a:stretch>
        </p:blipFill>
        <p:spPr bwMode="auto">
          <a:xfrm>
            <a:off x="7951590" y="3099221"/>
            <a:ext cx="2235200" cy="1438946"/>
          </a:xfrm>
          <a:prstGeom prst="rect">
            <a:avLst/>
          </a:prstGeom>
          <a:noFill/>
          <a:ln w="9525">
            <a:noFill/>
            <a:miter lim="800000"/>
            <a:headEnd/>
            <a:tailEnd/>
          </a:ln>
        </p:spPr>
      </p:pic>
      <p:pic>
        <p:nvPicPr>
          <p:cNvPr id="13" name="Picture 23"/>
          <p:cNvPicPr>
            <a:picLocks noChangeAspect="1" noChangeArrowheads="1"/>
          </p:cNvPicPr>
          <p:nvPr/>
        </p:nvPicPr>
        <p:blipFill>
          <a:blip r:embed="rId6" cstate="print"/>
          <a:srcRect/>
          <a:stretch>
            <a:fillRect/>
          </a:stretch>
        </p:blipFill>
        <p:spPr bwMode="auto">
          <a:xfrm flipV="1">
            <a:off x="9112733" y="1556448"/>
            <a:ext cx="1343252" cy="1043363"/>
          </a:xfrm>
          <a:prstGeom prst="rect">
            <a:avLst/>
          </a:prstGeom>
          <a:noFill/>
          <a:ln w="9525">
            <a:noFill/>
            <a:miter lim="800000"/>
            <a:headEnd/>
            <a:tailEnd/>
          </a:ln>
          <a:effectLst/>
        </p:spPr>
      </p:pic>
      <p:grpSp>
        <p:nvGrpSpPr>
          <p:cNvPr id="2" name="Group 13"/>
          <p:cNvGrpSpPr/>
          <p:nvPr/>
        </p:nvGrpSpPr>
        <p:grpSpPr>
          <a:xfrm>
            <a:off x="6775933" y="1160025"/>
            <a:ext cx="1719263" cy="1461958"/>
            <a:chOff x="0" y="1417638"/>
            <a:chExt cx="3954463" cy="2602980"/>
          </a:xfrm>
        </p:grpSpPr>
        <p:pic>
          <p:nvPicPr>
            <p:cNvPr id="15" name="Picture 3"/>
            <p:cNvPicPr>
              <a:picLocks noChangeAspect="1" noChangeArrowheads="1"/>
            </p:cNvPicPr>
            <p:nvPr/>
          </p:nvPicPr>
          <p:blipFill>
            <a:blip r:embed="rId7" cstate="print"/>
            <a:srcRect/>
            <a:stretch>
              <a:fillRect/>
            </a:stretch>
          </p:blipFill>
          <p:spPr bwMode="auto">
            <a:xfrm>
              <a:off x="0" y="1417638"/>
              <a:ext cx="2257425" cy="1743075"/>
            </a:xfrm>
            <a:prstGeom prst="rect">
              <a:avLst/>
            </a:prstGeom>
            <a:noFill/>
            <a:ln w="9525">
              <a:noFill/>
              <a:miter lim="800000"/>
              <a:headEnd/>
              <a:tailEnd/>
            </a:ln>
          </p:spPr>
        </p:pic>
        <p:pic>
          <p:nvPicPr>
            <p:cNvPr id="16" name="Picture 4"/>
            <p:cNvPicPr>
              <a:picLocks noChangeAspect="1" noChangeArrowheads="1"/>
            </p:cNvPicPr>
            <p:nvPr/>
          </p:nvPicPr>
          <p:blipFill>
            <a:blip r:embed="rId8" cstate="print"/>
            <a:srcRect/>
            <a:stretch>
              <a:fillRect/>
            </a:stretch>
          </p:blipFill>
          <p:spPr bwMode="auto">
            <a:xfrm>
              <a:off x="2366963" y="1878013"/>
              <a:ext cx="1266825" cy="800100"/>
            </a:xfrm>
            <a:prstGeom prst="rect">
              <a:avLst/>
            </a:prstGeom>
            <a:noFill/>
            <a:ln w="9525">
              <a:noFill/>
              <a:miter lim="800000"/>
              <a:headEnd/>
              <a:tailEnd/>
            </a:ln>
          </p:spPr>
        </p:pic>
        <p:pic>
          <p:nvPicPr>
            <p:cNvPr id="17" name="Picture 5"/>
            <p:cNvPicPr>
              <a:picLocks noChangeAspect="1" noChangeArrowheads="1"/>
            </p:cNvPicPr>
            <p:nvPr/>
          </p:nvPicPr>
          <p:blipFill>
            <a:blip r:embed="rId9" cstate="print"/>
            <a:srcRect/>
            <a:stretch>
              <a:fillRect/>
            </a:stretch>
          </p:blipFill>
          <p:spPr bwMode="auto">
            <a:xfrm>
              <a:off x="247650" y="3227388"/>
              <a:ext cx="1743075" cy="485775"/>
            </a:xfrm>
            <a:prstGeom prst="rect">
              <a:avLst/>
            </a:prstGeom>
            <a:noFill/>
            <a:ln w="9525">
              <a:noFill/>
              <a:miter lim="800000"/>
              <a:headEnd/>
              <a:tailEnd/>
            </a:ln>
          </p:spPr>
        </p:pic>
        <p:pic>
          <p:nvPicPr>
            <p:cNvPr id="18" name="Picture 6"/>
            <p:cNvPicPr>
              <a:picLocks noChangeAspect="1" noChangeArrowheads="1"/>
            </p:cNvPicPr>
            <p:nvPr/>
          </p:nvPicPr>
          <p:blipFill>
            <a:blip r:embed="rId10" cstate="print"/>
            <a:srcRect/>
            <a:stretch>
              <a:fillRect/>
            </a:stretch>
          </p:blipFill>
          <p:spPr bwMode="auto">
            <a:xfrm>
              <a:off x="2046288" y="3201988"/>
              <a:ext cx="1762125" cy="495300"/>
            </a:xfrm>
            <a:prstGeom prst="rect">
              <a:avLst/>
            </a:prstGeom>
            <a:noFill/>
            <a:ln w="9525">
              <a:noFill/>
              <a:miter lim="800000"/>
              <a:headEnd/>
              <a:tailEnd/>
            </a:ln>
          </p:spPr>
        </p:pic>
        <p:sp>
          <p:nvSpPr>
            <p:cNvPr id="19" name="Rectangle 28"/>
            <p:cNvSpPr>
              <a:spLocks noChangeArrowheads="1"/>
            </p:cNvSpPr>
            <p:nvPr/>
          </p:nvSpPr>
          <p:spPr bwMode="auto">
            <a:xfrm>
              <a:off x="2065338" y="3359149"/>
              <a:ext cx="418207" cy="661469"/>
            </a:xfrm>
            <a:prstGeom prst="rect">
              <a:avLst/>
            </a:prstGeom>
            <a:noFill/>
            <a:ln w="19050" algn="ctr">
              <a:solidFill>
                <a:srgbClr val="FF0000"/>
              </a:solidFill>
              <a:round/>
              <a:headEnd/>
              <a:tailEnd/>
            </a:ln>
          </p:spPr>
          <p:txBody>
            <a:bodyPr wrap="none" lIns="90000" tIns="46800" rIns="90000" bIns="46800">
              <a:spAutoFit/>
            </a:bodyPr>
            <a:lstStyle/>
            <a:p>
              <a:pPr>
                <a:spcBef>
                  <a:spcPct val="20000"/>
                </a:spcBef>
                <a:buClr>
                  <a:srgbClr val="FF0000"/>
                </a:buClr>
                <a:buFont typeface="Wingdings" pitchFamily="2" charset="2"/>
                <a:buNone/>
              </a:pPr>
              <a:endParaRPr lang="en-US" b="1">
                <a:solidFill>
                  <a:srgbClr val="3A77BA"/>
                </a:solidFill>
                <a:latin typeface="Arial Narrow" pitchFamily="34" charset="0"/>
                <a:cs typeface="Arial" charset="0"/>
              </a:endParaRPr>
            </a:p>
          </p:txBody>
        </p:sp>
        <p:sp>
          <p:nvSpPr>
            <p:cNvPr id="20" name="Rectangle 29"/>
            <p:cNvSpPr>
              <a:spLocks noChangeArrowheads="1"/>
            </p:cNvSpPr>
            <p:nvPr/>
          </p:nvSpPr>
          <p:spPr bwMode="auto">
            <a:xfrm>
              <a:off x="2197101" y="1857374"/>
              <a:ext cx="1757362" cy="661470"/>
            </a:xfrm>
            <a:prstGeom prst="rect">
              <a:avLst/>
            </a:prstGeom>
            <a:noFill/>
            <a:ln w="19050" algn="ctr">
              <a:solidFill>
                <a:srgbClr val="FF0000"/>
              </a:solidFill>
              <a:round/>
              <a:headEnd/>
              <a:tailEnd/>
            </a:ln>
          </p:spPr>
          <p:txBody>
            <a:bodyPr lIns="90000" tIns="46800" rIns="90000" bIns="46800">
              <a:spAutoFit/>
            </a:bodyPr>
            <a:lstStyle/>
            <a:p>
              <a:pPr>
                <a:spcBef>
                  <a:spcPct val="20000"/>
                </a:spcBef>
                <a:buClr>
                  <a:srgbClr val="FF0000"/>
                </a:buClr>
                <a:buFont typeface="Wingdings" pitchFamily="2" charset="2"/>
                <a:buNone/>
              </a:pPr>
              <a:endParaRPr lang="en-US" b="1">
                <a:solidFill>
                  <a:srgbClr val="3A77BA"/>
                </a:solidFill>
                <a:latin typeface="Arial Narrow" pitchFamily="34" charset="0"/>
                <a:cs typeface="Arial" charset="0"/>
              </a:endParaRPr>
            </a:p>
          </p:txBody>
        </p:sp>
      </p:grpSp>
      <p:sp>
        <p:nvSpPr>
          <p:cNvPr id="21" name="Rectangle 24"/>
          <p:cNvSpPr>
            <a:spLocks noChangeArrowheads="1"/>
          </p:cNvSpPr>
          <p:nvPr/>
        </p:nvSpPr>
        <p:spPr bwMode="auto">
          <a:xfrm>
            <a:off x="8998207" y="1573097"/>
            <a:ext cx="1565955" cy="196531"/>
          </a:xfrm>
          <a:prstGeom prst="rect">
            <a:avLst/>
          </a:prstGeom>
          <a:noFill/>
          <a:ln w="12700">
            <a:solidFill>
              <a:srgbClr val="FF0000"/>
            </a:solidFill>
            <a:miter lim="800000"/>
            <a:headEnd/>
            <a:tailEnd/>
          </a:ln>
          <a:effectLst>
            <a:prstShdw prst="shdw18" dist="17961" dir="13500000">
              <a:srgbClr val="FF0000">
                <a:gamma/>
                <a:shade val="60000"/>
                <a:invGamma/>
              </a:srgbClr>
            </a:prstShdw>
          </a:effectLst>
        </p:spPr>
        <p:txBody>
          <a:bodyPr wrap="none" anchor="ctr"/>
          <a:lstStyle/>
          <a:p>
            <a:endParaRPr lang="fr-FR">
              <a:solidFill>
                <a:srgbClr val="000000"/>
              </a:solidFill>
              <a:cs typeface="Arial" charset="0"/>
            </a:endParaRPr>
          </a:p>
        </p:txBody>
      </p:sp>
      <p:pic>
        <p:nvPicPr>
          <p:cNvPr id="22" name="Picture 28"/>
          <p:cNvPicPr>
            <a:picLocks noChangeAspect="1" noChangeArrowheads="1"/>
          </p:cNvPicPr>
          <p:nvPr/>
        </p:nvPicPr>
        <p:blipFill>
          <a:blip r:embed="rId11" cstate="print"/>
          <a:srcRect/>
          <a:stretch>
            <a:fillRect/>
          </a:stretch>
        </p:blipFill>
        <p:spPr bwMode="auto">
          <a:xfrm>
            <a:off x="6646935" y="2567912"/>
            <a:ext cx="1365661" cy="326571"/>
          </a:xfrm>
          <a:prstGeom prst="rect">
            <a:avLst/>
          </a:prstGeom>
          <a:noFill/>
          <a:ln w="9525">
            <a:noFill/>
            <a:miter lim="800000"/>
            <a:headEnd/>
            <a:tailEnd/>
          </a:ln>
          <a:effectLst/>
        </p:spPr>
      </p:pic>
      <p:pic>
        <p:nvPicPr>
          <p:cNvPr id="23" name="Picture 4"/>
          <p:cNvPicPr>
            <a:picLocks noChangeAspect="1" noChangeArrowheads="1"/>
          </p:cNvPicPr>
          <p:nvPr/>
        </p:nvPicPr>
        <p:blipFill>
          <a:blip r:embed="rId12" cstate="print"/>
          <a:srcRect/>
          <a:stretch>
            <a:fillRect/>
          </a:stretch>
        </p:blipFill>
        <p:spPr bwMode="auto">
          <a:xfrm>
            <a:off x="8532167" y="2643453"/>
            <a:ext cx="1691595" cy="383247"/>
          </a:xfrm>
          <a:prstGeom prst="rect">
            <a:avLst/>
          </a:prstGeom>
          <a:noFill/>
          <a:ln w="9525">
            <a:noFill/>
            <a:miter lim="800000"/>
            <a:headEnd/>
            <a:tailEnd/>
          </a:ln>
        </p:spPr>
      </p:pic>
      <p:grpSp>
        <p:nvGrpSpPr>
          <p:cNvPr id="3" name="Group 24"/>
          <p:cNvGrpSpPr/>
          <p:nvPr/>
        </p:nvGrpSpPr>
        <p:grpSpPr>
          <a:xfrm>
            <a:off x="6717882" y="4411225"/>
            <a:ext cx="3773261" cy="2136551"/>
            <a:chOff x="174625" y="965200"/>
            <a:chExt cx="8794750" cy="5148263"/>
          </a:xfrm>
        </p:grpSpPr>
        <p:pic>
          <p:nvPicPr>
            <p:cNvPr id="26" name="Picture 2"/>
            <p:cNvPicPr>
              <a:picLocks noChangeAspect="1" noChangeArrowheads="1"/>
            </p:cNvPicPr>
            <p:nvPr/>
          </p:nvPicPr>
          <p:blipFill>
            <a:blip r:embed="rId13" cstate="print"/>
            <a:srcRect/>
            <a:stretch>
              <a:fillRect/>
            </a:stretch>
          </p:blipFill>
          <p:spPr bwMode="auto">
            <a:xfrm>
              <a:off x="174625" y="965200"/>
              <a:ext cx="8794750" cy="5148263"/>
            </a:xfrm>
            <a:prstGeom prst="rect">
              <a:avLst/>
            </a:prstGeom>
            <a:noFill/>
            <a:ln w="9525">
              <a:noFill/>
              <a:miter lim="800000"/>
              <a:headEnd/>
              <a:tailEnd/>
            </a:ln>
          </p:spPr>
        </p:pic>
        <p:grpSp>
          <p:nvGrpSpPr>
            <p:cNvPr id="9" name="Group 21"/>
            <p:cNvGrpSpPr/>
            <p:nvPr/>
          </p:nvGrpSpPr>
          <p:grpSpPr>
            <a:xfrm>
              <a:off x="184951" y="1073332"/>
              <a:ext cx="8724369" cy="4846074"/>
              <a:chOff x="184951" y="1073332"/>
              <a:chExt cx="8724369" cy="4846074"/>
            </a:xfrm>
          </p:grpSpPr>
          <p:sp>
            <p:nvSpPr>
              <p:cNvPr id="28" name="Rectangle 27"/>
              <p:cNvSpPr/>
              <p:nvPr/>
            </p:nvSpPr>
            <p:spPr bwMode="auto">
              <a:xfrm>
                <a:off x="184951" y="2266038"/>
                <a:ext cx="884782"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err="1">
                    <a:solidFill>
                      <a:srgbClr val="000000"/>
                    </a:solidFill>
                  </a:rPr>
                  <a:t>lients</a:t>
                </a:r>
                <a:r>
                  <a:rPr lang="en-US" sz="300" b="1" dirty="0">
                    <a:solidFill>
                      <a:srgbClr val="000000"/>
                    </a:solidFill>
                  </a:rPr>
                  <a:t> (VB)</a:t>
                </a:r>
              </a:p>
            </p:txBody>
          </p:sp>
          <p:sp>
            <p:nvSpPr>
              <p:cNvPr id="29" name="Rectangle 28"/>
              <p:cNvSpPr/>
              <p:nvPr/>
            </p:nvSpPr>
            <p:spPr bwMode="auto">
              <a:xfrm>
                <a:off x="1098882" y="2263725"/>
                <a:ext cx="1030532" cy="450229"/>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a:solidFill>
                      <a:srgbClr val="000000"/>
                    </a:solidFill>
                  </a:rPr>
                  <a:t>Desktop (</a:t>
                </a:r>
                <a:r>
                  <a:rPr lang="en-US" sz="300" b="1" dirty="0" err="1">
                    <a:solidFill>
                      <a:srgbClr val="000000"/>
                    </a:solidFill>
                  </a:rPr>
                  <a:t>VB.Net</a:t>
                </a:r>
                <a:r>
                  <a:rPr lang="en-US" sz="300" b="1" dirty="0">
                    <a:solidFill>
                      <a:srgbClr val="000000"/>
                    </a:solidFill>
                  </a:rPr>
                  <a:t>)</a:t>
                </a:r>
              </a:p>
            </p:txBody>
          </p:sp>
          <p:sp>
            <p:nvSpPr>
              <p:cNvPr id="30" name="Rectangle 29"/>
              <p:cNvSpPr/>
              <p:nvPr/>
            </p:nvSpPr>
            <p:spPr bwMode="auto">
              <a:xfrm>
                <a:off x="2683261" y="1073332"/>
                <a:ext cx="2326842"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buFont typeface="Wingdings" pitchFamily="2" charset="2"/>
                  <a:buNone/>
                  <a:defRPr/>
                </a:pPr>
                <a:r>
                  <a:rPr lang="en-US" sz="300" b="1" dirty="0">
                    <a:solidFill>
                      <a:srgbClr val="000000"/>
                    </a:solidFill>
                  </a:rPr>
                  <a:t>Error &amp; Event Logging</a:t>
                </a:r>
              </a:p>
            </p:txBody>
          </p:sp>
          <p:sp>
            <p:nvSpPr>
              <p:cNvPr id="31" name="Rectangle 30"/>
              <p:cNvSpPr/>
              <p:nvPr/>
            </p:nvSpPr>
            <p:spPr bwMode="auto">
              <a:xfrm>
                <a:off x="2146562" y="2769216"/>
                <a:ext cx="2163946"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a:solidFill>
                      <a:srgbClr val="000000"/>
                    </a:solidFill>
                  </a:rPr>
                  <a:t>Remote Task Server (C#)</a:t>
                </a:r>
              </a:p>
            </p:txBody>
          </p:sp>
          <p:sp>
            <p:nvSpPr>
              <p:cNvPr id="32" name="Rectangle 31"/>
              <p:cNvSpPr/>
              <p:nvPr/>
            </p:nvSpPr>
            <p:spPr bwMode="auto">
              <a:xfrm>
                <a:off x="4337942" y="2784298"/>
                <a:ext cx="672161" cy="561474"/>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a:solidFill>
                      <a:srgbClr val="000000"/>
                    </a:solidFill>
                  </a:rPr>
                  <a:t>Reminder Batch</a:t>
                </a:r>
              </a:p>
            </p:txBody>
          </p:sp>
          <p:sp>
            <p:nvSpPr>
              <p:cNvPr id="33" name="Rectangle 32"/>
              <p:cNvSpPr/>
              <p:nvPr/>
            </p:nvSpPr>
            <p:spPr bwMode="auto">
              <a:xfrm>
                <a:off x="5080393" y="1939841"/>
                <a:ext cx="1400905"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buFont typeface="Wingdings" pitchFamily="2" charset="2"/>
                  <a:buNone/>
                  <a:defRPr/>
                </a:pPr>
                <a:r>
                  <a:rPr lang="en-US" sz="300" b="1" dirty="0">
                    <a:solidFill>
                      <a:srgbClr val="000000"/>
                    </a:solidFill>
                  </a:rPr>
                  <a:t>Cobol.NET</a:t>
                </a:r>
              </a:p>
            </p:txBody>
          </p:sp>
          <p:sp>
            <p:nvSpPr>
              <p:cNvPr id="34" name="Rectangle 33"/>
              <p:cNvSpPr/>
              <p:nvPr/>
            </p:nvSpPr>
            <p:spPr bwMode="auto">
              <a:xfrm>
                <a:off x="4777484" y="4674741"/>
                <a:ext cx="531247" cy="1222841"/>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lIns="90000" tIns="46800" rIns="90000" bIns="46800">
                <a:spAutoFit/>
              </a:bodyPr>
              <a:lstStyle/>
              <a:p>
                <a:pPr>
                  <a:spcBef>
                    <a:spcPct val="20000"/>
                  </a:spcBef>
                  <a:buClr>
                    <a:srgbClr val="FF0000"/>
                  </a:buClr>
                  <a:defRPr/>
                </a:pPr>
                <a:r>
                  <a:rPr lang="en-US" sz="300" b="1" dirty="0">
                    <a:solidFill>
                      <a:srgbClr val="000000"/>
                    </a:solidFill>
                  </a:rPr>
                  <a:t>TAAK interfaces ( C )</a:t>
                </a:r>
              </a:p>
            </p:txBody>
          </p:sp>
          <p:sp>
            <p:nvSpPr>
              <p:cNvPr id="35" name="Rectangle 34"/>
              <p:cNvSpPr/>
              <p:nvPr/>
            </p:nvSpPr>
            <p:spPr bwMode="auto">
              <a:xfrm>
                <a:off x="5118129" y="2554746"/>
                <a:ext cx="426958" cy="450229"/>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a:solidFill>
                      <a:srgbClr val="000000"/>
                    </a:solidFill>
                  </a:rPr>
                  <a:t>BO</a:t>
                </a:r>
              </a:p>
            </p:txBody>
          </p:sp>
          <p:sp>
            <p:nvSpPr>
              <p:cNvPr id="36" name="Rectangle 35"/>
              <p:cNvSpPr/>
              <p:nvPr/>
            </p:nvSpPr>
            <p:spPr bwMode="auto">
              <a:xfrm>
                <a:off x="5097555" y="4310470"/>
                <a:ext cx="1400905"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buFont typeface="Wingdings" pitchFamily="2" charset="2"/>
                  <a:buNone/>
                  <a:defRPr/>
                </a:pPr>
                <a:r>
                  <a:rPr lang="en-US" sz="300" b="1" dirty="0" err="1">
                    <a:solidFill>
                      <a:srgbClr val="000000"/>
                    </a:solidFill>
                  </a:rPr>
                  <a:t>Brieven</a:t>
                </a:r>
                <a:r>
                  <a:rPr lang="en-US" sz="300" b="1" dirty="0">
                    <a:solidFill>
                      <a:srgbClr val="000000"/>
                    </a:solidFill>
                  </a:rPr>
                  <a:t> Generator</a:t>
                </a:r>
              </a:p>
            </p:txBody>
          </p:sp>
          <p:sp>
            <p:nvSpPr>
              <p:cNvPr id="37" name="Rectangle 36"/>
              <p:cNvSpPr/>
              <p:nvPr/>
            </p:nvSpPr>
            <p:spPr bwMode="auto">
              <a:xfrm>
                <a:off x="7350664" y="1166411"/>
                <a:ext cx="1558656" cy="33898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lIns="90000" tIns="46800" rIns="90000" bIns="46800">
                <a:spAutoFit/>
              </a:bodyPr>
              <a:lstStyle/>
              <a:p>
                <a:pPr>
                  <a:spcBef>
                    <a:spcPct val="20000"/>
                  </a:spcBef>
                  <a:buClr>
                    <a:srgbClr val="FF0000"/>
                  </a:buClr>
                  <a:defRPr/>
                </a:pPr>
                <a:r>
                  <a:rPr lang="en-US" sz="300" b="1" dirty="0">
                    <a:solidFill>
                      <a:srgbClr val="000000"/>
                    </a:solidFill>
                  </a:rPr>
                  <a:t>LOG DB (Oracle)</a:t>
                </a:r>
              </a:p>
            </p:txBody>
          </p:sp>
          <p:sp>
            <p:nvSpPr>
              <p:cNvPr id="38" name="Rectangle 37"/>
              <p:cNvSpPr/>
              <p:nvPr/>
            </p:nvSpPr>
            <p:spPr bwMode="auto">
              <a:xfrm>
                <a:off x="6834355" y="3793129"/>
                <a:ext cx="531247" cy="956299"/>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lIns="90000" tIns="46800" rIns="90000" bIns="46800">
                <a:spAutoFit/>
              </a:bodyPr>
              <a:lstStyle/>
              <a:p>
                <a:pPr>
                  <a:spcBef>
                    <a:spcPct val="20000"/>
                  </a:spcBef>
                  <a:buClr>
                    <a:srgbClr val="FF0000"/>
                  </a:buClr>
                  <a:defRPr/>
                </a:pPr>
                <a:r>
                  <a:rPr lang="en-US" sz="300" b="1" dirty="0" err="1">
                    <a:solidFill>
                      <a:srgbClr val="000000"/>
                    </a:solidFill>
                  </a:rPr>
                  <a:t>Microfocus</a:t>
                </a:r>
                <a:r>
                  <a:rPr lang="en-US" sz="300" b="1" dirty="0">
                    <a:solidFill>
                      <a:srgbClr val="000000"/>
                    </a:solidFill>
                  </a:rPr>
                  <a:t> Cobol</a:t>
                </a:r>
              </a:p>
            </p:txBody>
          </p:sp>
          <p:sp>
            <p:nvSpPr>
              <p:cNvPr id="39" name="Rectangle 38"/>
              <p:cNvSpPr/>
              <p:nvPr/>
            </p:nvSpPr>
            <p:spPr bwMode="auto">
              <a:xfrm>
                <a:off x="6688789" y="4814759"/>
                <a:ext cx="531247" cy="1104647"/>
              </a:xfrm>
              <a:prstGeom prst="rect">
                <a:avLst/>
              </a:prstGeom>
              <a:solidFill>
                <a:srgbClr val="FFFF99"/>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lIns="90000" tIns="46800" rIns="90000" bIns="46800">
                <a:spAutoFit/>
              </a:bodyPr>
              <a:lstStyle/>
              <a:p>
                <a:pPr>
                  <a:spcBef>
                    <a:spcPct val="20000"/>
                  </a:spcBef>
                  <a:buClr>
                    <a:srgbClr val="FF0000"/>
                  </a:buClr>
                  <a:buFont typeface="Wingdings" pitchFamily="2" charset="2"/>
                  <a:buNone/>
                  <a:defRPr/>
                </a:pPr>
                <a:r>
                  <a:rPr lang="en-US" sz="300" b="1" dirty="0">
                    <a:solidFill>
                      <a:srgbClr val="000000"/>
                    </a:solidFill>
                  </a:rPr>
                  <a:t>KSH, CTL &amp; </a:t>
                </a:r>
                <a:r>
                  <a:rPr lang="en-US" sz="300" b="1" dirty="0" err="1">
                    <a:solidFill>
                      <a:srgbClr val="000000"/>
                    </a:solidFill>
                  </a:rPr>
                  <a:t>SQLScript</a:t>
                </a:r>
                <a:endParaRPr lang="en-US" sz="300" b="1" dirty="0">
                  <a:solidFill>
                    <a:srgbClr val="000000"/>
                  </a:solidFill>
                </a:endParaRPr>
              </a:p>
            </p:txBody>
          </p:sp>
        </p:grpSp>
      </p:grpSp>
      <p:sp>
        <p:nvSpPr>
          <p:cNvPr id="5" name="Title 4">
            <a:extLst>
              <a:ext uri="{FF2B5EF4-FFF2-40B4-BE49-F238E27FC236}">
                <a16:creationId xmlns:a16="http://schemas.microsoft.com/office/drawing/2014/main" id="{E365AC04-A0BA-AC47-85DA-A8F0520EAC8D}"/>
              </a:ext>
            </a:extLst>
          </p:cNvPr>
          <p:cNvSpPr>
            <a:spLocks noGrp="1"/>
          </p:cNvSpPr>
          <p:nvPr>
            <p:ph type="title"/>
          </p:nvPr>
        </p:nvSpPr>
        <p:spPr/>
        <p:txBody>
          <a:bodyPr>
            <a:normAutofit/>
          </a:bodyPr>
          <a:lstStyle/>
          <a:p>
            <a:r>
              <a:rPr lang="en-US" dirty="0"/>
              <a:t>Tier 2 Telco Service Provider: Transition effectiveness &amp; Productivity gain</a:t>
            </a:r>
          </a:p>
        </p:txBody>
      </p:sp>
      <p:graphicFrame>
        <p:nvGraphicFramePr>
          <p:cNvPr id="42" name="Table 41"/>
          <p:cNvGraphicFramePr>
            <a:graphicFrameLocks noGrp="1"/>
          </p:cNvGraphicFramePr>
          <p:nvPr>
            <p:extLst>
              <p:ext uri="{D42A27DB-BD31-4B8C-83A1-F6EECF244321}">
                <p14:modId xmlns:p14="http://schemas.microsoft.com/office/powerpoint/2010/main" val="653971324"/>
              </p:ext>
            </p:extLst>
          </p:nvPr>
        </p:nvGraphicFramePr>
        <p:xfrm>
          <a:off x="1594338" y="1097280"/>
          <a:ext cx="4882663" cy="5448300"/>
        </p:xfrm>
        <a:graphic>
          <a:graphicData uri="http://schemas.openxmlformats.org/drawingml/2006/table">
            <a:tbl>
              <a:tblPr firstRow="1" bandRow="1">
                <a:tableStyleId>{BDBED569-4797-4DF1-A0F4-6AAB3CD982D8}</a:tableStyleId>
              </a:tblPr>
              <a:tblGrid>
                <a:gridCol w="4882663">
                  <a:extLst>
                    <a:ext uri="{9D8B030D-6E8A-4147-A177-3AD203B41FA5}">
                      <a16:colId xmlns:a16="http://schemas.microsoft.com/office/drawing/2014/main" val="20000"/>
                    </a:ext>
                  </a:extLst>
                </a:gridCol>
              </a:tblGrid>
              <a:tr h="370840">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kumimoji="0" lang="en-US" sz="1200" b="1" i="1" u="none" strike="noStrike" kern="0" cap="none" spc="0" normalizeH="0" baseline="0" noProof="0" dirty="0">
                          <a:ln>
                            <a:noFill/>
                          </a:ln>
                          <a:solidFill>
                            <a:schemeClr val="tx1">
                              <a:lumMod val="75000"/>
                              <a:lumOff val="25000"/>
                            </a:schemeClr>
                          </a:solidFill>
                          <a:effectLst/>
                          <a:uLnTx/>
                          <a:uFillTx/>
                          <a:latin typeface="+mn-lt"/>
                          <a:ea typeface="+mn-ea"/>
                          <a:cs typeface="+mn-cs"/>
                        </a:rPr>
                        <a:t>Client:</a:t>
                      </a:r>
                      <a:r>
                        <a:rPr kumimoji="0" lang="en-US" sz="1200" b="1" i="1" u="none" strike="noStrike" kern="0" cap="none" spc="0" normalizeH="0" noProof="0" dirty="0">
                          <a:ln>
                            <a:noFill/>
                          </a:ln>
                          <a:solidFill>
                            <a:schemeClr val="tx1">
                              <a:lumMod val="75000"/>
                              <a:lumOff val="25000"/>
                            </a:schemeClr>
                          </a:solidFill>
                          <a:effectLst/>
                          <a:uLnTx/>
                          <a:uFillTx/>
                          <a:latin typeface="+mn-lt"/>
                          <a:ea typeface="+mn-ea"/>
                          <a:cs typeface="+mn-cs"/>
                        </a:rPr>
                        <a:t> </a:t>
                      </a:r>
                    </a:p>
                    <a:p>
                      <a:pPr marL="285750" indent="-285750">
                        <a:spcBef>
                          <a:spcPct val="25000"/>
                        </a:spcBef>
                        <a:buClr>
                          <a:schemeClr val="tx1"/>
                        </a:buClr>
                        <a:buFont typeface="Arial" panose="020B0604020202020204" pitchFamily="34" charset="0"/>
                        <a:buChar char="•"/>
                        <a:defRPr/>
                      </a:pPr>
                      <a:r>
                        <a:rPr lang="en-US" sz="1000" b="0" kern="0" dirty="0">
                          <a:latin typeface="+mn-lt"/>
                        </a:rPr>
                        <a:t>A US based Tier 2 Telco</a:t>
                      </a:r>
                      <a:r>
                        <a:rPr lang="en-US" sz="1000" b="0" kern="0" baseline="0" dirty="0">
                          <a:latin typeface="+mn-lt"/>
                        </a:rPr>
                        <a:t> Service Provider</a:t>
                      </a:r>
                      <a:endParaRPr kumimoji="0" lang="en-US" sz="1000" b="0" i="1" u="none" strike="noStrike" kern="0" cap="none" spc="0" normalizeH="0" baseline="0" noProof="0" dirty="0">
                        <a:ln>
                          <a:noFill/>
                        </a:ln>
                        <a:solidFill>
                          <a:schemeClr val="tx1">
                            <a:lumMod val="75000"/>
                            <a:lumOff val="25000"/>
                          </a:schemeClr>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0000"/>
                  </a:ext>
                </a:extLst>
              </a:tr>
              <a:tr h="370840">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kumimoji="0" lang="en-US" sz="1200" b="1" i="1" u="none" strike="noStrike" kern="0" cap="none" spc="0" normalizeH="0" baseline="0" noProof="0" dirty="0">
                          <a:ln>
                            <a:noFill/>
                          </a:ln>
                          <a:solidFill>
                            <a:schemeClr val="tx1">
                              <a:lumMod val="75000"/>
                              <a:lumOff val="25000"/>
                            </a:schemeClr>
                          </a:solidFill>
                          <a:effectLst/>
                          <a:uLnTx/>
                          <a:uFillTx/>
                          <a:latin typeface="+mn-lt"/>
                          <a:ea typeface="+mn-ea"/>
                          <a:cs typeface="+mn-cs"/>
                        </a:rPr>
                        <a:t>Objective</a:t>
                      </a:r>
                      <a:r>
                        <a:rPr kumimoji="0" lang="en-US" sz="1200" b="1" i="0" u="none" strike="noStrike" kern="0" cap="none" spc="0" normalizeH="0" baseline="0" noProof="0" dirty="0">
                          <a:ln>
                            <a:noFill/>
                          </a:ln>
                          <a:solidFill>
                            <a:schemeClr val="tx1">
                              <a:lumMod val="75000"/>
                              <a:lumOff val="25000"/>
                            </a:schemeClr>
                          </a:solidFill>
                          <a:effectLst/>
                          <a:uLnTx/>
                          <a:uFillTx/>
                          <a:latin typeface="+mn-lt"/>
                          <a:ea typeface="+mn-ea"/>
                          <a:cs typeface="+mn-cs"/>
                        </a:rPr>
                        <a:t>: Transition 70+ apps in 10 weeks</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Transition as part of ADM , 70+, mostly business-critical applications ,covering OSS/BSS domain</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90% custom applications, covering legacy to 4</a:t>
                      </a:r>
                      <a:r>
                        <a:rPr kumimoji="0" lang="en-US" sz="1000" b="0" i="0" u="none" strike="noStrike" kern="0" cap="none" spc="0" normalizeH="0" baseline="30000" noProof="0" dirty="0">
                          <a:ln>
                            <a:noFill/>
                          </a:ln>
                          <a:solidFill>
                            <a:schemeClr val="tx1"/>
                          </a:solidFill>
                          <a:effectLst/>
                          <a:uLnTx/>
                          <a:uFillTx/>
                          <a:latin typeface="+mn-lt"/>
                        </a:rPr>
                        <a:t>th</a:t>
                      </a:r>
                      <a:r>
                        <a:rPr kumimoji="0" lang="en-US" sz="1000" b="0" i="0" u="none" strike="noStrike" kern="0" cap="none" spc="0" normalizeH="0" baseline="0" noProof="0" dirty="0">
                          <a:ln>
                            <a:noFill/>
                          </a:ln>
                          <a:solidFill>
                            <a:schemeClr val="tx1"/>
                          </a:solidFill>
                          <a:effectLst/>
                          <a:uLnTx/>
                          <a:uFillTx/>
                          <a:latin typeface="+mn-lt"/>
                        </a:rPr>
                        <a:t> generation technologies – VB,VC++,J2EE,.NET,SQLServer, &amp; Oracle, Comverse COTS product</a:t>
                      </a:r>
                    </a:p>
                  </a:txBody>
                  <a:tcPr>
                    <a:solidFill>
                      <a:schemeClr val="bg1"/>
                    </a:solidFill>
                  </a:tcPr>
                </a:tc>
                <a:extLst>
                  <a:ext uri="{0D108BD9-81ED-4DB2-BD59-A6C34878D82A}">
                    <a16:rowId xmlns:a16="http://schemas.microsoft.com/office/drawing/2014/main" val="10001"/>
                  </a:ext>
                </a:extLst>
              </a:tr>
              <a:tr h="370840">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lang="en-US" sz="1200" b="1" i="1" kern="0" dirty="0">
                          <a:solidFill>
                            <a:schemeClr val="tx1">
                              <a:lumMod val="75000"/>
                              <a:lumOff val="25000"/>
                            </a:schemeClr>
                          </a:solidFill>
                          <a:latin typeface="+mn-lt"/>
                          <a:cs typeface="+mn-cs"/>
                        </a:rPr>
                        <a:t>Challenges:</a:t>
                      </a:r>
                      <a:r>
                        <a:rPr kumimoji="0" lang="en-US" sz="1200" b="0" i="0" u="none" strike="noStrike" kern="0" cap="none" spc="0" normalizeH="0" baseline="0" noProof="0" dirty="0">
                          <a:ln>
                            <a:noFill/>
                          </a:ln>
                          <a:solidFill>
                            <a:schemeClr val="tx1">
                              <a:lumMod val="75000"/>
                              <a:lumOff val="25000"/>
                            </a:schemeClr>
                          </a:solidFill>
                          <a:effectLst/>
                          <a:uLnTx/>
                          <a:uFillTx/>
                          <a:latin typeface="+mn-lt"/>
                          <a:ea typeface="+mn-ea"/>
                          <a:cs typeface="+mn-cs"/>
                        </a:rPr>
                        <a:t>First time off shoring by customer</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Fixed-price contract with stringent 3 months transition timeline</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Limited support  from a combination of  in-house/other Sis teams</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Disparate systems from multiple acquisitions, lack of clear existing or updated documentation , with lot of self-study required</a:t>
                      </a:r>
                    </a:p>
                  </a:txBody>
                  <a:tcPr>
                    <a:solidFill>
                      <a:schemeClr val="bg1"/>
                    </a:solidFill>
                  </a:tcPr>
                </a:tc>
                <a:extLst>
                  <a:ext uri="{0D108BD9-81ED-4DB2-BD59-A6C34878D82A}">
                    <a16:rowId xmlns:a16="http://schemas.microsoft.com/office/drawing/2014/main" val="10002"/>
                  </a:ext>
                </a:extLst>
              </a:tr>
              <a:tr h="370840">
                <a:tc>
                  <a:txBody>
                    <a:bodyPr/>
                    <a:lstStyle/>
                    <a:p>
                      <a:pPr marL="228600" lvl="0" indent="-228600">
                        <a:spcBef>
                          <a:spcPct val="25000"/>
                        </a:spcBef>
                        <a:buClr>
                          <a:schemeClr val="tx1"/>
                        </a:buClr>
                        <a:buFont typeface="Wingdings 2" pitchFamily="18" charset="2"/>
                        <a:buChar char="¡"/>
                        <a:defRPr/>
                      </a:pPr>
                      <a:r>
                        <a:rPr lang="en-US" sz="1100" b="1" i="1" kern="0" dirty="0">
                          <a:solidFill>
                            <a:schemeClr val="tx1">
                              <a:lumMod val="75000"/>
                              <a:lumOff val="25000"/>
                            </a:schemeClr>
                          </a:solidFill>
                          <a:latin typeface="+mn-lt"/>
                          <a:cs typeface="+mn-cs"/>
                        </a:rPr>
                        <a:t>Solution:</a:t>
                      </a:r>
                      <a:r>
                        <a:rPr lang="en-AU" sz="1200" dirty="0" err="1"/>
                        <a:t>ASSeT</a:t>
                      </a:r>
                      <a:r>
                        <a:rPr lang="en-AU" sz="1200" dirty="0"/>
                        <a:t>™ + Assess-SMART </a:t>
                      </a:r>
                      <a:endParaRPr kumimoji="0" lang="en-US" sz="1200" b="0" i="0" u="none" strike="noStrike" kern="0" cap="none" spc="0" normalizeH="0" baseline="0" noProof="0" dirty="0">
                        <a:ln>
                          <a:noFill/>
                        </a:ln>
                        <a:solidFill>
                          <a:schemeClr val="tx1">
                            <a:lumMod val="75000"/>
                            <a:lumOff val="25000"/>
                          </a:schemeClr>
                        </a:solidFill>
                        <a:effectLst/>
                        <a:uLnTx/>
                        <a:uFillTx/>
                        <a:latin typeface="+mn-lt"/>
                        <a:ea typeface="+mn-ea"/>
                        <a:cs typeface="+mn-cs"/>
                      </a:endParaRP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Complete Application landscape assessment</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lang="en-US" sz="1000" kern="0" dirty="0">
                          <a:latin typeface="+mn-lt"/>
                        </a:rPr>
                        <a:t>Dedicated seed team completed the assessment in 45 days</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Analyzed</a:t>
                      </a:r>
                      <a:r>
                        <a:rPr kumimoji="0" lang="en-US" sz="1000" b="1" i="0" u="none" strike="noStrike" kern="0" cap="none" spc="0" normalizeH="0" baseline="0" noProof="0" dirty="0">
                          <a:ln>
                            <a:noFill/>
                          </a:ln>
                          <a:solidFill>
                            <a:schemeClr val="tx1"/>
                          </a:solidFill>
                          <a:effectLst/>
                          <a:uLnTx/>
                          <a:uFillTx/>
                          <a:latin typeface="+mn-lt"/>
                        </a:rPr>
                        <a:t>  </a:t>
                      </a:r>
                      <a:r>
                        <a:rPr kumimoji="0" lang="en-US" sz="1000" b="0" i="0" u="none" strike="noStrike" kern="0" cap="none" spc="0" normalizeH="0" baseline="0" noProof="0" dirty="0">
                          <a:ln>
                            <a:noFill/>
                          </a:ln>
                          <a:solidFill>
                            <a:schemeClr val="tx1"/>
                          </a:solidFill>
                          <a:effectLst/>
                          <a:uLnTx/>
                          <a:uFillTx/>
                          <a:latin typeface="+mn-lt"/>
                        </a:rPr>
                        <a:t>business critical applications using </a:t>
                      </a:r>
                      <a:r>
                        <a:rPr kumimoji="0" lang="en-US" sz="1000" b="0" i="0" u="none" strike="noStrike" kern="0" cap="none" spc="0" normalizeH="0" noProof="0" dirty="0">
                          <a:ln>
                            <a:noFill/>
                          </a:ln>
                          <a:solidFill>
                            <a:schemeClr val="tx1"/>
                          </a:solidFill>
                          <a:effectLst/>
                          <a:uLnTx/>
                          <a:uFillTx/>
                          <a:latin typeface="+mn-lt"/>
                        </a:rPr>
                        <a:t> automated tools,</a:t>
                      </a:r>
                      <a:r>
                        <a:rPr kumimoji="0" lang="en-US" sz="1000" b="0" i="0" u="none" strike="noStrike" kern="0" cap="none" spc="0" normalizeH="0" baseline="0" noProof="0" dirty="0">
                          <a:ln>
                            <a:noFill/>
                          </a:ln>
                          <a:solidFill>
                            <a:schemeClr val="tx1"/>
                          </a:solidFill>
                          <a:effectLst/>
                          <a:uLnTx/>
                          <a:uFillTx/>
                          <a:latin typeface="+mn-lt"/>
                        </a:rPr>
                        <a:t> identified key areas of risk upfront inside the portfolio and  also within the applications</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Reverse engineered As-is architecture of applications, a key deliverable for customer to assess confidence in the transition</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Created out of the box technical documentation for secondary KRs for centralized access</a:t>
                      </a:r>
                    </a:p>
                  </a:txBody>
                  <a:tcPr>
                    <a:solidFill>
                      <a:schemeClr val="bg1"/>
                    </a:solidFill>
                  </a:tcPr>
                </a:tc>
                <a:extLst>
                  <a:ext uri="{0D108BD9-81ED-4DB2-BD59-A6C34878D82A}">
                    <a16:rowId xmlns:a16="http://schemas.microsoft.com/office/drawing/2014/main" val="10003"/>
                  </a:ext>
                </a:extLst>
              </a:tr>
              <a:tr h="370840">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lang="en-US" sz="1100" b="1" i="1" kern="0" dirty="0">
                          <a:solidFill>
                            <a:schemeClr val="tx1">
                              <a:lumMod val="75000"/>
                              <a:lumOff val="25000"/>
                            </a:schemeClr>
                          </a:solidFill>
                          <a:latin typeface="+mn-lt"/>
                          <a:cs typeface="+mn-cs"/>
                        </a:rPr>
                        <a:t>Benefits:</a:t>
                      </a:r>
                      <a:r>
                        <a:rPr kumimoji="0" lang="en-US" sz="1200" b="0" i="0" u="none" strike="noStrike" kern="0" cap="none" spc="0" normalizeH="0" baseline="0" noProof="0" dirty="0">
                          <a:ln>
                            <a:noFill/>
                          </a:ln>
                          <a:solidFill>
                            <a:schemeClr val="tx1">
                              <a:lumMod val="75000"/>
                              <a:lumOff val="25000"/>
                            </a:schemeClr>
                          </a:solidFill>
                          <a:effectLst/>
                          <a:uLnTx/>
                          <a:uFillTx/>
                          <a:latin typeface="+mn-lt"/>
                          <a:ea typeface="+mn-ea"/>
                          <a:cs typeface="+mn-cs"/>
                        </a:rPr>
                        <a:t>Quick ROI </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Reduced transition timelines by 2+ weeks by covering risks upfront  effectively</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Enhanced detailing of documentation by 50%</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Overall rework rate post -transition was less than 10% in 6m</a:t>
                      </a:r>
                    </a:p>
                    <a:p>
                      <a:pPr marL="457200" marR="0" lvl="1" indent="-227013" algn="l" defTabSz="914400" rtl="0" eaLnBrk="1" fontAlgn="base" latinLnBrk="0" hangingPunct="1">
                        <a:lnSpc>
                          <a:spcPct val="100000"/>
                        </a:lnSpc>
                        <a:spcBef>
                          <a:spcPct val="25000"/>
                        </a:spcBef>
                        <a:spcAft>
                          <a:spcPct val="0"/>
                        </a:spcAft>
                        <a:buClr>
                          <a:schemeClr val="tx1"/>
                        </a:buClr>
                        <a:buSzTx/>
                        <a:buFont typeface="Wingdings" pitchFamily="2" charset="2"/>
                        <a:buChar char="§"/>
                        <a:tabLst/>
                        <a:defRPr/>
                      </a:pPr>
                      <a:r>
                        <a:rPr kumimoji="0" lang="en-US" sz="1000" b="0" i="0" u="none" strike="noStrike" kern="0" cap="none" spc="0" normalizeH="0" baseline="0" noProof="0" dirty="0">
                          <a:ln>
                            <a:noFill/>
                          </a:ln>
                          <a:solidFill>
                            <a:schemeClr val="tx1"/>
                          </a:solidFill>
                          <a:effectLst/>
                          <a:uLnTx/>
                          <a:uFillTx/>
                          <a:latin typeface="+mn-lt"/>
                        </a:rPr>
                        <a:t>Provided action plans upfront for preventive maintenance to improve Robustness &amp; Performance of applications</a:t>
                      </a:r>
                    </a:p>
                  </a:txBody>
                  <a:tcP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0034032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7"/>
          <p:cNvSpPr>
            <a:spLocks noChangeArrowheads="1"/>
          </p:cNvSpPr>
          <p:nvPr/>
        </p:nvSpPr>
        <p:spPr bwMode="auto">
          <a:xfrm>
            <a:off x="6553201" y="3718005"/>
            <a:ext cx="4086225" cy="387191"/>
          </a:xfrm>
          <a:prstGeom prst="roundRect">
            <a:avLst>
              <a:gd name="adj" fmla="val 8273"/>
            </a:avLst>
          </a:prstGeom>
          <a:gradFill rotWithShape="0">
            <a:gsLst>
              <a:gs pos="0">
                <a:srgbClr val="F3F3F3"/>
              </a:gs>
              <a:gs pos="100000">
                <a:srgbClr val="F3F3F3">
                  <a:gamma/>
                  <a:tint val="0"/>
                  <a:invGamma/>
                </a:srgbClr>
              </a:gs>
            </a:gsLst>
            <a:lin ang="2700000" scaled="1"/>
          </a:gradFill>
          <a:ln w="9525">
            <a:solidFill>
              <a:schemeClr val="bg2"/>
            </a:solidFill>
            <a:round/>
            <a:headEnd/>
            <a:tailEnd/>
          </a:ln>
          <a:effectLst/>
        </p:spPr>
        <p:txBody>
          <a:bodyPr anchor="ctr">
            <a:spAutoFit/>
          </a:bodyPr>
          <a:lstStyle/>
          <a:p>
            <a:endParaRPr lang="en-US">
              <a:solidFill>
                <a:srgbClr val="000000"/>
              </a:solidFill>
              <a:cs typeface="Arial" charset="0"/>
            </a:endParaRPr>
          </a:p>
        </p:txBody>
      </p:sp>
      <p:grpSp>
        <p:nvGrpSpPr>
          <p:cNvPr id="2" name="Group 74"/>
          <p:cNvGrpSpPr/>
          <p:nvPr/>
        </p:nvGrpSpPr>
        <p:grpSpPr>
          <a:xfrm>
            <a:off x="6624124" y="2590800"/>
            <a:ext cx="3739076" cy="1981200"/>
            <a:chOff x="5100124" y="2590800"/>
            <a:chExt cx="3510476" cy="1981200"/>
          </a:xfrm>
        </p:grpSpPr>
        <p:pic>
          <p:nvPicPr>
            <p:cNvPr id="46" name="Picture 25"/>
            <p:cNvPicPr>
              <a:picLocks noChangeAspect="1" noChangeArrowheads="1"/>
            </p:cNvPicPr>
            <p:nvPr/>
          </p:nvPicPr>
          <p:blipFill>
            <a:blip r:embed="rId3" cstate="print"/>
            <a:srcRect/>
            <a:stretch>
              <a:fillRect/>
            </a:stretch>
          </p:blipFill>
          <p:spPr bwMode="auto">
            <a:xfrm>
              <a:off x="5100124" y="3581400"/>
              <a:ext cx="1294283" cy="990600"/>
            </a:xfrm>
            <a:prstGeom prst="rect">
              <a:avLst/>
            </a:prstGeom>
            <a:noFill/>
            <a:ln w="9525">
              <a:noFill/>
              <a:miter lim="800000"/>
              <a:headEnd/>
              <a:tailEnd/>
            </a:ln>
            <a:effectLst/>
          </p:spPr>
        </p:pic>
        <p:pic>
          <p:nvPicPr>
            <p:cNvPr id="47" name="Picture 26"/>
            <p:cNvPicPr>
              <a:picLocks noChangeAspect="1" noChangeArrowheads="1"/>
            </p:cNvPicPr>
            <p:nvPr/>
          </p:nvPicPr>
          <p:blipFill>
            <a:blip r:embed="rId4" cstate="print"/>
            <a:srcRect/>
            <a:stretch>
              <a:fillRect/>
            </a:stretch>
          </p:blipFill>
          <p:spPr bwMode="auto">
            <a:xfrm>
              <a:off x="5176324" y="3048000"/>
              <a:ext cx="1268920" cy="484497"/>
            </a:xfrm>
            <a:prstGeom prst="rect">
              <a:avLst/>
            </a:prstGeom>
            <a:noFill/>
            <a:ln w="9525">
              <a:noFill/>
              <a:miter lim="800000"/>
              <a:headEnd/>
              <a:tailEnd/>
            </a:ln>
            <a:effectLst/>
          </p:spPr>
        </p:pic>
        <p:pic>
          <p:nvPicPr>
            <p:cNvPr id="58" name="Picture 28"/>
            <p:cNvPicPr>
              <a:picLocks noChangeAspect="1" noChangeArrowheads="1"/>
            </p:cNvPicPr>
            <p:nvPr/>
          </p:nvPicPr>
          <p:blipFill>
            <a:blip r:embed="rId5" cstate="print"/>
            <a:srcRect/>
            <a:stretch>
              <a:fillRect/>
            </a:stretch>
          </p:blipFill>
          <p:spPr bwMode="auto">
            <a:xfrm>
              <a:off x="5100124" y="2590800"/>
              <a:ext cx="1365661" cy="326571"/>
            </a:xfrm>
            <a:prstGeom prst="rect">
              <a:avLst/>
            </a:prstGeom>
            <a:noFill/>
            <a:ln w="9525">
              <a:noFill/>
              <a:miter lim="800000"/>
              <a:headEnd/>
              <a:tailEnd/>
            </a:ln>
            <a:effectLst/>
          </p:spPr>
        </p:pic>
        <p:pic>
          <p:nvPicPr>
            <p:cNvPr id="59" name="Picture 4"/>
            <p:cNvPicPr>
              <a:picLocks noChangeAspect="1" noChangeArrowheads="1"/>
            </p:cNvPicPr>
            <p:nvPr/>
          </p:nvPicPr>
          <p:blipFill>
            <a:blip r:embed="rId6" cstate="print"/>
            <a:srcRect/>
            <a:stretch>
              <a:fillRect/>
            </a:stretch>
          </p:blipFill>
          <p:spPr bwMode="auto">
            <a:xfrm>
              <a:off x="6928924" y="2590800"/>
              <a:ext cx="1681676" cy="381000"/>
            </a:xfrm>
            <a:prstGeom prst="rect">
              <a:avLst/>
            </a:prstGeom>
            <a:noFill/>
            <a:ln w="9525">
              <a:noFill/>
              <a:miter lim="800000"/>
              <a:headEnd/>
              <a:tailEnd/>
            </a:ln>
          </p:spPr>
        </p:pic>
      </p:grpSp>
      <p:grpSp>
        <p:nvGrpSpPr>
          <p:cNvPr id="3" name="Group 70"/>
          <p:cNvGrpSpPr/>
          <p:nvPr/>
        </p:nvGrpSpPr>
        <p:grpSpPr>
          <a:xfrm>
            <a:off x="6629400" y="1257301"/>
            <a:ext cx="2152562" cy="1255433"/>
            <a:chOff x="5105400" y="1371600"/>
            <a:chExt cx="2152562" cy="1255433"/>
          </a:xfrm>
        </p:grpSpPr>
        <p:pic>
          <p:nvPicPr>
            <p:cNvPr id="35848" name="Picture 8"/>
            <p:cNvPicPr>
              <a:picLocks noChangeAspect="1" noChangeArrowheads="1"/>
            </p:cNvPicPr>
            <p:nvPr/>
          </p:nvPicPr>
          <p:blipFill>
            <a:blip r:embed="rId7" cstate="print"/>
            <a:srcRect/>
            <a:stretch>
              <a:fillRect/>
            </a:stretch>
          </p:blipFill>
          <p:spPr bwMode="auto">
            <a:xfrm>
              <a:off x="5105400" y="1371600"/>
              <a:ext cx="1014619" cy="762000"/>
            </a:xfrm>
            <a:prstGeom prst="rect">
              <a:avLst/>
            </a:prstGeom>
            <a:noFill/>
            <a:ln w="9525">
              <a:noFill/>
              <a:miter lim="800000"/>
              <a:headEnd/>
              <a:tailEnd/>
            </a:ln>
          </p:spPr>
        </p:pic>
        <p:pic>
          <p:nvPicPr>
            <p:cNvPr id="35849" name="Picture 9"/>
            <p:cNvPicPr>
              <a:picLocks noChangeAspect="1" noChangeArrowheads="1"/>
            </p:cNvPicPr>
            <p:nvPr/>
          </p:nvPicPr>
          <p:blipFill>
            <a:blip r:embed="rId8" cstate="print"/>
            <a:srcRect/>
            <a:stretch>
              <a:fillRect/>
            </a:stretch>
          </p:blipFill>
          <p:spPr bwMode="auto">
            <a:xfrm>
              <a:off x="5181600" y="2209800"/>
              <a:ext cx="838200" cy="304800"/>
            </a:xfrm>
            <a:prstGeom prst="rect">
              <a:avLst/>
            </a:prstGeom>
            <a:noFill/>
            <a:ln w="9525">
              <a:noFill/>
              <a:miter lim="800000"/>
              <a:headEnd/>
              <a:tailEnd/>
            </a:ln>
          </p:spPr>
        </p:pic>
        <p:pic>
          <p:nvPicPr>
            <p:cNvPr id="35850" name="Picture 10"/>
            <p:cNvPicPr>
              <a:picLocks noChangeAspect="1" noChangeArrowheads="1"/>
            </p:cNvPicPr>
            <p:nvPr/>
          </p:nvPicPr>
          <p:blipFill>
            <a:blip r:embed="rId9" cstate="print"/>
            <a:srcRect/>
            <a:stretch>
              <a:fillRect/>
            </a:stretch>
          </p:blipFill>
          <p:spPr bwMode="auto">
            <a:xfrm>
              <a:off x="6172200" y="1447800"/>
              <a:ext cx="898095" cy="557212"/>
            </a:xfrm>
            <a:prstGeom prst="rect">
              <a:avLst/>
            </a:prstGeom>
            <a:noFill/>
            <a:ln w="9525">
              <a:noFill/>
              <a:miter lim="800000"/>
              <a:headEnd/>
              <a:tailEnd/>
            </a:ln>
          </p:spPr>
        </p:pic>
        <p:sp>
          <p:nvSpPr>
            <p:cNvPr id="66" name="Rectangle 29"/>
            <p:cNvSpPr>
              <a:spLocks noChangeArrowheads="1"/>
            </p:cNvSpPr>
            <p:nvPr/>
          </p:nvSpPr>
          <p:spPr bwMode="auto">
            <a:xfrm>
              <a:off x="6172200" y="1447799"/>
              <a:ext cx="914400" cy="371513"/>
            </a:xfrm>
            <a:prstGeom prst="rect">
              <a:avLst/>
            </a:prstGeom>
            <a:noFill/>
            <a:ln w="19050" algn="ctr">
              <a:solidFill>
                <a:srgbClr val="FF0000"/>
              </a:solidFill>
              <a:round/>
              <a:headEnd/>
              <a:tailEnd/>
            </a:ln>
          </p:spPr>
          <p:txBody>
            <a:bodyPr wrap="square" lIns="90000" tIns="46800" rIns="90000" bIns="46800">
              <a:spAutoFit/>
            </a:bodyPr>
            <a:lstStyle/>
            <a:p>
              <a:pPr>
                <a:spcBef>
                  <a:spcPct val="20000"/>
                </a:spcBef>
                <a:buClr>
                  <a:srgbClr val="FF0000"/>
                </a:buClr>
                <a:buFont typeface="Wingdings" pitchFamily="2" charset="2"/>
                <a:buNone/>
              </a:pPr>
              <a:endParaRPr lang="en-US" b="1">
                <a:solidFill>
                  <a:srgbClr val="3A77BA"/>
                </a:solidFill>
                <a:latin typeface="Arial Narrow" pitchFamily="34" charset="0"/>
                <a:cs typeface="Arial" charset="0"/>
              </a:endParaRPr>
            </a:p>
          </p:txBody>
        </p:sp>
        <p:pic>
          <p:nvPicPr>
            <p:cNvPr id="35851" name="Picture 11"/>
            <p:cNvPicPr>
              <a:picLocks noChangeAspect="1" noChangeArrowheads="1"/>
            </p:cNvPicPr>
            <p:nvPr/>
          </p:nvPicPr>
          <p:blipFill>
            <a:blip r:embed="rId10" cstate="print"/>
            <a:srcRect/>
            <a:stretch>
              <a:fillRect/>
            </a:stretch>
          </p:blipFill>
          <p:spPr bwMode="auto">
            <a:xfrm>
              <a:off x="6096000" y="2209800"/>
              <a:ext cx="1161962" cy="338137"/>
            </a:xfrm>
            <a:prstGeom prst="rect">
              <a:avLst/>
            </a:prstGeom>
            <a:noFill/>
            <a:ln w="9525">
              <a:noFill/>
              <a:miter lim="800000"/>
              <a:headEnd/>
              <a:tailEnd/>
            </a:ln>
          </p:spPr>
        </p:pic>
        <p:sp>
          <p:nvSpPr>
            <p:cNvPr id="65" name="Rectangle 28"/>
            <p:cNvSpPr>
              <a:spLocks noChangeArrowheads="1"/>
            </p:cNvSpPr>
            <p:nvPr/>
          </p:nvSpPr>
          <p:spPr bwMode="auto">
            <a:xfrm flipV="1">
              <a:off x="6096000" y="2255520"/>
              <a:ext cx="1143000" cy="371513"/>
            </a:xfrm>
            <a:prstGeom prst="rect">
              <a:avLst/>
            </a:prstGeom>
            <a:noFill/>
            <a:ln w="19050" algn="ctr">
              <a:solidFill>
                <a:srgbClr val="FF0000"/>
              </a:solidFill>
              <a:round/>
              <a:headEnd/>
              <a:tailEnd/>
            </a:ln>
          </p:spPr>
          <p:txBody>
            <a:bodyPr wrap="square" lIns="90000" tIns="46800" rIns="90000" bIns="46800">
              <a:spAutoFit/>
            </a:bodyPr>
            <a:lstStyle/>
            <a:p>
              <a:pPr>
                <a:spcBef>
                  <a:spcPct val="20000"/>
                </a:spcBef>
                <a:buClr>
                  <a:srgbClr val="FF0000"/>
                </a:buClr>
                <a:buFont typeface="Wingdings" pitchFamily="2" charset="2"/>
                <a:buNone/>
              </a:pPr>
              <a:endParaRPr lang="en-US" b="1">
                <a:solidFill>
                  <a:srgbClr val="3A77BA"/>
                </a:solidFill>
                <a:latin typeface="Arial Narrow" pitchFamily="34" charset="0"/>
                <a:cs typeface="Arial" charset="0"/>
              </a:endParaRPr>
            </a:p>
          </p:txBody>
        </p:sp>
      </p:grpSp>
      <p:pic>
        <p:nvPicPr>
          <p:cNvPr id="35852" name="Picture 12"/>
          <p:cNvPicPr>
            <a:picLocks noChangeAspect="1" noChangeArrowheads="1"/>
          </p:cNvPicPr>
          <p:nvPr/>
        </p:nvPicPr>
        <p:blipFill>
          <a:blip r:embed="rId11" cstate="print"/>
          <a:srcRect/>
          <a:stretch>
            <a:fillRect/>
          </a:stretch>
        </p:blipFill>
        <p:spPr bwMode="auto">
          <a:xfrm>
            <a:off x="8915401" y="1257300"/>
            <a:ext cx="1480185" cy="1162050"/>
          </a:xfrm>
          <a:prstGeom prst="rect">
            <a:avLst/>
          </a:prstGeom>
          <a:noFill/>
          <a:ln w="9525">
            <a:noFill/>
            <a:miter lim="800000"/>
            <a:headEnd/>
            <a:tailEnd/>
          </a:ln>
        </p:spPr>
      </p:pic>
      <p:pic>
        <p:nvPicPr>
          <p:cNvPr id="35853" name="Picture 13"/>
          <p:cNvPicPr>
            <a:picLocks noChangeAspect="1" noChangeArrowheads="1"/>
          </p:cNvPicPr>
          <p:nvPr/>
        </p:nvPicPr>
        <p:blipFill>
          <a:blip r:embed="rId12" cstate="print"/>
          <a:srcRect/>
          <a:stretch>
            <a:fillRect/>
          </a:stretch>
        </p:blipFill>
        <p:spPr bwMode="auto">
          <a:xfrm>
            <a:off x="8305800" y="3033706"/>
            <a:ext cx="2209800" cy="1538295"/>
          </a:xfrm>
          <a:prstGeom prst="rect">
            <a:avLst/>
          </a:prstGeom>
          <a:noFill/>
          <a:ln w="9525">
            <a:noFill/>
            <a:miter lim="800000"/>
            <a:headEnd/>
            <a:tailEnd/>
          </a:ln>
        </p:spPr>
      </p:pic>
      <p:sp>
        <p:nvSpPr>
          <p:cNvPr id="74" name="Rectangle 28"/>
          <p:cNvSpPr>
            <a:spLocks noChangeArrowheads="1"/>
          </p:cNvSpPr>
          <p:nvPr/>
        </p:nvSpPr>
        <p:spPr bwMode="auto">
          <a:xfrm flipV="1">
            <a:off x="8915400" y="1371601"/>
            <a:ext cx="1524000" cy="371513"/>
          </a:xfrm>
          <a:prstGeom prst="rect">
            <a:avLst/>
          </a:prstGeom>
          <a:noFill/>
          <a:ln w="19050" algn="ctr">
            <a:solidFill>
              <a:srgbClr val="FF0000"/>
            </a:solidFill>
            <a:round/>
            <a:headEnd/>
            <a:tailEnd/>
          </a:ln>
        </p:spPr>
        <p:txBody>
          <a:bodyPr wrap="square" lIns="90000" tIns="46800" rIns="90000" bIns="46800">
            <a:spAutoFit/>
          </a:bodyPr>
          <a:lstStyle/>
          <a:p>
            <a:pPr>
              <a:spcBef>
                <a:spcPct val="20000"/>
              </a:spcBef>
              <a:buClr>
                <a:srgbClr val="FF0000"/>
              </a:buClr>
              <a:buFont typeface="Wingdings" pitchFamily="2" charset="2"/>
              <a:buNone/>
            </a:pPr>
            <a:endParaRPr lang="en-US" b="1">
              <a:solidFill>
                <a:srgbClr val="3A77BA"/>
              </a:solidFill>
              <a:latin typeface="Arial Narrow" pitchFamily="34" charset="0"/>
              <a:cs typeface="Arial" charset="0"/>
            </a:endParaRPr>
          </a:p>
        </p:txBody>
      </p:sp>
      <p:pic>
        <p:nvPicPr>
          <p:cNvPr id="40" name="Picture 2"/>
          <p:cNvPicPr>
            <a:picLocks noChangeAspect="1" noChangeArrowheads="1"/>
          </p:cNvPicPr>
          <p:nvPr/>
        </p:nvPicPr>
        <p:blipFill>
          <a:blip r:embed="rId13" cstate="print"/>
          <a:srcRect/>
          <a:stretch>
            <a:fillRect/>
          </a:stretch>
        </p:blipFill>
        <p:spPr bwMode="auto">
          <a:xfrm>
            <a:off x="6553200" y="4495800"/>
            <a:ext cx="1981200" cy="2057400"/>
          </a:xfrm>
          <a:prstGeom prst="rect">
            <a:avLst/>
          </a:prstGeom>
          <a:noFill/>
          <a:ln w="9525">
            <a:noFill/>
            <a:miter lim="800000"/>
            <a:headEnd/>
            <a:tailEnd/>
          </a:ln>
        </p:spPr>
      </p:pic>
      <p:pic>
        <p:nvPicPr>
          <p:cNvPr id="41" name="Picture 2"/>
          <p:cNvPicPr>
            <a:picLocks noChangeAspect="1" noChangeArrowheads="1"/>
          </p:cNvPicPr>
          <p:nvPr/>
        </p:nvPicPr>
        <p:blipFill>
          <a:blip r:embed="rId14" cstate="print"/>
          <a:srcRect/>
          <a:stretch>
            <a:fillRect/>
          </a:stretch>
        </p:blipFill>
        <p:spPr bwMode="auto">
          <a:xfrm>
            <a:off x="8534401" y="4724400"/>
            <a:ext cx="1939179" cy="1676400"/>
          </a:xfrm>
          <a:prstGeom prst="rect">
            <a:avLst/>
          </a:prstGeom>
          <a:noFill/>
          <a:ln w="9525">
            <a:noFill/>
            <a:miter lim="800000"/>
            <a:headEnd/>
            <a:tailEnd/>
          </a:ln>
        </p:spPr>
      </p:pic>
      <p:sp>
        <p:nvSpPr>
          <p:cNvPr id="7" name="Title 6">
            <a:extLst>
              <a:ext uri="{FF2B5EF4-FFF2-40B4-BE49-F238E27FC236}">
                <a16:creationId xmlns:a16="http://schemas.microsoft.com/office/drawing/2014/main" id="{33AF986D-8C3E-7942-A656-1CA1558CFD09}"/>
              </a:ext>
            </a:extLst>
          </p:cNvPr>
          <p:cNvSpPr>
            <a:spLocks noGrp="1"/>
          </p:cNvSpPr>
          <p:nvPr>
            <p:ph type="title"/>
          </p:nvPr>
        </p:nvSpPr>
        <p:spPr/>
        <p:txBody>
          <a:bodyPr>
            <a:normAutofit/>
          </a:bodyPr>
          <a:lstStyle/>
          <a:p>
            <a:r>
              <a:rPr lang="en-US" sz="2400" dirty="0"/>
              <a:t>Large Service provider to Banks: Application Transition and consolidation</a:t>
            </a:r>
          </a:p>
        </p:txBody>
      </p:sp>
      <p:graphicFrame>
        <p:nvGraphicFramePr>
          <p:cNvPr id="9" name="Table 8"/>
          <p:cNvGraphicFramePr>
            <a:graphicFrameLocks noGrp="1"/>
          </p:cNvGraphicFramePr>
          <p:nvPr>
            <p:extLst>
              <p:ext uri="{D42A27DB-BD31-4B8C-83A1-F6EECF244321}">
                <p14:modId xmlns:p14="http://schemas.microsoft.com/office/powerpoint/2010/main" val="175586347"/>
              </p:ext>
            </p:extLst>
          </p:nvPr>
        </p:nvGraphicFramePr>
        <p:xfrm>
          <a:off x="1594338" y="1047962"/>
          <a:ext cx="4806463" cy="5913120"/>
        </p:xfrm>
        <a:graphic>
          <a:graphicData uri="http://schemas.openxmlformats.org/drawingml/2006/table">
            <a:tbl>
              <a:tblPr firstRow="1" bandRow="1">
                <a:tableStyleId>{BDBED569-4797-4DF1-A0F4-6AAB3CD982D8}</a:tableStyleId>
              </a:tblPr>
              <a:tblGrid>
                <a:gridCol w="4806463">
                  <a:extLst>
                    <a:ext uri="{9D8B030D-6E8A-4147-A177-3AD203B41FA5}">
                      <a16:colId xmlns:a16="http://schemas.microsoft.com/office/drawing/2014/main" val="20000"/>
                    </a:ext>
                  </a:extLst>
                </a:gridCol>
              </a:tblGrid>
              <a:tr h="592209">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kumimoji="0" lang="en-US" sz="1200" b="1" i="1" u="none" strike="noStrike" kern="0" cap="none" spc="0" normalizeH="0" baseline="0" noProof="0" dirty="0">
                          <a:ln>
                            <a:noFill/>
                          </a:ln>
                          <a:solidFill>
                            <a:schemeClr val="tx1">
                              <a:lumMod val="75000"/>
                              <a:lumOff val="25000"/>
                            </a:schemeClr>
                          </a:solidFill>
                          <a:effectLst/>
                          <a:uLnTx/>
                          <a:uFillTx/>
                          <a:latin typeface="+mn-lt"/>
                          <a:ea typeface="+mn-ea"/>
                          <a:cs typeface="+mn-cs"/>
                        </a:rPr>
                        <a:t>Client:</a:t>
                      </a:r>
                      <a:r>
                        <a:rPr kumimoji="0" lang="en-US" sz="1200" b="1" i="1" u="none" strike="noStrike" kern="0" cap="none" spc="0" normalizeH="0" noProof="0" dirty="0">
                          <a:ln>
                            <a:noFill/>
                          </a:ln>
                          <a:solidFill>
                            <a:schemeClr val="tx1">
                              <a:lumMod val="75000"/>
                              <a:lumOff val="25000"/>
                            </a:schemeClr>
                          </a:solidFill>
                          <a:effectLst/>
                          <a:uLnTx/>
                          <a:uFillTx/>
                          <a:latin typeface="+mn-lt"/>
                          <a:ea typeface="+mn-ea"/>
                          <a:cs typeface="+mn-cs"/>
                        </a:rPr>
                        <a:t> </a:t>
                      </a:r>
                    </a:p>
                    <a:p>
                      <a:pPr marL="285750" indent="-285750">
                        <a:spcBef>
                          <a:spcPct val="25000"/>
                        </a:spcBef>
                        <a:buClr>
                          <a:schemeClr val="tx1"/>
                        </a:buClr>
                        <a:buFont typeface="Arial" panose="020B0604020202020204" pitchFamily="34" charset="0"/>
                        <a:buChar char="•"/>
                        <a:defRPr/>
                      </a:pPr>
                      <a:r>
                        <a:rPr lang="en-US" sz="1000" b="0" kern="0" dirty="0">
                          <a:latin typeface="+mn-lt"/>
                        </a:rPr>
                        <a:t>A large service provider  to acquiring and issuing banks, providing complete solution on payment  products, processing platforms &amp; processing solutions.</a:t>
                      </a:r>
                      <a:endParaRPr kumimoji="0" lang="en-US" sz="900" b="0" i="1" u="none" strike="noStrike" kern="0" cap="none" spc="0" normalizeH="0" baseline="0" noProof="0" dirty="0">
                        <a:ln>
                          <a:noFill/>
                        </a:ln>
                        <a:solidFill>
                          <a:schemeClr val="tx1">
                            <a:lumMod val="75000"/>
                            <a:lumOff val="25000"/>
                          </a:schemeClr>
                        </a:solidFill>
                        <a:effectLst/>
                        <a:uLnTx/>
                        <a:uFillTx/>
                        <a:latin typeface="+mn-lt"/>
                        <a:ea typeface="+mn-ea"/>
                        <a:cs typeface="+mn-cs"/>
                      </a:endParaRPr>
                    </a:p>
                  </a:txBody>
                  <a:tcPr>
                    <a:solidFill>
                      <a:schemeClr val="bg1"/>
                    </a:solidFill>
                  </a:tcPr>
                </a:tc>
                <a:extLst>
                  <a:ext uri="{0D108BD9-81ED-4DB2-BD59-A6C34878D82A}">
                    <a16:rowId xmlns:a16="http://schemas.microsoft.com/office/drawing/2014/main" val="10000"/>
                  </a:ext>
                </a:extLst>
              </a:tr>
              <a:tr h="1103995">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kumimoji="0" lang="en-US" sz="1200" b="1" i="1" u="none" strike="noStrike" kern="0" cap="none" spc="0" normalizeH="0" baseline="0" noProof="0" dirty="0">
                          <a:ln>
                            <a:noFill/>
                          </a:ln>
                          <a:solidFill>
                            <a:schemeClr val="tx1">
                              <a:lumMod val="75000"/>
                              <a:lumOff val="25000"/>
                            </a:schemeClr>
                          </a:solidFill>
                          <a:effectLst/>
                          <a:uLnTx/>
                          <a:uFillTx/>
                          <a:latin typeface="+mn-lt"/>
                          <a:ea typeface="+mn-ea"/>
                          <a:cs typeface="+mn-cs"/>
                        </a:rPr>
                        <a:t>Objective</a:t>
                      </a:r>
                      <a:r>
                        <a:rPr kumimoji="0" lang="en-US" sz="1200" b="1" i="0" u="none" strike="noStrike" kern="0" cap="none" spc="0" normalizeH="0" baseline="0" noProof="0" dirty="0">
                          <a:ln>
                            <a:noFill/>
                          </a:ln>
                          <a:solidFill>
                            <a:schemeClr val="tx1">
                              <a:lumMod val="75000"/>
                              <a:lumOff val="25000"/>
                            </a:schemeClr>
                          </a:solidFill>
                          <a:effectLst/>
                          <a:uLnTx/>
                          <a:uFillTx/>
                          <a:latin typeface="+mn-lt"/>
                          <a:ea typeface="+mn-ea"/>
                          <a:cs typeface="+mn-cs"/>
                        </a:rPr>
                        <a:t>:</a:t>
                      </a:r>
                    </a:p>
                    <a:p>
                      <a:pPr lvl="1" indent="-227013">
                        <a:spcBef>
                          <a:spcPct val="25000"/>
                        </a:spcBef>
                        <a:buClr>
                          <a:schemeClr val="tx1"/>
                        </a:buClr>
                        <a:buFont typeface="Wingdings" pitchFamily="2" charset="2"/>
                        <a:buChar char="§"/>
                        <a:defRPr/>
                      </a:pPr>
                      <a:r>
                        <a:rPr lang="en-US" sz="1000" kern="0" dirty="0">
                          <a:latin typeface="+mn-lt"/>
                        </a:rPr>
                        <a:t>Transition as part of ADM, 30+ business critical applications, covering  credit card clearing domain</a:t>
                      </a:r>
                      <a:endParaRPr lang="en-US" sz="1000" kern="0" dirty="0">
                        <a:solidFill>
                          <a:sysClr val="windowText" lastClr="000000"/>
                        </a:solidFill>
                        <a:latin typeface="+mn-lt"/>
                      </a:endParaRP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Consolidate 30 </a:t>
                      </a:r>
                      <a:r>
                        <a:rPr lang="en-US" sz="1000" kern="0" dirty="0">
                          <a:latin typeface="+mn-lt"/>
                        </a:rPr>
                        <a:t>disparate </a:t>
                      </a:r>
                      <a:r>
                        <a:rPr lang="en-US" sz="1000" kern="0" dirty="0">
                          <a:solidFill>
                            <a:sysClr val="windowText" lastClr="000000"/>
                          </a:solidFill>
                          <a:latin typeface="+mn-lt"/>
                        </a:rPr>
                        <a:t>instances of same functional applications in to single instance</a:t>
                      </a: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Landscape includes J2EE, C, C++, Oracle </a:t>
                      </a:r>
                      <a:r>
                        <a:rPr lang="en-US" sz="1000" kern="0" dirty="0" err="1">
                          <a:solidFill>
                            <a:sysClr val="windowText" lastClr="000000"/>
                          </a:solidFill>
                          <a:latin typeface="+mn-lt"/>
                        </a:rPr>
                        <a:t>etc</a:t>
                      </a:r>
                      <a:endParaRPr lang="en-US" sz="1000" kern="0" dirty="0">
                        <a:solidFill>
                          <a:sysClr val="windowText" lastClr="000000"/>
                        </a:solidFill>
                        <a:latin typeface="+mn-lt"/>
                      </a:endParaRPr>
                    </a:p>
                  </a:txBody>
                  <a:tcPr>
                    <a:solidFill>
                      <a:schemeClr val="bg1"/>
                    </a:solidFill>
                  </a:tcPr>
                </a:tc>
                <a:extLst>
                  <a:ext uri="{0D108BD9-81ED-4DB2-BD59-A6C34878D82A}">
                    <a16:rowId xmlns:a16="http://schemas.microsoft.com/office/drawing/2014/main" val="10001"/>
                  </a:ext>
                </a:extLst>
              </a:tr>
              <a:tr h="1140552">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lang="en-US" sz="1200" b="1" i="1" kern="0" dirty="0">
                          <a:solidFill>
                            <a:schemeClr val="tx1">
                              <a:lumMod val="75000"/>
                              <a:lumOff val="25000"/>
                            </a:schemeClr>
                          </a:solidFill>
                          <a:latin typeface="+mn-lt"/>
                          <a:cs typeface="+mn-cs"/>
                        </a:rPr>
                        <a:t>Challenges:</a:t>
                      </a: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SME’s  providing little or no information during KT</a:t>
                      </a: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Not much support from current vendor</a:t>
                      </a: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No Documentation for any application</a:t>
                      </a:r>
                    </a:p>
                    <a:p>
                      <a:pPr lvl="1" indent="-227013">
                        <a:spcBef>
                          <a:spcPct val="25000"/>
                        </a:spcBef>
                        <a:buClr>
                          <a:schemeClr val="tx1"/>
                        </a:buClr>
                        <a:buFont typeface="Wingdings" pitchFamily="2" charset="2"/>
                        <a:buChar char="§"/>
                        <a:defRPr/>
                      </a:pPr>
                      <a:r>
                        <a:rPr lang="en-US" sz="1000" kern="0" dirty="0">
                          <a:solidFill>
                            <a:sysClr val="windowText" lastClr="000000"/>
                          </a:solidFill>
                          <a:latin typeface="+mn-lt"/>
                        </a:rPr>
                        <a:t>Consolidation of 30+ instances in absence of functional and technical documentation and SME support</a:t>
                      </a:r>
                    </a:p>
                  </a:txBody>
                  <a:tcPr>
                    <a:solidFill>
                      <a:schemeClr val="bg1"/>
                    </a:solidFill>
                  </a:tcPr>
                </a:tc>
                <a:extLst>
                  <a:ext uri="{0D108BD9-81ED-4DB2-BD59-A6C34878D82A}">
                    <a16:rowId xmlns:a16="http://schemas.microsoft.com/office/drawing/2014/main" val="10002"/>
                  </a:ext>
                </a:extLst>
              </a:tr>
              <a:tr h="1272154">
                <a:tc>
                  <a:txBody>
                    <a:bodyPr/>
                    <a:lstStyle/>
                    <a:p>
                      <a:pPr marL="228600" lvl="0" indent="-228600">
                        <a:spcBef>
                          <a:spcPct val="25000"/>
                        </a:spcBef>
                        <a:buClr>
                          <a:schemeClr val="tx1"/>
                        </a:buClr>
                        <a:buFont typeface="Wingdings 2" pitchFamily="18" charset="2"/>
                        <a:buChar char="¡"/>
                        <a:defRPr/>
                      </a:pPr>
                      <a:r>
                        <a:rPr lang="en-US" sz="1100" b="1" i="1" kern="0" dirty="0">
                          <a:solidFill>
                            <a:schemeClr val="tx1">
                              <a:lumMod val="75000"/>
                              <a:lumOff val="25000"/>
                            </a:schemeClr>
                          </a:solidFill>
                          <a:latin typeface="+mn-lt"/>
                          <a:cs typeface="+mn-cs"/>
                        </a:rPr>
                        <a:t>Solution:</a:t>
                      </a:r>
                      <a:r>
                        <a:rPr lang="en-AU" sz="1100" b="1" i="1" kern="0" dirty="0">
                          <a:solidFill>
                            <a:schemeClr val="tx1">
                              <a:lumMod val="75000"/>
                              <a:lumOff val="25000"/>
                            </a:schemeClr>
                          </a:solidFill>
                          <a:latin typeface="+mn-lt"/>
                          <a:cs typeface="+mn-cs"/>
                        </a:rPr>
                        <a:t> </a:t>
                      </a:r>
                      <a:r>
                        <a:rPr lang="en-AU" sz="1100" b="1" dirty="0" err="1">
                          <a:latin typeface="+mn-lt"/>
                        </a:rPr>
                        <a:t>ASSeT</a:t>
                      </a:r>
                      <a:r>
                        <a:rPr lang="en-AU" sz="1100" b="1" dirty="0">
                          <a:latin typeface="+mn-lt"/>
                        </a:rPr>
                        <a:t>™ + Assess-SMART</a:t>
                      </a:r>
                      <a:endParaRPr kumimoji="0" lang="en-US" sz="1100" b="1" i="0" u="none" strike="noStrike" kern="0" cap="none" spc="0" normalizeH="0" baseline="0" noProof="0" dirty="0">
                        <a:ln>
                          <a:noFill/>
                        </a:ln>
                        <a:solidFill>
                          <a:schemeClr val="tx1">
                            <a:lumMod val="75000"/>
                            <a:lumOff val="25000"/>
                          </a:schemeClr>
                        </a:solidFill>
                        <a:effectLst/>
                        <a:uLnTx/>
                        <a:uFillTx/>
                        <a:latin typeface="+mn-lt"/>
                        <a:cs typeface="+mn-cs"/>
                      </a:endParaRPr>
                    </a:p>
                    <a:p>
                      <a:pPr lvl="1" indent="-227013">
                        <a:spcBef>
                          <a:spcPct val="25000"/>
                        </a:spcBef>
                        <a:buClr>
                          <a:schemeClr val="tx1"/>
                        </a:buClr>
                        <a:buFont typeface="Wingdings" pitchFamily="2" charset="2"/>
                        <a:buChar char="§"/>
                        <a:defRPr/>
                      </a:pPr>
                      <a:r>
                        <a:rPr lang="en-US" sz="1000" dirty="0">
                          <a:latin typeface="+mn-lt"/>
                        </a:rPr>
                        <a:t>Analyzed business critical applications</a:t>
                      </a:r>
                      <a:r>
                        <a:rPr lang="en-US" sz="1000" kern="0" dirty="0">
                          <a:latin typeface="+mn-lt"/>
                        </a:rPr>
                        <a:t>, identified key areas of risk upfront inside the portfolio and  also within the application</a:t>
                      </a:r>
                      <a:endParaRPr lang="en-US" sz="1000" dirty="0">
                        <a:latin typeface="+mn-lt"/>
                      </a:endParaRPr>
                    </a:p>
                    <a:p>
                      <a:pPr lvl="1" indent="-227013">
                        <a:spcBef>
                          <a:spcPct val="25000"/>
                        </a:spcBef>
                        <a:buClr>
                          <a:schemeClr val="tx1"/>
                        </a:buClr>
                        <a:buFont typeface="Wingdings" pitchFamily="2" charset="2"/>
                        <a:buChar char="§"/>
                        <a:defRPr/>
                      </a:pPr>
                      <a:r>
                        <a:rPr lang="en-US" sz="1000" dirty="0">
                          <a:latin typeface="+mn-lt"/>
                        </a:rPr>
                        <a:t>Identified technical and quality variations between instances</a:t>
                      </a:r>
                    </a:p>
                    <a:p>
                      <a:pPr lvl="1" indent="-227013">
                        <a:spcBef>
                          <a:spcPct val="25000"/>
                        </a:spcBef>
                        <a:buClr>
                          <a:schemeClr val="tx1"/>
                        </a:buClr>
                        <a:buFont typeface="Wingdings" pitchFamily="2" charset="2"/>
                        <a:buChar char="§"/>
                        <a:defRPr/>
                      </a:pPr>
                      <a:r>
                        <a:rPr lang="en-US" sz="1000" dirty="0">
                          <a:latin typeface="+mn-lt"/>
                        </a:rPr>
                        <a:t>Helped in selecting base instance, Identified and fixed existing issues to prevent to inherit in target instance. </a:t>
                      </a:r>
                    </a:p>
                    <a:p>
                      <a:pPr lvl="1" indent="-227013">
                        <a:spcBef>
                          <a:spcPct val="25000"/>
                        </a:spcBef>
                        <a:buClr>
                          <a:schemeClr val="tx1"/>
                        </a:buClr>
                        <a:buFont typeface="Wingdings" pitchFamily="2" charset="2"/>
                        <a:buChar char="§"/>
                        <a:defRPr/>
                      </a:pPr>
                      <a:r>
                        <a:rPr lang="en-US" sz="1000" dirty="0">
                          <a:latin typeface="+mn-lt"/>
                        </a:rPr>
                        <a:t>Created technical documentation</a:t>
                      </a:r>
                    </a:p>
                  </a:txBody>
                  <a:tcPr>
                    <a:solidFill>
                      <a:schemeClr val="bg1"/>
                    </a:solidFill>
                  </a:tcPr>
                </a:tc>
                <a:extLst>
                  <a:ext uri="{0D108BD9-81ED-4DB2-BD59-A6C34878D82A}">
                    <a16:rowId xmlns:a16="http://schemas.microsoft.com/office/drawing/2014/main" val="10003"/>
                  </a:ext>
                </a:extLst>
              </a:tr>
              <a:tr h="1564603">
                <a:tc>
                  <a:txBody>
                    <a:bodyPr/>
                    <a:lstStyle/>
                    <a:p>
                      <a:pPr marL="228600" marR="0" lvl="0" indent="-228600" algn="l" defTabSz="914400" rtl="0" eaLnBrk="1" fontAlgn="base" latinLnBrk="0" hangingPunct="1">
                        <a:lnSpc>
                          <a:spcPct val="100000"/>
                        </a:lnSpc>
                        <a:spcBef>
                          <a:spcPct val="25000"/>
                        </a:spcBef>
                        <a:spcAft>
                          <a:spcPct val="0"/>
                        </a:spcAft>
                        <a:buClr>
                          <a:schemeClr val="tx1"/>
                        </a:buClr>
                        <a:buSzTx/>
                        <a:buFont typeface="Wingdings 2" pitchFamily="18" charset="2"/>
                        <a:buChar char="¡"/>
                        <a:tabLst/>
                        <a:defRPr/>
                      </a:pPr>
                      <a:r>
                        <a:rPr lang="en-US" sz="1100" b="1" i="1" kern="0" dirty="0">
                          <a:solidFill>
                            <a:schemeClr val="tx1">
                              <a:lumMod val="75000"/>
                              <a:lumOff val="25000"/>
                            </a:schemeClr>
                          </a:solidFill>
                          <a:latin typeface="+mn-lt"/>
                          <a:cs typeface="+mn-cs"/>
                        </a:rPr>
                        <a:t>Benefits:  </a:t>
                      </a:r>
                      <a:r>
                        <a:rPr kumimoji="0" lang="en-US" sz="1100" b="1" i="0" u="none" strike="noStrike" kern="0" cap="none" spc="0" normalizeH="0" baseline="0" noProof="0" dirty="0">
                          <a:ln>
                            <a:noFill/>
                          </a:ln>
                          <a:solidFill>
                            <a:schemeClr val="tx1">
                              <a:lumMod val="75000"/>
                              <a:lumOff val="25000"/>
                            </a:schemeClr>
                          </a:solidFill>
                          <a:effectLst/>
                          <a:uLnTx/>
                          <a:uFillTx/>
                          <a:latin typeface="+mn-lt"/>
                          <a:cs typeface="+mn-cs"/>
                        </a:rPr>
                        <a:t>Quick ROI</a:t>
                      </a:r>
                      <a:r>
                        <a:rPr kumimoji="0" lang="en-US" sz="1100" b="0" i="0" u="none" strike="noStrike" kern="0" cap="none" spc="0" normalizeH="0" baseline="0" noProof="0" dirty="0">
                          <a:ln>
                            <a:noFill/>
                          </a:ln>
                          <a:solidFill>
                            <a:schemeClr val="tx1">
                              <a:lumMod val="75000"/>
                              <a:lumOff val="25000"/>
                            </a:schemeClr>
                          </a:solidFill>
                          <a:effectLst/>
                          <a:uLnTx/>
                          <a:uFillTx/>
                          <a:latin typeface="+mn-lt"/>
                          <a:cs typeface="+mn-cs"/>
                        </a:rPr>
                        <a:t> </a:t>
                      </a:r>
                    </a:p>
                    <a:p>
                      <a:pPr lvl="1" indent="-227013">
                        <a:spcBef>
                          <a:spcPct val="25000"/>
                        </a:spcBef>
                        <a:buClr>
                          <a:schemeClr val="tx1"/>
                        </a:buClr>
                        <a:buFont typeface="Wingdings" pitchFamily="2" charset="2"/>
                        <a:buChar char="§"/>
                        <a:defRPr/>
                      </a:pPr>
                      <a:r>
                        <a:rPr lang="en-GB" sz="1000" dirty="0">
                          <a:latin typeface="+mn-lt"/>
                        </a:rPr>
                        <a:t>Assess-SMART  capability helped in addressing customer’s key concerns on transition and application consolidation.</a:t>
                      </a:r>
                    </a:p>
                    <a:p>
                      <a:pPr lvl="1" indent="-227013">
                        <a:spcBef>
                          <a:spcPct val="25000"/>
                        </a:spcBef>
                        <a:buClr>
                          <a:schemeClr val="tx1"/>
                        </a:buClr>
                        <a:buFont typeface="Wingdings" pitchFamily="2" charset="2"/>
                        <a:buChar char="§"/>
                        <a:defRPr/>
                      </a:pPr>
                      <a:r>
                        <a:rPr lang="en-GB" sz="1000" dirty="0">
                          <a:latin typeface="+mn-lt"/>
                        </a:rPr>
                        <a:t>Helped Transition team to have better understanding of the system  and technical documentation </a:t>
                      </a:r>
                    </a:p>
                    <a:p>
                      <a:pPr lvl="1" indent="-227013">
                        <a:spcBef>
                          <a:spcPct val="25000"/>
                        </a:spcBef>
                        <a:buClr>
                          <a:schemeClr val="tx1"/>
                        </a:buClr>
                        <a:buFont typeface="Wingdings" pitchFamily="2" charset="2"/>
                        <a:buChar char="§"/>
                        <a:defRPr/>
                      </a:pPr>
                      <a:r>
                        <a:rPr lang="en-GB" sz="1000" dirty="0">
                          <a:latin typeface="+mn-lt"/>
                        </a:rPr>
                        <a:t>Identified critical issues to be fixed for making BAU more efficient and minimizing maintenance cost by using the Dashboard metrics</a:t>
                      </a:r>
                    </a:p>
                    <a:p>
                      <a:pPr lvl="1" indent="-227013">
                        <a:spcBef>
                          <a:spcPct val="25000"/>
                        </a:spcBef>
                        <a:buClr>
                          <a:schemeClr val="tx1"/>
                        </a:buClr>
                        <a:buFont typeface="Wingdings" pitchFamily="2" charset="2"/>
                        <a:buChar char="§"/>
                        <a:defRPr/>
                      </a:pPr>
                      <a:r>
                        <a:rPr lang="en-GB" sz="1000" dirty="0">
                          <a:latin typeface="+mn-lt"/>
                        </a:rPr>
                        <a:t>Identified technical variations helped in building solution approach in application consolidation</a:t>
                      </a:r>
                    </a:p>
                  </a:txBody>
                  <a:tcP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70248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4">
            <a:extLst>
              <a:ext uri="{FF2B5EF4-FFF2-40B4-BE49-F238E27FC236}">
                <a16:creationId xmlns:a16="http://schemas.microsoft.com/office/drawing/2014/main" id="{973DBE63-121B-764F-8912-6AA051E60380}"/>
              </a:ext>
            </a:extLst>
          </p:cNvPr>
          <p:cNvCxnSpPr>
            <a:cxnSpLocks noChangeShapeType="1"/>
            <a:stCxn id="28" idx="3"/>
            <a:endCxn id="37" idx="1"/>
          </p:cNvCxnSpPr>
          <p:nvPr/>
        </p:nvCxnSpPr>
        <p:spPr bwMode="auto">
          <a:xfrm flipH="1">
            <a:off x="4171184" y="4517228"/>
            <a:ext cx="363538" cy="21748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7" name="Rectangle 5">
            <a:extLst>
              <a:ext uri="{FF2B5EF4-FFF2-40B4-BE49-F238E27FC236}">
                <a16:creationId xmlns:a16="http://schemas.microsoft.com/office/drawing/2014/main" id="{629D6C38-B10B-A943-BEF1-310DAD264461}"/>
              </a:ext>
            </a:extLst>
          </p:cNvPr>
          <p:cNvSpPr>
            <a:spLocks noChangeArrowheads="1"/>
          </p:cNvSpPr>
          <p:nvPr/>
        </p:nvSpPr>
        <p:spPr bwMode="auto">
          <a:xfrm flipH="1">
            <a:off x="6258747" y="4841078"/>
            <a:ext cx="1243012" cy="260350"/>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Transferability</a:t>
            </a:r>
          </a:p>
        </p:txBody>
      </p:sp>
      <p:sp>
        <p:nvSpPr>
          <p:cNvPr id="8" name="Rectangle 6">
            <a:extLst>
              <a:ext uri="{FF2B5EF4-FFF2-40B4-BE49-F238E27FC236}">
                <a16:creationId xmlns:a16="http://schemas.microsoft.com/office/drawing/2014/main" id="{628F83EC-A99E-CE41-8AFB-C41E96350581}"/>
              </a:ext>
            </a:extLst>
          </p:cNvPr>
          <p:cNvSpPr>
            <a:spLocks noChangeArrowheads="1"/>
          </p:cNvSpPr>
          <p:nvPr/>
        </p:nvSpPr>
        <p:spPr bwMode="auto">
          <a:xfrm flipH="1">
            <a:off x="6258747" y="5422103"/>
            <a:ext cx="1243012" cy="261937"/>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Changeability</a:t>
            </a:r>
          </a:p>
        </p:txBody>
      </p:sp>
      <p:sp>
        <p:nvSpPr>
          <p:cNvPr id="9" name="Rectangle 7">
            <a:extLst>
              <a:ext uri="{FF2B5EF4-FFF2-40B4-BE49-F238E27FC236}">
                <a16:creationId xmlns:a16="http://schemas.microsoft.com/office/drawing/2014/main" id="{8D019B79-0124-F945-973C-C0E450F3044C}"/>
              </a:ext>
            </a:extLst>
          </p:cNvPr>
          <p:cNvSpPr>
            <a:spLocks noChangeArrowheads="1"/>
          </p:cNvSpPr>
          <p:nvPr/>
        </p:nvSpPr>
        <p:spPr bwMode="auto">
          <a:xfrm flipH="1">
            <a:off x="6258747" y="2337590"/>
            <a:ext cx="1243012" cy="260350"/>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Robustness</a:t>
            </a:r>
          </a:p>
        </p:txBody>
      </p:sp>
      <p:sp>
        <p:nvSpPr>
          <p:cNvPr id="10" name="Rectangle 8">
            <a:extLst>
              <a:ext uri="{FF2B5EF4-FFF2-40B4-BE49-F238E27FC236}">
                <a16:creationId xmlns:a16="http://schemas.microsoft.com/office/drawing/2014/main" id="{B58D5E84-0ED8-C34E-AEE5-08F7D3D10EAD}"/>
              </a:ext>
            </a:extLst>
          </p:cNvPr>
          <p:cNvSpPr>
            <a:spLocks noChangeArrowheads="1"/>
          </p:cNvSpPr>
          <p:nvPr/>
        </p:nvSpPr>
        <p:spPr bwMode="auto">
          <a:xfrm flipH="1">
            <a:off x="6258747" y="1756565"/>
            <a:ext cx="1243012" cy="261938"/>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Performance </a:t>
            </a:r>
          </a:p>
        </p:txBody>
      </p:sp>
      <p:cxnSp>
        <p:nvCxnSpPr>
          <p:cNvPr id="11" name="AutoShape 9">
            <a:extLst>
              <a:ext uri="{FF2B5EF4-FFF2-40B4-BE49-F238E27FC236}">
                <a16:creationId xmlns:a16="http://schemas.microsoft.com/office/drawing/2014/main" id="{39090A0A-F849-F446-ACB6-2ADAFA113C55}"/>
              </a:ext>
            </a:extLst>
          </p:cNvPr>
          <p:cNvCxnSpPr>
            <a:cxnSpLocks noChangeShapeType="1"/>
            <a:stCxn id="28" idx="3"/>
            <a:endCxn id="38" idx="1"/>
          </p:cNvCxnSpPr>
          <p:nvPr/>
        </p:nvCxnSpPr>
        <p:spPr bwMode="auto">
          <a:xfrm flipH="1">
            <a:off x="4171184" y="4517228"/>
            <a:ext cx="363538" cy="38258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2" name="AutoShape 10">
            <a:extLst>
              <a:ext uri="{FF2B5EF4-FFF2-40B4-BE49-F238E27FC236}">
                <a16:creationId xmlns:a16="http://schemas.microsoft.com/office/drawing/2014/main" id="{0B6D4959-ADE6-9943-929A-4A169BA749BE}"/>
              </a:ext>
            </a:extLst>
          </p:cNvPr>
          <p:cNvCxnSpPr>
            <a:cxnSpLocks noChangeShapeType="1"/>
            <a:stCxn id="28" idx="3"/>
            <a:endCxn id="39" idx="1"/>
          </p:cNvCxnSpPr>
          <p:nvPr/>
        </p:nvCxnSpPr>
        <p:spPr bwMode="auto">
          <a:xfrm flipH="1">
            <a:off x="4172772" y="4517228"/>
            <a:ext cx="361950" cy="5619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3" name="AutoShape 14">
            <a:extLst>
              <a:ext uri="{FF2B5EF4-FFF2-40B4-BE49-F238E27FC236}">
                <a16:creationId xmlns:a16="http://schemas.microsoft.com/office/drawing/2014/main" id="{563D8D19-2DDE-6D40-A622-A387558FC956}"/>
              </a:ext>
            </a:extLst>
          </p:cNvPr>
          <p:cNvCxnSpPr>
            <a:cxnSpLocks noChangeShapeType="1"/>
            <a:stCxn id="29" idx="3"/>
            <a:endCxn id="40" idx="1"/>
          </p:cNvCxnSpPr>
          <p:nvPr/>
        </p:nvCxnSpPr>
        <p:spPr bwMode="auto">
          <a:xfrm flipH="1" flipV="1">
            <a:off x="4172772" y="5307803"/>
            <a:ext cx="365125" cy="3968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4" name="AutoShape 15">
            <a:extLst>
              <a:ext uri="{FF2B5EF4-FFF2-40B4-BE49-F238E27FC236}">
                <a16:creationId xmlns:a16="http://schemas.microsoft.com/office/drawing/2014/main" id="{EC5F34CC-C6D4-814F-9EBB-3B46C0CF27BB}"/>
              </a:ext>
            </a:extLst>
          </p:cNvPr>
          <p:cNvCxnSpPr>
            <a:cxnSpLocks noChangeShapeType="1"/>
            <a:stCxn id="29" idx="3"/>
            <a:endCxn id="41" idx="1"/>
          </p:cNvCxnSpPr>
          <p:nvPr/>
        </p:nvCxnSpPr>
        <p:spPr bwMode="auto">
          <a:xfrm flipH="1">
            <a:off x="4172772" y="5347490"/>
            <a:ext cx="365125" cy="13970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5" name="AutoShape 16">
            <a:extLst>
              <a:ext uri="{FF2B5EF4-FFF2-40B4-BE49-F238E27FC236}">
                <a16:creationId xmlns:a16="http://schemas.microsoft.com/office/drawing/2014/main" id="{F56CED06-AF97-D340-8B44-810156CFA0DC}"/>
              </a:ext>
            </a:extLst>
          </p:cNvPr>
          <p:cNvCxnSpPr>
            <a:cxnSpLocks noChangeShapeType="1"/>
            <a:stCxn id="27" idx="3"/>
            <a:endCxn id="43" idx="1"/>
          </p:cNvCxnSpPr>
          <p:nvPr/>
        </p:nvCxnSpPr>
        <p:spPr bwMode="auto">
          <a:xfrm flipH="1" flipV="1">
            <a:off x="4171184" y="5958678"/>
            <a:ext cx="363538" cy="2190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6" name="AutoShape 17">
            <a:extLst>
              <a:ext uri="{FF2B5EF4-FFF2-40B4-BE49-F238E27FC236}">
                <a16:creationId xmlns:a16="http://schemas.microsoft.com/office/drawing/2014/main" id="{46114689-130C-7E47-82B3-CB65ECE8A7E6}"/>
              </a:ext>
            </a:extLst>
          </p:cNvPr>
          <p:cNvCxnSpPr>
            <a:cxnSpLocks noChangeShapeType="1"/>
            <a:stCxn id="27" idx="3"/>
            <a:endCxn id="44" idx="1"/>
          </p:cNvCxnSpPr>
          <p:nvPr/>
        </p:nvCxnSpPr>
        <p:spPr bwMode="auto">
          <a:xfrm flipH="1" flipV="1">
            <a:off x="4172772" y="6139653"/>
            <a:ext cx="361950" cy="3810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7" name="AutoShape 19">
            <a:extLst>
              <a:ext uri="{FF2B5EF4-FFF2-40B4-BE49-F238E27FC236}">
                <a16:creationId xmlns:a16="http://schemas.microsoft.com/office/drawing/2014/main" id="{672886A8-C38D-7C43-A13C-ADF242D4E512}"/>
              </a:ext>
            </a:extLst>
          </p:cNvPr>
          <p:cNvCxnSpPr>
            <a:cxnSpLocks noChangeShapeType="1"/>
            <a:stCxn id="27" idx="3"/>
            <a:endCxn id="45" idx="1"/>
          </p:cNvCxnSpPr>
          <p:nvPr/>
        </p:nvCxnSpPr>
        <p:spPr bwMode="auto">
          <a:xfrm flipH="1">
            <a:off x="4171184" y="6177753"/>
            <a:ext cx="363538" cy="11588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8" name="AutoShape 21">
            <a:extLst>
              <a:ext uri="{FF2B5EF4-FFF2-40B4-BE49-F238E27FC236}">
                <a16:creationId xmlns:a16="http://schemas.microsoft.com/office/drawing/2014/main" id="{C3010CB2-06DA-1D48-855C-5B59E597C4E2}"/>
              </a:ext>
            </a:extLst>
          </p:cNvPr>
          <p:cNvCxnSpPr>
            <a:cxnSpLocks noChangeShapeType="1"/>
            <a:stCxn id="29" idx="3"/>
            <a:endCxn id="42" idx="1"/>
          </p:cNvCxnSpPr>
          <p:nvPr/>
        </p:nvCxnSpPr>
        <p:spPr bwMode="auto">
          <a:xfrm flipH="1">
            <a:off x="4172772" y="5347490"/>
            <a:ext cx="365125" cy="3206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19" name="AutoShape 22">
            <a:extLst>
              <a:ext uri="{FF2B5EF4-FFF2-40B4-BE49-F238E27FC236}">
                <a16:creationId xmlns:a16="http://schemas.microsoft.com/office/drawing/2014/main" id="{77157746-5CC7-E848-8FD1-2A15539A5D12}"/>
              </a:ext>
            </a:extLst>
          </p:cNvPr>
          <p:cNvCxnSpPr>
            <a:cxnSpLocks noChangeShapeType="1"/>
            <a:stCxn id="31" idx="3"/>
            <a:endCxn id="46" idx="1"/>
          </p:cNvCxnSpPr>
          <p:nvPr/>
        </p:nvCxnSpPr>
        <p:spPr bwMode="auto">
          <a:xfrm flipH="1" flipV="1">
            <a:off x="4172772" y="1905790"/>
            <a:ext cx="361950" cy="122238"/>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0" name="AutoShape 23">
            <a:extLst>
              <a:ext uri="{FF2B5EF4-FFF2-40B4-BE49-F238E27FC236}">
                <a16:creationId xmlns:a16="http://schemas.microsoft.com/office/drawing/2014/main" id="{B2077451-1F87-4E43-B984-23166ECCDA00}"/>
              </a:ext>
            </a:extLst>
          </p:cNvPr>
          <p:cNvCxnSpPr>
            <a:cxnSpLocks noChangeShapeType="1"/>
            <a:stCxn id="31" idx="3"/>
            <a:endCxn id="47" idx="1"/>
          </p:cNvCxnSpPr>
          <p:nvPr/>
        </p:nvCxnSpPr>
        <p:spPr bwMode="auto">
          <a:xfrm flipH="1">
            <a:off x="4172772" y="2028028"/>
            <a:ext cx="361950" cy="5873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1" name="AutoShape 24">
            <a:extLst>
              <a:ext uri="{FF2B5EF4-FFF2-40B4-BE49-F238E27FC236}">
                <a16:creationId xmlns:a16="http://schemas.microsoft.com/office/drawing/2014/main" id="{A25DA6FA-E643-9B4B-9BBA-5FFB265BE18D}"/>
              </a:ext>
            </a:extLst>
          </p:cNvPr>
          <p:cNvCxnSpPr>
            <a:cxnSpLocks noChangeShapeType="1"/>
            <a:stCxn id="31" idx="3"/>
            <a:endCxn id="48" idx="1"/>
          </p:cNvCxnSpPr>
          <p:nvPr/>
        </p:nvCxnSpPr>
        <p:spPr bwMode="auto">
          <a:xfrm flipH="1">
            <a:off x="4172772" y="2028028"/>
            <a:ext cx="361950" cy="2381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2" name="AutoShape 25">
            <a:extLst>
              <a:ext uri="{FF2B5EF4-FFF2-40B4-BE49-F238E27FC236}">
                <a16:creationId xmlns:a16="http://schemas.microsoft.com/office/drawing/2014/main" id="{6AFD6015-923A-C64E-BB79-341F88E86EDF}"/>
              </a:ext>
            </a:extLst>
          </p:cNvPr>
          <p:cNvCxnSpPr>
            <a:cxnSpLocks noChangeShapeType="1"/>
            <a:stCxn id="31" idx="3"/>
            <a:endCxn id="49" idx="1"/>
          </p:cNvCxnSpPr>
          <p:nvPr/>
        </p:nvCxnSpPr>
        <p:spPr bwMode="auto">
          <a:xfrm flipH="1">
            <a:off x="4172772" y="2028028"/>
            <a:ext cx="361950" cy="43973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3" name="AutoShape 26">
            <a:extLst>
              <a:ext uri="{FF2B5EF4-FFF2-40B4-BE49-F238E27FC236}">
                <a16:creationId xmlns:a16="http://schemas.microsoft.com/office/drawing/2014/main" id="{167A3FAC-45B4-B148-825C-96128C91EF3D}"/>
              </a:ext>
            </a:extLst>
          </p:cNvPr>
          <p:cNvCxnSpPr>
            <a:cxnSpLocks noChangeShapeType="1"/>
            <a:stCxn id="7" idx="3"/>
            <a:endCxn id="28" idx="1"/>
          </p:cNvCxnSpPr>
          <p:nvPr/>
        </p:nvCxnSpPr>
        <p:spPr bwMode="auto">
          <a:xfrm flipH="1" flipV="1">
            <a:off x="5707884" y="4517228"/>
            <a:ext cx="552450" cy="4540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4" name="AutoShape 27">
            <a:extLst>
              <a:ext uri="{FF2B5EF4-FFF2-40B4-BE49-F238E27FC236}">
                <a16:creationId xmlns:a16="http://schemas.microsoft.com/office/drawing/2014/main" id="{40058DE2-E677-D24E-97E6-D7F61DA4795A}"/>
              </a:ext>
            </a:extLst>
          </p:cNvPr>
          <p:cNvCxnSpPr>
            <a:cxnSpLocks noChangeShapeType="1"/>
            <a:stCxn id="7" idx="3"/>
            <a:endCxn id="29" idx="1"/>
          </p:cNvCxnSpPr>
          <p:nvPr/>
        </p:nvCxnSpPr>
        <p:spPr bwMode="auto">
          <a:xfrm flipH="1">
            <a:off x="5711059" y="4971253"/>
            <a:ext cx="549275" cy="37623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5" name="AutoShape 28">
            <a:extLst>
              <a:ext uri="{FF2B5EF4-FFF2-40B4-BE49-F238E27FC236}">
                <a16:creationId xmlns:a16="http://schemas.microsoft.com/office/drawing/2014/main" id="{C2033AA0-120D-9E44-9C22-A64166AE9E9D}"/>
              </a:ext>
            </a:extLst>
          </p:cNvPr>
          <p:cNvCxnSpPr>
            <a:cxnSpLocks noChangeShapeType="1"/>
            <a:stCxn id="7" idx="3"/>
            <a:endCxn id="27" idx="1"/>
          </p:cNvCxnSpPr>
          <p:nvPr/>
        </p:nvCxnSpPr>
        <p:spPr bwMode="auto">
          <a:xfrm flipH="1">
            <a:off x="5707884" y="4971253"/>
            <a:ext cx="552450" cy="120650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26" name="AutoShape 29">
            <a:extLst>
              <a:ext uri="{FF2B5EF4-FFF2-40B4-BE49-F238E27FC236}">
                <a16:creationId xmlns:a16="http://schemas.microsoft.com/office/drawing/2014/main" id="{207C92E0-0437-A84A-8382-4FE7F37BA8B1}"/>
              </a:ext>
            </a:extLst>
          </p:cNvPr>
          <p:cNvCxnSpPr>
            <a:cxnSpLocks noChangeShapeType="1"/>
            <a:stCxn id="7" idx="3"/>
            <a:endCxn id="31" idx="1"/>
          </p:cNvCxnSpPr>
          <p:nvPr/>
        </p:nvCxnSpPr>
        <p:spPr bwMode="auto">
          <a:xfrm flipH="1" flipV="1">
            <a:off x="5707884" y="2028028"/>
            <a:ext cx="552450" cy="29432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27" name="Rectangle 30">
            <a:extLst>
              <a:ext uri="{FF2B5EF4-FFF2-40B4-BE49-F238E27FC236}">
                <a16:creationId xmlns:a16="http://schemas.microsoft.com/office/drawing/2014/main" id="{080378B2-2767-6C49-B76E-378DA9845B4D}"/>
              </a:ext>
            </a:extLst>
          </p:cNvPr>
          <p:cNvSpPr>
            <a:spLocks noChangeArrowheads="1"/>
          </p:cNvSpPr>
          <p:nvPr/>
        </p:nvSpPr>
        <p:spPr bwMode="auto">
          <a:xfrm flipH="1">
            <a:off x="4533134" y="5949153"/>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cs typeface="Arial" panose="020B0604020202020204" pitchFamily="34" charset="0"/>
              </a:rPr>
              <a:t>Size</a:t>
            </a:r>
          </a:p>
        </p:txBody>
      </p:sp>
      <p:sp>
        <p:nvSpPr>
          <p:cNvPr id="28" name="Rectangle 31">
            <a:extLst>
              <a:ext uri="{FF2B5EF4-FFF2-40B4-BE49-F238E27FC236}">
                <a16:creationId xmlns:a16="http://schemas.microsoft.com/office/drawing/2014/main" id="{0D09D984-F3DA-F441-A1D2-23D571539D79}"/>
              </a:ext>
            </a:extLst>
          </p:cNvPr>
          <p:cNvSpPr>
            <a:spLocks noChangeArrowheads="1"/>
          </p:cNvSpPr>
          <p:nvPr/>
        </p:nvSpPr>
        <p:spPr bwMode="auto">
          <a:xfrm flipH="1">
            <a:off x="4533134" y="4288628"/>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cs typeface="Arial" panose="020B0604020202020204" pitchFamily="34" charset="0"/>
              </a:rPr>
              <a:t>Naming </a:t>
            </a:r>
          </a:p>
          <a:p>
            <a:pPr algn="ctr" eaLnBrk="0" hangingPunct="0">
              <a:lnSpc>
                <a:spcPct val="100000"/>
              </a:lnSpc>
              <a:buClrTx/>
            </a:pPr>
            <a:r>
              <a:rPr lang="de-DE" altLang="en-US" sz="1100" b="0">
                <a:cs typeface="Arial" panose="020B0604020202020204" pitchFamily="34" charset="0"/>
              </a:rPr>
              <a:t>Conventions</a:t>
            </a:r>
          </a:p>
        </p:txBody>
      </p:sp>
      <p:sp>
        <p:nvSpPr>
          <p:cNvPr id="29" name="Rectangle 32">
            <a:extLst>
              <a:ext uri="{FF2B5EF4-FFF2-40B4-BE49-F238E27FC236}">
                <a16:creationId xmlns:a16="http://schemas.microsoft.com/office/drawing/2014/main" id="{EA06C443-8EE1-2E45-93D5-E7E058DAC753}"/>
              </a:ext>
            </a:extLst>
          </p:cNvPr>
          <p:cNvSpPr>
            <a:spLocks noChangeArrowheads="1"/>
          </p:cNvSpPr>
          <p:nvPr/>
        </p:nvSpPr>
        <p:spPr bwMode="auto">
          <a:xfrm flipH="1">
            <a:off x="4536309" y="5118890"/>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cs typeface="Arial" panose="020B0604020202020204" pitchFamily="34" charset="0"/>
              </a:rPr>
              <a:t>Documentation</a:t>
            </a:r>
          </a:p>
        </p:txBody>
      </p:sp>
      <p:sp>
        <p:nvSpPr>
          <p:cNvPr id="30" name="Rectangle 33">
            <a:extLst>
              <a:ext uri="{FF2B5EF4-FFF2-40B4-BE49-F238E27FC236}">
                <a16:creationId xmlns:a16="http://schemas.microsoft.com/office/drawing/2014/main" id="{4FA49902-799E-5143-AF87-EAF3F6E586D9}"/>
              </a:ext>
            </a:extLst>
          </p:cNvPr>
          <p:cNvSpPr>
            <a:spLocks noChangeArrowheads="1"/>
          </p:cNvSpPr>
          <p:nvPr/>
        </p:nvSpPr>
        <p:spPr bwMode="auto">
          <a:xfrm flipH="1">
            <a:off x="4533134" y="2628103"/>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en-GB" altLang="en-US" sz="1100" b="0">
                <a:cs typeface="Arial" panose="020B0604020202020204" pitchFamily="34" charset="0"/>
              </a:rPr>
              <a:t>Architecture</a:t>
            </a:r>
            <a:endParaRPr lang="de-DE" altLang="en-US" sz="1100" b="0">
              <a:cs typeface="Arial" panose="020B0604020202020204" pitchFamily="34" charset="0"/>
            </a:endParaRPr>
          </a:p>
        </p:txBody>
      </p:sp>
      <p:sp>
        <p:nvSpPr>
          <p:cNvPr id="31" name="Rectangle 34">
            <a:extLst>
              <a:ext uri="{FF2B5EF4-FFF2-40B4-BE49-F238E27FC236}">
                <a16:creationId xmlns:a16="http://schemas.microsoft.com/office/drawing/2014/main" id="{FDD9270A-8248-E449-B4F2-B550DEAD2BCB}"/>
              </a:ext>
            </a:extLst>
          </p:cNvPr>
          <p:cNvSpPr>
            <a:spLocks noChangeArrowheads="1"/>
          </p:cNvSpPr>
          <p:nvPr/>
        </p:nvSpPr>
        <p:spPr bwMode="auto">
          <a:xfrm flipH="1">
            <a:off x="4533134" y="1799428"/>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cs typeface="Arial" panose="020B0604020202020204" pitchFamily="34" charset="0"/>
              </a:rPr>
              <a:t>Complexity</a:t>
            </a:r>
          </a:p>
        </p:txBody>
      </p:sp>
      <p:cxnSp>
        <p:nvCxnSpPr>
          <p:cNvPr id="32" name="AutoShape 35">
            <a:extLst>
              <a:ext uri="{FF2B5EF4-FFF2-40B4-BE49-F238E27FC236}">
                <a16:creationId xmlns:a16="http://schemas.microsoft.com/office/drawing/2014/main" id="{76CC7003-429F-384B-9534-D1F8310F4480}"/>
              </a:ext>
            </a:extLst>
          </p:cNvPr>
          <p:cNvCxnSpPr>
            <a:cxnSpLocks noChangeShapeType="1"/>
            <a:stCxn id="10" idx="3"/>
            <a:endCxn id="31" idx="1"/>
          </p:cNvCxnSpPr>
          <p:nvPr/>
        </p:nvCxnSpPr>
        <p:spPr bwMode="auto">
          <a:xfrm flipH="1">
            <a:off x="5707884" y="1886740"/>
            <a:ext cx="552450" cy="141288"/>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33" name="AutoShape 36">
            <a:extLst>
              <a:ext uri="{FF2B5EF4-FFF2-40B4-BE49-F238E27FC236}">
                <a16:creationId xmlns:a16="http://schemas.microsoft.com/office/drawing/2014/main" id="{83FDC9D9-F51A-9A4A-95BE-C658E3411806}"/>
              </a:ext>
            </a:extLst>
          </p:cNvPr>
          <p:cNvCxnSpPr>
            <a:cxnSpLocks noChangeShapeType="1"/>
            <a:stCxn id="10" idx="3"/>
            <a:endCxn id="27" idx="1"/>
          </p:cNvCxnSpPr>
          <p:nvPr/>
        </p:nvCxnSpPr>
        <p:spPr bwMode="auto">
          <a:xfrm flipH="1">
            <a:off x="5707884" y="1886740"/>
            <a:ext cx="552450" cy="4291013"/>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34" name="AutoShape 37">
            <a:extLst>
              <a:ext uri="{FF2B5EF4-FFF2-40B4-BE49-F238E27FC236}">
                <a16:creationId xmlns:a16="http://schemas.microsoft.com/office/drawing/2014/main" id="{B7E96332-7DC0-4E44-B4AD-80EF06DCF5CC}"/>
              </a:ext>
            </a:extLst>
          </p:cNvPr>
          <p:cNvCxnSpPr>
            <a:cxnSpLocks noChangeShapeType="1"/>
            <a:stCxn id="8" idx="3"/>
            <a:endCxn id="31" idx="1"/>
          </p:cNvCxnSpPr>
          <p:nvPr/>
        </p:nvCxnSpPr>
        <p:spPr bwMode="auto">
          <a:xfrm flipH="1" flipV="1">
            <a:off x="5707884" y="2028028"/>
            <a:ext cx="552450" cy="352425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35" name="AutoShape 38">
            <a:extLst>
              <a:ext uri="{FF2B5EF4-FFF2-40B4-BE49-F238E27FC236}">
                <a16:creationId xmlns:a16="http://schemas.microsoft.com/office/drawing/2014/main" id="{F03B72D9-B511-DA49-B7AF-74E9A2C6BE9A}"/>
              </a:ext>
            </a:extLst>
          </p:cNvPr>
          <p:cNvCxnSpPr>
            <a:cxnSpLocks noChangeShapeType="1"/>
            <a:stCxn id="9" idx="3"/>
            <a:endCxn id="30" idx="1"/>
          </p:cNvCxnSpPr>
          <p:nvPr/>
        </p:nvCxnSpPr>
        <p:spPr bwMode="auto">
          <a:xfrm flipH="1">
            <a:off x="5707884" y="2467765"/>
            <a:ext cx="552450" cy="388938"/>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36" name="AutoShape 39">
            <a:extLst>
              <a:ext uri="{FF2B5EF4-FFF2-40B4-BE49-F238E27FC236}">
                <a16:creationId xmlns:a16="http://schemas.microsoft.com/office/drawing/2014/main" id="{5A68AC7C-3C6A-8949-96D3-1D76188059F4}"/>
              </a:ext>
            </a:extLst>
          </p:cNvPr>
          <p:cNvCxnSpPr>
            <a:cxnSpLocks noChangeShapeType="1"/>
            <a:stCxn id="8" idx="3"/>
            <a:endCxn id="30" idx="1"/>
          </p:cNvCxnSpPr>
          <p:nvPr/>
        </p:nvCxnSpPr>
        <p:spPr bwMode="auto">
          <a:xfrm flipH="1" flipV="1">
            <a:off x="5707884" y="2856703"/>
            <a:ext cx="552450" cy="26955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37" name="Text Box 44">
            <a:extLst>
              <a:ext uri="{FF2B5EF4-FFF2-40B4-BE49-F238E27FC236}">
                <a16:creationId xmlns:a16="http://schemas.microsoft.com/office/drawing/2014/main" id="{2FFE4C62-665E-C249-9197-523CAA20761C}"/>
              </a:ext>
            </a:extLst>
          </p:cNvPr>
          <p:cNvSpPr txBox="1">
            <a:spLocks noChangeArrowheads="1"/>
          </p:cNvSpPr>
          <p:nvPr/>
        </p:nvSpPr>
        <p:spPr bwMode="auto">
          <a:xfrm flipH="1">
            <a:off x="2132834" y="4612478"/>
            <a:ext cx="2038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Package naming  </a:t>
            </a:r>
            <a:endParaRPr lang="de-DE" altLang="en-US" sz="1000" b="0">
              <a:cs typeface="Arial" panose="020B0604020202020204" pitchFamily="34" charset="0"/>
            </a:endParaRPr>
          </a:p>
        </p:txBody>
      </p:sp>
      <p:sp>
        <p:nvSpPr>
          <p:cNvPr id="38" name="Text Box 45">
            <a:extLst>
              <a:ext uri="{FF2B5EF4-FFF2-40B4-BE49-F238E27FC236}">
                <a16:creationId xmlns:a16="http://schemas.microsoft.com/office/drawing/2014/main" id="{4685DF91-D295-4047-AC5E-26831634C4BA}"/>
              </a:ext>
            </a:extLst>
          </p:cNvPr>
          <p:cNvSpPr txBox="1">
            <a:spLocks noChangeArrowheads="1"/>
          </p:cNvSpPr>
          <p:nvPr/>
        </p:nvSpPr>
        <p:spPr bwMode="auto">
          <a:xfrm flipH="1">
            <a:off x="2945634" y="4777578"/>
            <a:ext cx="1225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Class naming  </a:t>
            </a:r>
            <a:endParaRPr lang="de-DE" altLang="en-US" sz="1000" b="0">
              <a:cs typeface="Arial" panose="020B0604020202020204" pitchFamily="34" charset="0"/>
            </a:endParaRPr>
          </a:p>
        </p:txBody>
      </p:sp>
      <p:sp>
        <p:nvSpPr>
          <p:cNvPr id="39" name="Text Box 46">
            <a:extLst>
              <a:ext uri="{FF2B5EF4-FFF2-40B4-BE49-F238E27FC236}">
                <a16:creationId xmlns:a16="http://schemas.microsoft.com/office/drawing/2014/main" id="{605110A5-76A3-204A-B253-1CE120FC8D32}"/>
              </a:ext>
            </a:extLst>
          </p:cNvPr>
          <p:cNvSpPr txBox="1">
            <a:spLocks noChangeArrowheads="1"/>
          </p:cNvSpPr>
          <p:nvPr/>
        </p:nvSpPr>
        <p:spPr bwMode="auto">
          <a:xfrm flipH="1">
            <a:off x="2115372" y="4956965"/>
            <a:ext cx="20558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Interface naming  </a:t>
            </a:r>
            <a:endParaRPr lang="de-DE" altLang="en-US" sz="1000" b="0">
              <a:cs typeface="Arial" panose="020B0604020202020204" pitchFamily="34" charset="0"/>
            </a:endParaRPr>
          </a:p>
        </p:txBody>
      </p:sp>
      <p:sp>
        <p:nvSpPr>
          <p:cNvPr id="40" name="Text Box 50">
            <a:extLst>
              <a:ext uri="{FF2B5EF4-FFF2-40B4-BE49-F238E27FC236}">
                <a16:creationId xmlns:a16="http://schemas.microsoft.com/office/drawing/2014/main" id="{8A6EACE9-0EBF-8840-9B74-C23111DDE863}"/>
              </a:ext>
            </a:extLst>
          </p:cNvPr>
          <p:cNvSpPr txBox="1">
            <a:spLocks noChangeArrowheads="1"/>
          </p:cNvSpPr>
          <p:nvPr/>
        </p:nvSpPr>
        <p:spPr bwMode="auto">
          <a:xfrm flipH="1">
            <a:off x="2413822" y="5185565"/>
            <a:ext cx="1757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Package comment  </a:t>
            </a:r>
            <a:endParaRPr lang="de-DE" altLang="en-US" sz="1000" b="0">
              <a:cs typeface="Arial" panose="020B0604020202020204" pitchFamily="34" charset="0"/>
            </a:endParaRPr>
          </a:p>
        </p:txBody>
      </p:sp>
      <p:sp>
        <p:nvSpPr>
          <p:cNvPr id="41" name="Text Box 51">
            <a:extLst>
              <a:ext uri="{FF2B5EF4-FFF2-40B4-BE49-F238E27FC236}">
                <a16:creationId xmlns:a16="http://schemas.microsoft.com/office/drawing/2014/main" id="{3A98C436-5871-0842-BD26-2F08F7632807}"/>
              </a:ext>
            </a:extLst>
          </p:cNvPr>
          <p:cNvSpPr txBox="1">
            <a:spLocks noChangeArrowheads="1"/>
          </p:cNvSpPr>
          <p:nvPr/>
        </p:nvSpPr>
        <p:spPr bwMode="auto">
          <a:xfrm flipH="1">
            <a:off x="2413822" y="5364953"/>
            <a:ext cx="1757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Class comment  </a:t>
            </a:r>
            <a:endParaRPr lang="de-DE" altLang="en-US" sz="1000" b="0">
              <a:cs typeface="Arial" panose="020B0604020202020204" pitchFamily="34" charset="0"/>
            </a:endParaRPr>
          </a:p>
        </p:txBody>
      </p:sp>
      <p:sp>
        <p:nvSpPr>
          <p:cNvPr id="42" name="Text Box 52">
            <a:extLst>
              <a:ext uri="{FF2B5EF4-FFF2-40B4-BE49-F238E27FC236}">
                <a16:creationId xmlns:a16="http://schemas.microsoft.com/office/drawing/2014/main" id="{E960CDC7-8D7D-F14A-9667-386F37185285}"/>
              </a:ext>
            </a:extLst>
          </p:cNvPr>
          <p:cNvSpPr txBox="1">
            <a:spLocks noChangeArrowheads="1"/>
          </p:cNvSpPr>
          <p:nvPr/>
        </p:nvSpPr>
        <p:spPr bwMode="auto">
          <a:xfrm flipH="1">
            <a:off x="2413822" y="5545928"/>
            <a:ext cx="1757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Method comment  </a:t>
            </a:r>
            <a:endParaRPr lang="de-DE" altLang="en-US" sz="1000" b="0">
              <a:cs typeface="Arial" panose="020B0604020202020204" pitchFamily="34" charset="0"/>
            </a:endParaRPr>
          </a:p>
        </p:txBody>
      </p:sp>
      <p:sp>
        <p:nvSpPr>
          <p:cNvPr id="43" name="Text Box 53">
            <a:extLst>
              <a:ext uri="{FF2B5EF4-FFF2-40B4-BE49-F238E27FC236}">
                <a16:creationId xmlns:a16="http://schemas.microsoft.com/office/drawing/2014/main" id="{709D013D-5B8D-D842-A22C-3CAC2F9AA988}"/>
              </a:ext>
            </a:extLst>
          </p:cNvPr>
          <p:cNvSpPr txBox="1">
            <a:spLocks noChangeArrowheads="1"/>
          </p:cNvSpPr>
          <p:nvPr/>
        </p:nvSpPr>
        <p:spPr bwMode="auto">
          <a:xfrm flipH="1">
            <a:off x="2548759" y="5836440"/>
            <a:ext cx="1622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Package size  </a:t>
            </a:r>
            <a:endParaRPr lang="de-DE" altLang="en-US" sz="1000" b="0">
              <a:cs typeface="Arial" panose="020B0604020202020204" pitchFamily="34" charset="0"/>
            </a:endParaRPr>
          </a:p>
        </p:txBody>
      </p:sp>
      <p:sp>
        <p:nvSpPr>
          <p:cNvPr id="44" name="Text Box 54">
            <a:extLst>
              <a:ext uri="{FF2B5EF4-FFF2-40B4-BE49-F238E27FC236}">
                <a16:creationId xmlns:a16="http://schemas.microsoft.com/office/drawing/2014/main" id="{2B8B8ABB-2E9A-424C-B9F2-B70ED17DCD49}"/>
              </a:ext>
            </a:extLst>
          </p:cNvPr>
          <p:cNvSpPr txBox="1">
            <a:spLocks noChangeArrowheads="1"/>
          </p:cNvSpPr>
          <p:nvPr/>
        </p:nvSpPr>
        <p:spPr bwMode="auto">
          <a:xfrm flipH="1">
            <a:off x="2413822" y="6017415"/>
            <a:ext cx="17573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Class size   (methods)</a:t>
            </a:r>
            <a:endParaRPr lang="de-DE" altLang="en-US" sz="1000" b="0">
              <a:cs typeface="Arial" panose="020B0604020202020204" pitchFamily="34" charset="0"/>
            </a:endParaRPr>
          </a:p>
        </p:txBody>
      </p:sp>
      <p:sp>
        <p:nvSpPr>
          <p:cNvPr id="45" name="Text Box 56">
            <a:extLst>
              <a:ext uri="{FF2B5EF4-FFF2-40B4-BE49-F238E27FC236}">
                <a16:creationId xmlns:a16="http://schemas.microsoft.com/office/drawing/2014/main" id="{B5580393-6450-D446-8DB3-F3411B62C69E}"/>
              </a:ext>
            </a:extLst>
          </p:cNvPr>
          <p:cNvSpPr txBox="1">
            <a:spLocks noChangeArrowheads="1"/>
          </p:cNvSpPr>
          <p:nvPr/>
        </p:nvSpPr>
        <p:spPr bwMode="auto">
          <a:xfrm flipH="1">
            <a:off x="2548759" y="6171403"/>
            <a:ext cx="1622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Interface size  </a:t>
            </a:r>
            <a:endParaRPr lang="de-DE" altLang="en-US" sz="1000" b="0">
              <a:cs typeface="Arial" panose="020B0604020202020204" pitchFamily="34" charset="0"/>
            </a:endParaRPr>
          </a:p>
        </p:txBody>
      </p:sp>
      <p:sp>
        <p:nvSpPr>
          <p:cNvPr id="46" name="Text Box 58">
            <a:extLst>
              <a:ext uri="{FF2B5EF4-FFF2-40B4-BE49-F238E27FC236}">
                <a16:creationId xmlns:a16="http://schemas.microsoft.com/office/drawing/2014/main" id="{D31E0CA3-A306-AB4C-9BAE-6E27C56CFB78}"/>
              </a:ext>
            </a:extLst>
          </p:cNvPr>
          <p:cNvSpPr txBox="1">
            <a:spLocks noChangeArrowheads="1"/>
          </p:cNvSpPr>
          <p:nvPr/>
        </p:nvSpPr>
        <p:spPr bwMode="auto">
          <a:xfrm flipH="1">
            <a:off x="2013772" y="1783553"/>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buClrTx/>
            </a:pPr>
            <a:r>
              <a:rPr lang="en-GB" altLang="en-US" sz="1000" b="0">
                <a:cs typeface="Arial" panose="020B0604020202020204" pitchFamily="34" charset="0"/>
              </a:rPr>
              <a:t>Class complexity (Inh. depth)</a:t>
            </a:r>
          </a:p>
        </p:txBody>
      </p:sp>
      <p:sp>
        <p:nvSpPr>
          <p:cNvPr id="47" name="Text Box 59">
            <a:extLst>
              <a:ext uri="{FF2B5EF4-FFF2-40B4-BE49-F238E27FC236}">
                <a16:creationId xmlns:a16="http://schemas.microsoft.com/office/drawing/2014/main" id="{298ED83B-8D18-DA44-8933-05A9BDF77B5E}"/>
              </a:ext>
            </a:extLst>
          </p:cNvPr>
          <p:cNvSpPr txBox="1">
            <a:spLocks noChangeArrowheads="1"/>
          </p:cNvSpPr>
          <p:nvPr/>
        </p:nvSpPr>
        <p:spPr bwMode="auto">
          <a:xfrm flipH="1">
            <a:off x="2013772" y="1964528"/>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Class complexity (Inh. width)</a:t>
            </a:r>
            <a:endParaRPr lang="de-DE" altLang="en-US" sz="1000" b="0">
              <a:cs typeface="Arial" panose="020B0604020202020204" pitchFamily="34" charset="0"/>
            </a:endParaRPr>
          </a:p>
        </p:txBody>
      </p:sp>
      <p:sp>
        <p:nvSpPr>
          <p:cNvPr id="48" name="Text Box 60">
            <a:extLst>
              <a:ext uri="{FF2B5EF4-FFF2-40B4-BE49-F238E27FC236}">
                <a16:creationId xmlns:a16="http://schemas.microsoft.com/office/drawing/2014/main" id="{68457ADD-D0F8-AB40-9133-BFD46B52CFA7}"/>
              </a:ext>
            </a:extLst>
          </p:cNvPr>
          <p:cNvSpPr txBox="1">
            <a:spLocks noChangeArrowheads="1"/>
          </p:cNvSpPr>
          <p:nvPr/>
        </p:nvSpPr>
        <p:spPr bwMode="auto">
          <a:xfrm flipH="1">
            <a:off x="2013772" y="2143915"/>
            <a:ext cx="2157412"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US" altLang="en-US" sz="1000" b="0">
                <a:cs typeface="Arial" panose="020B0604020202020204" pitchFamily="34" charset="0"/>
              </a:rPr>
              <a:t>Artifacts having recursive calls</a:t>
            </a:r>
            <a:endParaRPr lang="de-DE" altLang="en-US" sz="1000" b="0">
              <a:cs typeface="Arial" panose="020B0604020202020204" pitchFamily="34" charset="0"/>
            </a:endParaRPr>
          </a:p>
        </p:txBody>
      </p:sp>
      <p:sp>
        <p:nvSpPr>
          <p:cNvPr id="49" name="Text Box 61">
            <a:extLst>
              <a:ext uri="{FF2B5EF4-FFF2-40B4-BE49-F238E27FC236}">
                <a16:creationId xmlns:a16="http://schemas.microsoft.com/office/drawing/2014/main" id="{D1D33F12-64F6-4B4A-80D2-3EF63022CD07}"/>
              </a:ext>
            </a:extLst>
          </p:cNvPr>
          <p:cNvSpPr txBox="1">
            <a:spLocks noChangeArrowheads="1"/>
          </p:cNvSpPr>
          <p:nvPr/>
        </p:nvSpPr>
        <p:spPr bwMode="auto">
          <a:xfrm flipH="1">
            <a:off x="2013772" y="2345528"/>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en-GB" altLang="en-US" sz="1000" b="0">
                <a:cs typeface="Arial" panose="020B0604020202020204" pitchFamily="34" charset="0"/>
              </a:rPr>
              <a:t>Method complexity (control flow)</a:t>
            </a:r>
            <a:endParaRPr lang="de-DE" altLang="en-US" sz="1000" b="0">
              <a:cs typeface="Arial" panose="020B0604020202020204" pitchFamily="34" charset="0"/>
            </a:endParaRPr>
          </a:p>
        </p:txBody>
      </p:sp>
      <p:sp>
        <p:nvSpPr>
          <p:cNvPr id="50" name="Rectangle 62">
            <a:extLst>
              <a:ext uri="{FF2B5EF4-FFF2-40B4-BE49-F238E27FC236}">
                <a16:creationId xmlns:a16="http://schemas.microsoft.com/office/drawing/2014/main" id="{74962727-B28B-7240-9117-DE3B6027FAA7}"/>
              </a:ext>
            </a:extLst>
          </p:cNvPr>
          <p:cNvSpPr>
            <a:spLocks noChangeArrowheads="1"/>
          </p:cNvSpPr>
          <p:nvPr/>
        </p:nvSpPr>
        <p:spPr bwMode="auto">
          <a:xfrm flipH="1">
            <a:off x="6258747" y="6004715"/>
            <a:ext cx="1243012" cy="260350"/>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Maintainability</a:t>
            </a:r>
          </a:p>
        </p:txBody>
      </p:sp>
      <p:sp>
        <p:nvSpPr>
          <p:cNvPr id="51" name="Rectangle 63">
            <a:extLst>
              <a:ext uri="{FF2B5EF4-FFF2-40B4-BE49-F238E27FC236}">
                <a16:creationId xmlns:a16="http://schemas.microsoft.com/office/drawing/2014/main" id="{7FBE4E6A-9329-554F-B2C6-5E8B365D5181}"/>
              </a:ext>
            </a:extLst>
          </p:cNvPr>
          <p:cNvSpPr>
            <a:spLocks noChangeArrowheads="1"/>
          </p:cNvSpPr>
          <p:nvPr/>
        </p:nvSpPr>
        <p:spPr bwMode="auto">
          <a:xfrm flipH="1">
            <a:off x="6258747" y="2918615"/>
            <a:ext cx="1243012" cy="261938"/>
          </a:xfrm>
          <a:prstGeom prst="rect">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b="0">
                <a:solidFill>
                  <a:schemeClr val="bg1"/>
                </a:solidFill>
                <a:cs typeface="Arial" panose="020B0604020202020204" pitchFamily="34" charset="0"/>
              </a:rPr>
              <a:t>Security</a:t>
            </a:r>
          </a:p>
        </p:txBody>
      </p:sp>
      <p:cxnSp>
        <p:nvCxnSpPr>
          <p:cNvPr id="52" name="AutoShape 66">
            <a:extLst>
              <a:ext uri="{FF2B5EF4-FFF2-40B4-BE49-F238E27FC236}">
                <a16:creationId xmlns:a16="http://schemas.microsoft.com/office/drawing/2014/main" id="{32E8DF43-A0B4-D345-BD6C-F7E256BDBD9B}"/>
              </a:ext>
            </a:extLst>
          </p:cNvPr>
          <p:cNvCxnSpPr>
            <a:cxnSpLocks noChangeShapeType="1"/>
            <a:stCxn id="50" idx="3"/>
            <a:endCxn id="28" idx="1"/>
          </p:cNvCxnSpPr>
          <p:nvPr/>
        </p:nvCxnSpPr>
        <p:spPr bwMode="auto">
          <a:xfrm flipH="1" flipV="1">
            <a:off x="5707884" y="4517228"/>
            <a:ext cx="552450" cy="1617662"/>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53" name="AutoShape 67">
            <a:extLst>
              <a:ext uri="{FF2B5EF4-FFF2-40B4-BE49-F238E27FC236}">
                <a16:creationId xmlns:a16="http://schemas.microsoft.com/office/drawing/2014/main" id="{B0BB0C89-D60E-3345-B1DA-4A8C5211217D}"/>
              </a:ext>
            </a:extLst>
          </p:cNvPr>
          <p:cNvCxnSpPr>
            <a:cxnSpLocks noChangeShapeType="1"/>
            <a:stCxn id="50" idx="3"/>
            <a:endCxn id="27" idx="1"/>
          </p:cNvCxnSpPr>
          <p:nvPr/>
        </p:nvCxnSpPr>
        <p:spPr bwMode="auto">
          <a:xfrm flipH="1">
            <a:off x="5707884" y="6134890"/>
            <a:ext cx="552450" cy="42863"/>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54" name="AutoShape 68">
            <a:extLst>
              <a:ext uri="{FF2B5EF4-FFF2-40B4-BE49-F238E27FC236}">
                <a16:creationId xmlns:a16="http://schemas.microsoft.com/office/drawing/2014/main" id="{B57E2147-F5BB-B646-BA1B-CCC23356D8A8}"/>
              </a:ext>
            </a:extLst>
          </p:cNvPr>
          <p:cNvCxnSpPr>
            <a:cxnSpLocks noChangeShapeType="1"/>
            <a:stCxn id="51" idx="3"/>
            <a:endCxn id="30" idx="1"/>
          </p:cNvCxnSpPr>
          <p:nvPr/>
        </p:nvCxnSpPr>
        <p:spPr bwMode="auto">
          <a:xfrm flipH="1" flipV="1">
            <a:off x="5707884" y="2856703"/>
            <a:ext cx="552450" cy="19208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55" name="AutoShape 69">
            <a:extLst>
              <a:ext uri="{FF2B5EF4-FFF2-40B4-BE49-F238E27FC236}">
                <a16:creationId xmlns:a16="http://schemas.microsoft.com/office/drawing/2014/main" id="{2CB2F165-49A9-8E4A-B235-E193B1EAF3A8}"/>
              </a:ext>
            </a:extLst>
          </p:cNvPr>
          <p:cNvCxnSpPr>
            <a:cxnSpLocks noChangeShapeType="1"/>
            <a:stCxn id="51" idx="3"/>
            <a:endCxn id="31" idx="1"/>
          </p:cNvCxnSpPr>
          <p:nvPr/>
        </p:nvCxnSpPr>
        <p:spPr bwMode="auto">
          <a:xfrm flipH="1" flipV="1">
            <a:off x="5707884" y="2028028"/>
            <a:ext cx="552450" cy="1020762"/>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56" name="Rectangle 70">
            <a:extLst>
              <a:ext uri="{FF2B5EF4-FFF2-40B4-BE49-F238E27FC236}">
                <a16:creationId xmlns:a16="http://schemas.microsoft.com/office/drawing/2014/main" id="{B0E7B595-811C-DC48-BE9B-322214BF896B}"/>
              </a:ext>
            </a:extLst>
          </p:cNvPr>
          <p:cNvSpPr>
            <a:spLocks noChangeArrowheads="1"/>
          </p:cNvSpPr>
          <p:nvPr/>
        </p:nvSpPr>
        <p:spPr bwMode="auto">
          <a:xfrm flipH="1">
            <a:off x="4533134" y="3458365"/>
            <a:ext cx="1173163" cy="457200"/>
          </a:xfrm>
          <a:prstGeom prst="rect">
            <a:avLst/>
          </a:prstGeom>
          <a:solidFill>
            <a:srgbClr val="B2B2B2"/>
          </a:solidFill>
          <a:ln>
            <a:noFill/>
          </a:ln>
          <a:effectLst/>
          <a:extLst>
            <a:ext uri="{91240B29-F687-4F45-9708-019B960494DF}">
              <a14:hiddenLine xmlns:a14="http://schemas.microsoft.com/office/drawing/2010/main" w="12700" algn="ctr">
                <a:solidFill>
                  <a:srgbClr val="6BA6E7"/>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en-GB" altLang="en-US" sz="1100" b="0">
                <a:cs typeface="Arial" panose="020B0604020202020204" pitchFamily="34" charset="0"/>
              </a:rPr>
              <a:t>Programming</a:t>
            </a:r>
            <a:br>
              <a:rPr lang="en-GB" altLang="en-US" sz="1100" b="0">
                <a:cs typeface="Arial" panose="020B0604020202020204" pitchFamily="34" charset="0"/>
              </a:rPr>
            </a:br>
            <a:r>
              <a:rPr lang="en-GB" altLang="en-US" sz="1100" b="0">
                <a:cs typeface="Arial" panose="020B0604020202020204" pitchFamily="34" charset="0"/>
              </a:rPr>
              <a:t>Practices</a:t>
            </a:r>
            <a:endParaRPr lang="de-DE" altLang="en-US" sz="1100" b="0">
              <a:cs typeface="Arial" panose="020B0604020202020204" pitchFamily="34" charset="0"/>
            </a:endParaRPr>
          </a:p>
        </p:txBody>
      </p:sp>
      <p:cxnSp>
        <p:nvCxnSpPr>
          <p:cNvPr id="57" name="AutoShape 71">
            <a:extLst>
              <a:ext uri="{FF2B5EF4-FFF2-40B4-BE49-F238E27FC236}">
                <a16:creationId xmlns:a16="http://schemas.microsoft.com/office/drawing/2014/main" id="{6B7C0F33-7EE4-A548-AA58-1C83B8355974}"/>
              </a:ext>
            </a:extLst>
          </p:cNvPr>
          <p:cNvCxnSpPr>
            <a:cxnSpLocks noChangeShapeType="1"/>
            <a:stCxn id="50" idx="3"/>
            <a:endCxn id="56" idx="1"/>
          </p:cNvCxnSpPr>
          <p:nvPr/>
        </p:nvCxnSpPr>
        <p:spPr bwMode="auto">
          <a:xfrm flipH="1" flipV="1">
            <a:off x="5707884" y="3686965"/>
            <a:ext cx="552450" cy="24479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58" name="AutoShape 72">
            <a:extLst>
              <a:ext uri="{FF2B5EF4-FFF2-40B4-BE49-F238E27FC236}">
                <a16:creationId xmlns:a16="http://schemas.microsoft.com/office/drawing/2014/main" id="{28B7E228-3B63-CA40-B7A6-FD8B293B7E15}"/>
              </a:ext>
            </a:extLst>
          </p:cNvPr>
          <p:cNvCxnSpPr>
            <a:cxnSpLocks noChangeShapeType="1"/>
            <a:stCxn id="7" idx="3"/>
            <a:endCxn id="56" idx="1"/>
          </p:cNvCxnSpPr>
          <p:nvPr/>
        </p:nvCxnSpPr>
        <p:spPr bwMode="auto">
          <a:xfrm flipH="1" flipV="1">
            <a:off x="5707884" y="3686965"/>
            <a:ext cx="552450" cy="1284288"/>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59" name="AutoShape 73">
            <a:extLst>
              <a:ext uri="{FF2B5EF4-FFF2-40B4-BE49-F238E27FC236}">
                <a16:creationId xmlns:a16="http://schemas.microsoft.com/office/drawing/2014/main" id="{597567A2-7893-D34C-A7D4-FCAE8ABE5918}"/>
              </a:ext>
            </a:extLst>
          </p:cNvPr>
          <p:cNvCxnSpPr>
            <a:cxnSpLocks noChangeShapeType="1"/>
            <a:stCxn id="10" idx="3"/>
            <a:endCxn id="56" idx="1"/>
          </p:cNvCxnSpPr>
          <p:nvPr/>
        </p:nvCxnSpPr>
        <p:spPr bwMode="auto">
          <a:xfrm flipH="1">
            <a:off x="5707884" y="1886740"/>
            <a:ext cx="552450" cy="18002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60" name="AutoShape 74">
            <a:extLst>
              <a:ext uri="{FF2B5EF4-FFF2-40B4-BE49-F238E27FC236}">
                <a16:creationId xmlns:a16="http://schemas.microsoft.com/office/drawing/2014/main" id="{12E5CEC0-3A91-3E4A-B72E-87653955ABF1}"/>
              </a:ext>
            </a:extLst>
          </p:cNvPr>
          <p:cNvCxnSpPr>
            <a:cxnSpLocks noChangeShapeType="1"/>
            <a:stCxn id="8" idx="3"/>
            <a:endCxn id="56" idx="1"/>
          </p:cNvCxnSpPr>
          <p:nvPr/>
        </p:nvCxnSpPr>
        <p:spPr bwMode="auto">
          <a:xfrm flipH="1" flipV="1">
            <a:off x="5707884" y="3686965"/>
            <a:ext cx="552450" cy="1865313"/>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61" name="AutoShape 76">
            <a:extLst>
              <a:ext uri="{FF2B5EF4-FFF2-40B4-BE49-F238E27FC236}">
                <a16:creationId xmlns:a16="http://schemas.microsoft.com/office/drawing/2014/main" id="{F8986D26-D144-0A46-95B2-993CF2332DB3}"/>
              </a:ext>
            </a:extLst>
          </p:cNvPr>
          <p:cNvCxnSpPr>
            <a:cxnSpLocks noChangeShapeType="1"/>
            <a:stCxn id="51" idx="3"/>
            <a:endCxn id="56" idx="1"/>
          </p:cNvCxnSpPr>
          <p:nvPr/>
        </p:nvCxnSpPr>
        <p:spPr bwMode="auto">
          <a:xfrm flipH="1">
            <a:off x="5707884" y="3048790"/>
            <a:ext cx="552450" cy="6381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62" name="AutoShape 77">
            <a:extLst>
              <a:ext uri="{FF2B5EF4-FFF2-40B4-BE49-F238E27FC236}">
                <a16:creationId xmlns:a16="http://schemas.microsoft.com/office/drawing/2014/main" id="{3D470BCE-BBEE-674E-98E2-2FD39BBCD834}"/>
              </a:ext>
            </a:extLst>
          </p:cNvPr>
          <p:cNvCxnSpPr>
            <a:cxnSpLocks noChangeShapeType="1"/>
            <a:stCxn id="9" idx="3"/>
            <a:endCxn id="56" idx="1"/>
          </p:cNvCxnSpPr>
          <p:nvPr/>
        </p:nvCxnSpPr>
        <p:spPr bwMode="auto">
          <a:xfrm flipH="1">
            <a:off x="5707884" y="2467765"/>
            <a:ext cx="552450" cy="1219200"/>
          </a:xfrm>
          <a:prstGeom prst="straightConnector1">
            <a:avLst/>
          </a:prstGeom>
          <a:noFill/>
          <a:ln w="9525" cap="rnd">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3" name="AutoShape 78">
            <a:extLst>
              <a:ext uri="{FF2B5EF4-FFF2-40B4-BE49-F238E27FC236}">
                <a16:creationId xmlns:a16="http://schemas.microsoft.com/office/drawing/2014/main" id="{0829F7E9-6E01-604F-8734-3DCBE69829BA}"/>
              </a:ext>
            </a:extLst>
          </p:cNvPr>
          <p:cNvCxnSpPr>
            <a:cxnSpLocks noChangeShapeType="1"/>
            <a:stCxn id="8" idx="3"/>
            <a:endCxn id="28" idx="1"/>
          </p:cNvCxnSpPr>
          <p:nvPr/>
        </p:nvCxnSpPr>
        <p:spPr bwMode="auto">
          <a:xfrm flipH="1" flipV="1">
            <a:off x="5707884" y="4517228"/>
            <a:ext cx="552450" cy="103505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64" name="Text Box 79">
            <a:extLst>
              <a:ext uri="{FF2B5EF4-FFF2-40B4-BE49-F238E27FC236}">
                <a16:creationId xmlns:a16="http://schemas.microsoft.com/office/drawing/2014/main" id="{C52BA5D3-E6F2-DA40-9EA6-910004B287EB}"/>
              </a:ext>
            </a:extLst>
          </p:cNvPr>
          <p:cNvSpPr txBox="1">
            <a:spLocks noChangeArrowheads="1"/>
          </p:cNvSpPr>
          <p:nvPr/>
        </p:nvSpPr>
        <p:spPr bwMode="auto">
          <a:xfrm flipH="1">
            <a:off x="2013772" y="3059903"/>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File conformity</a:t>
            </a:r>
          </a:p>
        </p:txBody>
      </p:sp>
      <p:sp>
        <p:nvSpPr>
          <p:cNvPr id="65" name="Text Box 80">
            <a:extLst>
              <a:ext uri="{FF2B5EF4-FFF2-40B4-BE49-F238E27FC236}">
                <a16:creationId xmlns:a16="http://schemas.microsoft.com/office/drawing/2014/main" id="{3FF2C21D-75BD-9E41-B9EE-7B01550C6BF3}"/>
              </a:ext>
            </a:extLst>
          </p:cNvPr>
          <p:cNvSpPr txBox="1">
            <a:spLocks noChangeArrowheads="1"/>
          </p:cNvSpPr>
          <p:nvPr/>
        </p:nvSpPr>
        <p:spPr bwMode="auto">
          <a:xfrm flipH="1">
            <a:off x="2013772" y="3240878"/>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Dead code</a:t>
            </a:r>
          </a:p>
        </p:txBody>
      </p:sp>
      <p:sp>
        <p:nvSpPr>
          <p:cNvPr id="66" name="Text Box 81">
            <a:extLst>
              <a:ext uri="{FF2B5EF4-FFF2-40B4-BE49-F238E27FC236}">
                <a16:creationId xmlns:a16="http://schemas.microsoft.com/office/drawing/2014/main" id="{D0D5DDD2-41A6-4C49-A49A-911DD2E9F4AD}"/>
              </a:ext>
            </a:extLst>
          </p:cNvPr>
          <p:cNvSpPr txBox="1">
            <a:spLocks noChangeArrowheads="1"/>
          </p:cNvSpPr>
          <p:nvPr/>
        </p:nvSpPr>
        <p:spPr bwMode="auto">
          <a:xfrm flipH="1">
            <a:off x="2013772" y="3601240"/>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Controled data access</a:t>
            </a:r>
          </a:p>
        </p:txBody>
      </p:sp>
      <p:sp>
        <p:nvSpPr>
          <p:cNvPr id="67" name="Text Box 82">
            <a:extLst>
              <a:ext uri="{FF2B5EF4-FFF2-40B4-BE49-F238E27FC236}">
                <a16:creationId xmlns:a16="http://schemas.microsoft.com/office/drawing/2014/main" id="{D4ECA6D1-DCC6-8046-9319-AC790BC452AF}"/>
              </a:ext>
            </a:extLst>
          </p:cNvPr>
          <p:cNvSpPr txBox="1">
            <a:spLocks noChangeArrowheads="1"/>
          </p:cNvSpPr>
          <p:nvPr/>
        </p:nvSpPr>
        <p:spPr bwMode="auto">
          <a:xfrm flipH="1">
            <a:off x="2013772" y="3420265"/>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Structuredness</a:t>
            </a:r>
          </a:p>
        </p:txBody>
      </p:sp>
      <p:cxnSp>
        <p:nvCxnSpPr>
          <p:cNvPr id="68" name="AutoShape 83">
            <a:extLst>
              <a:ext uri="{FF2B5EF4-FFF2-40B4-BE49-F238E27FC236}">
                <a16:creationId xmlns:a16="http://schemas.microsoft.com/office/drawing/2014/main" id="{545CBEA5-FD87-C744-847A-406D39475E41}"/>
              </a:ext>
            </a:extLst>
          </p:cNvPr>
          <p:cNvCxnSpPr>
            <a:cxnSpLocks noChangeShapeType="1"/>
            <a:stCxn id="30" idx="3"/>
            <a:endCxn id="64" idx="1"/>
          </p:cNvCxnSpPr>
          <p:nvPr/>
        </p:nvCxnSpPr>
        <p:spPr bwMode="auto">
          <a:xfrm flipH="1">
            <a:off x="4172772" y="2856703"/>
            <a:ext cx="361950" cy="325437"/>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69" name="AutoShape 84">
            <a:extLst>
              <a:ext uri="{FF2B5EF4-FFF2-40B4-BE49-F238E27FC236}">
                <a16:creationId xmlns:a16="http://schemas.microsoft.com/office/drawing/2014/main" id="{F8F83010-6A77-F447-B510-4438CD12DB29}"/>
              </a:ext>
            </a:extLst>
          </p:cNvPr>
          <p:cNvCxnSpPr>
            <a:cxnSpLocks noChangeShapeType="1"/>
            <a:stCxn id="30" idx="3"/>
            <a:endCxn id="65" idx="1"/>
          </p:cNvCxnSpPr>
          <p:nvPr/>
        </p:nvCxnSpPr>
        <p:spPr bwMode="auto">
          <a:xfrm flipH="1">
            <a:off x="4172772" y="2856703"/>
            <a:ext cx="361950" cy="506412"/>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70" name="AutoShape 85">
            <a:extLst>
              <a:ext uri="{FF2B5EF4-FFF2-40B4-BE49-F238E27FC236}">
                <a16:creationId xmlns:a16="http://schemas.microsoft.com/office/drawing/2014/main" id="{A043AA27-0E62-DD4E-8AD9-99FFE3B55651}"/>
              </a:ext>
            </a:extLst>
          </p:cNvPr>
          <p:cNvCxnSpPr>
            <a:cxnSpLocks noChangeShapeType="1"/>
            <a:stCxn id="30" idx="3"/>
            <a:endCxn id="67" idx="1"/>
          </p:cNvCxnSpPr>
          <p:nvPr/>
        </p:nvCxnSpPr>
        <p:spPr bwMode="auto">
          <a:xfrm flipH="1">
            <a:off x="4172772" y="2856703"/>
            <a:ext cx="361950" cy="68580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71" name="AutoShape 86">
            <a:extLst>
              <a:ext uri="{FF2B5EF4-FFF2-40B4-BE49-F238E27FC236}">
                <a16:creationId xmlns:a16="http://schemas.microsoft.com/office/drawing/2014/main" id="{119ABAA7-25F2-9D46-978E-FAA622C7E5CC}"/>
              </a:ext>
            </a:extLst>
          </p:cNvPr>
          <p:cNvCxnSpPr>
            <a:cxnSpLocks noChangeShapeType="1"/>
            <a:stCxn id="30" idx="3"/>
            <a:endCxn id="66" idx="1"/>
          </p:cNvCxnSpPr>
          <p:nvPr/>
        </p:nvCxnSpPr>
        <p:spPr bwMode="auto">
          <a:xfrm flipH="1">
            <a:off x="4172772" y="2856703"/>
            <a:ext cx="361950" cy="8667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72" name="Text Box 87">
            <a:extLst>
              <a:ext uri="{FF2B5EF4-FFF2-40B4-BE49-F238E27FC236}">
                <a16:creationId xmlns:a16="http://schemas.microsoft.com/office/drawing/2014/main" id="{8B00CF80-5F10-294B-8B90-776D218FE46F}"/>
              </a:ext>
            </a:extLst>
          </p:cNvPr>
          <p:cNvSpPr txBox="1">
            <a:spLocks noChangeArrowheads="1"/>
          </p:cNvSpPr>
          <p:nvPr/>
        </p:nvSpPr>
        <p:spPr bwMode="auto">
          <a:xfrm flipH="1">
            <a:off x="2013772" y="4002878"/>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Modularity</a:t>
            </a:r>
          </a:p>
        </p:txBody>
      </p:sp>
      <p:sp>
        <p:nvSpPr>
          <p:cNvPr id="73" name="Text Box 88">
            <a:extLst>
              <a:ext uri="{FF2B5EF4-FFF2-40B4-BE49-F238E27FC236}">
                <a16:creationId xmlns:a16="http://schemas.microsoft.com/office/drawing/2014/main" id="{9A3A373E-9E9B-0B4E-95B2-C16532896EFF}"/>
              </a:ext>
            </a:extLst>
          </p:cNvPr>
          <p:cNvSpPr txBox="1">
            <a:spLocks noChangeArrowheads="1"/>
          </p:cNvSpPr>
          <p:nvPr/>
        </p:nvSpPr>
        <p:spPr bwMode="auto">
          <a:xfrm flipH="1">
            <a:off x="2013772" y="4220365"/>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Encapsulation conformity </a:t>
            </a:r>
          </a:p>
        </p:txBody>
      </p:sp>
      <p:sp>
        <p:nvSpPr>
          <p:cNvPr id="74" name="Text Box 89">
            <a:extLst>
              <a:ext uri="{FF2B5EF4-FFF2-40B4-BE49-F238E27FC236}">
                <a16:creationId xmlns:a16="http://schemas.microsoft.com/office/drawing/2014/main" id="{8FAF795A-B5F8-E04C-9C76-D03BF737897C}"/>
              </a:ext>
            </a:extLst>
          </p:cNvPr>
          <p:cNvSpPr txBox="1">
            <a:spLocks noChangeArrowheads="1"/>
          </p:cNvSpPr>
          <p:nvPr/>
        </p:nvSpPr>
        <p:spPr bwMode="auto">
          <a:xfrm flipH="1">
            <a:off x="2013772" y="3779040"/>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Empty code</a:t>
            </a:r>
          </a:p>
        </p:txBody>
      </p:sp>
      <p:sp>
        <p:nvSpPr>
          <p:cNvPr id="75" name="Text Box 90">
            <a:extLst>
              <a:ext uri="{FF2B5EF4-FFF2-40B4-BE49-F238E27FC236}">
                <a16:creationId xmlns:a16="http://schemas.microsoft.com/office/drawing/2014/main" id="{048BA43A-874B-7A47-B388-D69621D7343A}"/>
              </a:ext>
            </a:extLst>
          </p:cNvPr>
          <p:cNvSpPr txBox="1">
            <a:spLocks noChangeArrowheads="1"/>
          </p:cNvSpPr>
          <p:nvPr/>
        </p:nvSpPr>
        <p:spPr bwMode="auto">
          <a:xfrm flipH="1">
            <a:off x="2013772" y="4433090"/>
            <a:ext cx="2157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0" hangingPunct="0">
              <a:lnSpc>
                <a:spcPct val="100000"/>
              </a:lnSpc>
              <a:spcBef>
                <a:spcPct val="50000"/>
              </a:spcBef>
              <a:buClrTx/>
            </a:pPr>
            <a:r>
              <a:rPr lang="de-DE" altLang="en-US" sz="1000" b="0">
                <a:cs typeface="Arial" panose="020B0604020202020204" pitchFamily="34" charset="0"/>
              </a:rPr>
              <a:t>Inheritance</a:t>
            </a:r>
          </a:p>
        </p:txBody>
      </p:sp>
      <p:cxnSp>
        <p:nvCxnSpPr>
          <p:cNvPr id="76" name="AutoShape 91">
            <a:extLst>
              <a:ext uri="{FF2B5EF4-FFF2-40B4-BE49-F238E27FC236}">
                <a16:creationId xmlns:a16="http://schemas.microsoft.com/office/drawing/2014/main" id="{78601D62-A806-634F-8A63-231142EAE0A4}"/>
              </a:ext>
            </a:extLst>
          </p:cNvPr>
          <p:cNvCxnSpPr>
            <a:cxnSpLocks noChangeShapeType="1"/>
            <a:stCxn id="56" idx="3"/>
            <a:endCxn id="72" idx="1"/>
          </p:cNvCxnSpPr>
          <p:nvPr/>
        </p:nvCxnSpPr>
        <p:spPr bwMode="auto">
          <a:xfrm flipH="1">
            <a:off x="4172772" y="3686965"/>
            <a:ext cx="361950" cy="43815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77" name="AutoShape 92">
            <a:extLst>
              <a:ext uri="{FF2B5EF4-FFF2-40B4-BE49-F238E27FC236}">
                <a16:creationId xmlns:a16="http://schemas.microsoft.com/office/drawing/2014/main" id="{3EC71DD5-7304-7541-ABBE-9D574C8B7CA9}"/>
              </a:ext>
            </a:extLst>
          </p:cNvPr>
          <p:cNvCxnSpPr>
            <a:cxnSpLocks noChangeShapeType="1"/>
            <a:stCxn id="56" idx="3"/>
            <a:endCxn id="74" idx="1"/>
          </p:cNvCxnSpPr>
          <p:nvPr/>
        </p:nvCxnSpPr>
        <p:spPr bwMode="auto">
          <a:xfrm flipH="1">
            <a:off x="4172772" y="3686965"/>
            <a:ext cx="361950" cy="214313"/>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78" name="AutoShape 93">
            <a:extLst>
              <a:ext uri="{FF2B5EF4-FFF2-40B4-BE49-F238E27FC236}">
                <a16:creationId xmlns:a16="http://schemas.microsoft.com/office/drawing/2014/main" id="{2E2B73D0-8E15-C64A-B588-D7AC03532432}"/>
              </a:ext>
            </a:extLst>
          </p:cNvPr>
          <p:cNvCxnSpPr>
            <a:cxnSpLocks noChangeShapeType="1"/>
            <a:stCxn id="56" idx="3"/>
            <a:endCxn id="75" idx="1"/>
          </p:cNvCxnSpPr>
          <p:nvPr/>
        </p:nvCxnSpPr>
        <p:spPr bwMode="auto">
          <a:xfrm flipH="1">
            <a:off x="4172772" y="3686965"/>
            <a:ext cx="361950" cy="868363"/>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cxnSp>
        <p:nvCxnSpPr>
          <p:cNvPr id="79" name="AutoShape 94">
            <a:extLst>
              <a:ext uri="{FF2B5EF4-FFF2-40B4-BE49-F238E27FC236}">
                <a16:creationId xmlns:a16="http://schemas.microsoft.com/office/drawing/2014/main" id="{B6C76D3A-5EDA-A84E-BBC2-80863FD07465}"/>
              </a:ext>
            </a:extLst>
          </p:cNvPr>
          <p:cNvCxnSpPr>
            <a:cxnSpLocks noChangeShapeType="1"/>
            <a:stCxn id="56" idx="3"/>
            <a:endCxn id="73" idx="1"/>
          </p:cNvCxnSpPr>
          <p:nvPr/>
        </p:nvCxnSpPr>
        <p:spPr bwMode="auto">
          <a:xfrm flipH="1">
            <a:off x="4172772" y="3686965"/>
            <a:ext cx="361950" cy="655638"/>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80" name="Text Box 77">
            <a:extLst>
              <a:ext uri="{FF2B5EF4-FFF2-40B4-BE49-F238E27FC236}">
                <a16:creationId xmlns:a16="http://schemas.microsoft.com/office/drawing/2014/main" id="{BF58E542-9DB6-194A-A8F1-BAD926CF5496}"/>
              </a:ext>
            </a:extLst>
          </p:cNvPr>
          <p:cNvSpPr txBox="1">
            <a:spLocks noChangeArrowheads="1"/>
          </p:cNvSpPr>
          <p:nvPr/>
        </p:nvSpPr>
        <p:spPr bwMode="auto">
          <a:xfrm flipH="1">
            <a:off x="7892284" y="2248690"/>
            <a:ext cx="1430338" cy="16827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p>
            <a:pPr algn="r">
              <a:lnSpc>
                <a:spcPct val="100000"/>
              </a:lnSpc>
              <a:spcBef>
                <a:spcPct val="50000"/>
              </a:spcBef>
              <a:buClrTx/>
            </a:pPr>
            <a:r>
              <a:rPr lang="en-US" altLang="en-US" sz="1100">
                <a:solidFill>
                  <a:schemeClr val="tx1"/>
                </a:solidFill>
              </a:rPr>
              <a:t>Immediate Impact</a:t>
            </a:r>
          </a:p>
        </p:txBody>
      </p:sp>
      <p:sp>
        <p:nvSpPr>
          <p:cNvPr id="81" name="Rectangle 78">
            <a:extLst>
              <a:ext uri="{FF2B5EF4-FFF2-40B4-BE49-F238E27FC236}">
                <a16:creationId xmlns:a16="http://schemas.microsoft.com/office/drawing/2014/main" id="{C1902317-5113-D648-B822-8879C4B1B4B0}"/>
              </a:ext>
            </a:extLst>
          </p:cNvPr>
          <p:cNvSpPr>
            <a:spLocks noChangeArrowheads="1"/>
          </p:cNvSpPr>
          <p:nvPr/>
        </p:nvSpPr>
        <p:spPr bwMode="auto">
          <a:xfrm flipH="1">
            <a:off x="8033572" y="3405978"/>
            <a:ext cx="1695450" cy="126365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82" name="Rectangle 79">
            <a:extLst>
              <a:ext uri="{FF2B5EF4-FFF2-40B4-BE49-F238E27FC236}">
                <a16:creationId xmlns:a16="http://schemas.microsoft.com/office/drawing/2014/main" id="{C496329A-D0AD-694B-8EE2-37612B3DDF02}"/>
              </a:ext>
            </a:extLst>
          </p:cNvPr>
          <p:cNvSpPr>
            <a:spLocks noChangeArrowheads="1"/>
          </p:cNvSpPr>
          <p:nvPr/>
        </p:nvSpPr>
        <p:spPr bwMode="auto">
          <a:xfrm flipH="1">
            <a:off x="8068497" y="3369465"/>
            <a:ext cx="1695450" cy="1265238"/>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83" name="Rectangle 80">
            <a:extLst>
              <a:ext uri="{FF2B5EF4-FFF2-40B4-BE49-F238E27FC236}">
                <a16:creationId xmlns:a16="http://schemas.microsoft.com/office/drawing/2014/main" id="{DB45DDEA-DC4C-6541-8CE1-89BC8DFE8FA4}"/>
              </a:ext>
            </a:extLst>
          </p:cNvPr>
          <p:cNvSpPr>
            <a:spLocks noChangeArrowheads="1"/>
          </p:cNvSpPr>
          <p:nvPr/>
        </p:nvSpPr>
        <p:spPr bwMode="auto">
          <a:xfrm flipH="1">
            <a:off x="8114534" y="3323428"/>
            <a:ext cx="1695450" cy="1263650"/>
          </a:xfrm>
          <a:prstGeom prst="rect">
            <a:avLst/>
          </a:prstGeom>
          <a:solidFill>
            <a:schemeClr val="bg1"/>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84" name="Text Box 81">
            <a:extLst>
              <a:ext uri="{FF2B5EF4-FFF2-40B4-BE49-F238E27FC236}">
                <a16:creationId xmlns:a16="http://schemas.microsoft.com/office/drawing/2014/main" id="{EAA6FA3D-18DF-0A4D-A7FE-85D8D7547555}"/>
              </a:ext>
            </a:extLst>
          </p:cNvPr>
          <p:cNvSpPr txBox="1">
            <a:spLocks noChangeArrowheads="1"/>
          </p:cNvSpPr>
          <p:nvPr/>
        </p:nvSpPr>
        <p:spPr bwMode="auto">
          <a:xfrm flipH="1">
            <a:off x="8339959" y="3293265"/>
            <a:ext cx="1454150" cy="242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0061BD"/>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lvl1pPr marL="114300" indent="-1143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r>
              <a:rPr lang="en-US" altLang="en-US" sz="1100"/>
              <a:t>Application Quality</a:t>
            </a:r>
          </a:p>
        </p:txBody>
      </p:sp>
      <p:sp>
        <p:nvSpPr>
          <p:cNvPr id="85" name="AutoShape 82">
            <a:extLst>
              <a:ext uri="{FF2B5EF4-FFF2-40B4-BE49-F238E27FC236}">
                <a16:creationId xmlns:a16="http://schemas.microsoft.com/office/drawing/2014/main" id="{5C77FD1A-953D-BC48-A849-31827EBFE0AE}"/>
              </a:ext>
            </a:extLst>
          </p:cNvPr>
          <p:cNvSpPr>
            <a:spLocks/>
          </p:cNvSpPr>
          <p:nvPr/>
        </p:nvSpPr>
        <p:spPr bwMode="auto">
          <a:xfrm flipH="1">
            <a:off x="7576372" y="1701003"/>
            <a:ext cx="79375" cy="1520825"/>
          </a:xfrm>
          <a:prstGeom prst="leftBrace">
            <a:avLst>
              <a:gd name="adj1" fmla="val 159667"/>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3A77BA"/>
                </a:solidFill>
              </a14:hiddenFill>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wrap="none" anchor="ctr">
            <a:spAutoFit/>
          </a:bodyPr>
          <a:lstStyle/>
          <a:p>
            <a:endParaRPr lang="en-US"/>
          </a:p>
        </p:txBody>
      </p:sp>
      <p:sp>
        <p:nvSpPr>
          <p:cNvPr id="86" name="AutoShape 83">
            <a:extLst>
              <a:ext uri="{FF2B5EF4-FFF2-40B4-BE49-F238E27FC236}">
                <a16:creationId xmlns:a16="http://schemas.microsoft.com/office/drawing/2014/main" id="{1BBD3F4E-64E4-E84B-B6F2-6E7F5DE9CAF7}"/>
              </a:ext>
            </a:extLst>
          </p:cNvPr>
          <p:cNvSpPr>
            <a:spLocks/>
          </p:cNvSpPr>
          <p:nvPr/>
        </p:nvSpPr>
        <p:spPr bwMode="auto">
          <a:xfrm flipH="1">
            <a:off x="7598597" y="4820440"/>
            <a:ext cx="79375" cy="1520825"/>
          </a:xfrm>
          <a:prstGeom prst="leftBrace">
            <a:avLst>
              <a:gd name="adj1" fmla="val 159667"/>
              <a:gd name="adj2" fmla="val 50000"/>
            </a:avLst>
          </a:prstGeom>
          <a:noFill/>
          <a:ln w="12700">
            <a:solidFill>
              <a:schemeClr val="tx1"/>
            </a:solidFill>
            <a:round/>
            <a:headEnd/>
            <a:tailEnd/>
          </a:ln>
          <a:effectLst/>
          <a:extLst>
            <a:ext uri="{909E8E84-426E-40DD-AFC4-6F175D3DCCD1}">
              <a14:hiddenFill xmlns:a14="http://schemas.microsoft.com/office/drawing/2010/main">
                <a:solidFill>
                  <a:srgbClr val="3A77BA"/>
                </a:solidFill>
              </a14:hiddenFill>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wrap="none" anchor="ctr">
            <a:spAutoFit/>
          </a:bodyPr>
          <a:lstStyle/>
          <a:p>
            <a:endParaRPr lang="en-US"/>
          </a:p>
        </p:txBody>
      </p:sp>
      <p:sp>
        <p:nvSpPr>
          <p:cNvPr id="87" name="Text Box 84">
            <a:extLst>
              <a:ext uri="{FF2B5EF4-FFF2-40B4-BE49-F238E27FC236}">
                <a16:creationId xmlns:a16="http://schemas.microsoft.com/office/drawing/2014/main" id="{A92BAD38-1768-B641-96A1-1352F9A5A9BC}"/>
              </a:ext>
            </a:extLst>
          </p:cNvPr>
          <p:cNvSpPr txBox="1">
            <a:spLocks noChangeArrowheads="1"/>
          </p:cNvSpPr>
          <p:nvPr/>
        </p:nvSpPr>
        <p:spPr bwMode="auto">
          <a:xfrm flipH="1">
            <a:off x="7881172" y="5447503"/>
            <a:ext cx="1430337" cy="168275"/>
          </a:xfrm>
          <a:prstGeom prst="rect">
            <a:avLst/>
          </a:prstGeom>
          <a:noFill/>
          <a:ln>
            <a:noFill/>
          </a:ln>
          <a:effectLst>
            <a:prstShdw prst="shdw17" dist="17961" dir="2700000">
              <a:srgbClr val="FFFFFF">
                <a:gamma/>
                <a:shade val="60000"/>
                <a:invGamma/>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p>
            <a:pPr algn="r">
              <a:lnSpc>
                <a:spcPct val="100000"/>
              </a:lnSpc>
              <a:spcBef>
                <a:spcPct val="50000"/>
              </a:spcBef>
              <a:buClrTx/>
            </a:pPr>
            <a:r>
              <a:rPr lang="en-US" altLang="en-US" sz="1100">
                <a:solidFill>
                  <a:schemeClr val="tx1"/>
                </a:solidFill>
              </a:rPr>
              <a:t>On-Going Impact</a:t>
            </a:r>
          </a:p>
        </p:txBody>
      </p:sp>
      <p:sp>
        <p:nvSpPr>
          <p:cNvPr id="88" name="AutoShape 85">
            <a:extLst>
              <a:ext uri="{FF2B5EF4-FFF2-40B4-BE49-F238E27FC236}">
                <a16:creationId xmlns:a16="http://schemas.microsoft.com/office/drawing/2014/main" id="{1C04C034-748D-E84B-B581-60C3B13ED6AC}"/>
              </a:ext>
            </a:extLst>
          </p:cNvPr>
          <p:cNvSpPr>
            <a:spLocks noChangeArrowheads="1"/>
          </p:cNvSpPr>
          <p:nvPr/>
        </p:nvSpPr>
        <p:spPr bwMode="auto">
          <a:xfrm flipH="1">
            <a:off x="7733534" y="2426490"/>
            <a:ext cx="203200" cy="3165475"/>
          </a:xfrm>
          <a:prstGeom prst="leftArrow">
            <a:avLst>
              <a:gd name="adj1" fmla="val 48130"/>
              <a:gd name="adj2" fmla="val 100000"/>
            </a:avLst>
          </a:prstGeom>
          <a:solidFill>
            <a:srgbClr val="5F5F5F"/>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92" name="AutoShape 89">
            <a:extLst>
              <a:ext uri="{FF2B5EF4-FFF2-40B4-BE49-F238E27FC236}">
                <a16:creationId xmlns:a16="http://schemas.microsoft.com/office/drawing/2014/main" id="{208E45A2-39FD-284A-B88C-138B3956F15E}"/>
              </a:ext>
            </a:extLst>
          </p:cNvPr>
          <p:cNvSpPr>
            <a:spLocks noChangeArrowheads="1"/>
          </p:cNvSpPr>
          <p:nvPr/>
        </p:nvSpPr>
        <p:spPr bwMode="auto">
          <a:xfrm>
            <a:off x="2266184" y="1196178"/>
            <a:ext cx="2159000" cy="365125"/>
          </a:xfrm>
          <a:prstGeom prst="homePlate">
            <a:avLst>
              <a:gd name="adj" fmla="val 43089"/>
            </a:avLst>
          </a:prstGeom>
          <a:solidFill>
            <a:srgbClr val="DDDDDD"/>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93" name="AutoShape 90">
            <a:extLst>
              <a:ext uri="{FF2B5EF4-FFF2-40B4-BE49-F238E27FC236}">
                <a16:creationId xmlns:a16="http://schemas.microsoft.com/office/drawing/2014/main" id="{72208435-E8EF-AF45-B619-366AFAF07414}"/>
              </a:ext>
            </a:extLst>
          </p:cNvPr>
          <p:cNvSpPr>
            <a:spLocks noChangeArrowheads="1"/>
          </p:cNvSpPr>
          <p:nvPr/>
        </p:nvSpPr>
        <p:spPr bwMode="auto">
          <a:xfrm>
            <a:off x="4393434" y="1196178"/>
            <a:ext cx="1649413" cy="365125"/>
          </a:xfrm>
          <a:prstGeom prst="chevron">
            <a:avLst>
              <a:gd name="adj" fmla="val 34717"/>
            </a:avLst>
          </a:prstGeom>
          <a:solidFill>
            <a:srgbClr val="B2B2B2"/>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lstStyle>
            <a:lvl1pPr marL="114300" indent="-1143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endParaRPr lang="en-US" altLang="en-US" b="0">
              <a:solidFill>
                <a:schemeClr val="bg1"/>
              </a:solidFill>
            </a:endParaRPr>
          </a:p>
        </p:txBody>
      </p:sp>
      <p:sp>
        <p:nvSpPr>
          <p:cNvPr id="94" name="AutoShape 91">
            <a:extLst>
              <a:ext uri="{FF2B5EF4-FFF2-40B4-BE49-F238E27FC236}">
                <a16:creationId xmlns:a16="http://schemas.microsoft.com/office/drawing/2014/main" id="{7693D147-BBB8-7244-8E0B-4539BF0EDAF1}"/>
              </a:ext>
            </a:extLst>
          </p:cNvPr>
          <p:cNvSpPr>
            <a:spLocks noChangeArrowheads="1"/>
          </p:cNvSpPr>
          <p:nvPr/>
        </p:nvSpPr>
        <p:spPr bwMode="auto">
          <a:xfrm>
            <a:off x="6041259" y="1196178"/>
            <a:ext cx="1614488" cy="365125"/>
          </a:xfrm>
          <a:prstGeom prst="chevron">
            <a:avLst>
              <a:gd name="adj" fmla="val 41229"/>
            </a:avLst>
          </a:prstGeom>
          <a:solidFill>
            <a:srgbClr val="80808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95" name="Rectangle 92">
            <a:extLst>
              <a:ext uri="{FF2B5EF4-FFF2-40B4-BE49-F238E27FC236}">
                <a16:creationId xmlns:a16="http://schemas.microsoft.com/office/drawing/2014/main" id="{A16B3A64-FC92-3345-9EF4-3E979CE55B17}"/>
              </a:ext>
            </a:extLst>
          </p:cNvPr>
          <p:cNvSpPr>
            <a:spLocks noChangeArrowheads="1"/>
          </p:cNvSpPr>
          <p:nvPr/>
        </p:nvSpPr>
        <p:spPr bwMode="auto">
          <a:xfrm flipH="1">
            <a:off x="7831959" y="1196178"/>
            <a:ext cx="2009775" cy="365125"/>
          </a:xfrm>
          <a:prstGeom prst="rect">
            <a:avLst/>
          </a:prstGeom>
          <a:solidFill>
            <a:srgbClr val="5F5F5F"/>
          </a:solidFill>
          <a:ln>
            <a:noFill/>
          </a:ln>
          <a:effectLst/>
          <a:extLst>
            <a:ext uri="{91240B29-F687-4F45-9708-019B960494DF}">
              <a14:hiddenLine xmlns:a14="http://schemas.microsoft.com/office/drawing/2010/main" w="28575" algn="ctr">
                <a:solidFill>
                  <a:srgbClr val="666699"/>
                </a:solidFill>
                <a:prstDash val="dash"/>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nchor="ctr">
            <a:spAutoFit/>
          </a:bodyPr>
          <a:lstStyle/>
          <a:p>
            <a:endParaRPr lang="en-US"/>
          </a:p>
        </p:txBody>
      </p:sp>
      <p:sp>
        <p:nvSpPr>
          <p:cNvPr id="96" name="Text Box 98">
            <a:extLst>
              <a:ext uri="{FF2B5EF4-FFF2-40B4-BE49-F238E27FC236}">
                <a16:creationId xmlns:a16="http://schemas.microsoft.com/office/drawing/2014/main" id="{AD776C21-077C-2649-AD15-FFD4D84BF905}"/>
              </a:ext>
            </a:extLst>
          </p:cNvPr>
          <p:cNvSpPr txBox="1">
            <a:spLocks noChangeArrowheads="1"/>
          </p:cNvSpPr>
          <p:nvPr/>
        </p:nvSpPr>
        <p:spPr bwMode="auto">
          <a:xfrm flipH="1">
            <a:off x="6079359" y="1235865"/>
            <a:ext cx="1592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a:cs typeface="Arial" panose="020B0604020202020204" pitchFamily="34" charset="0"/>
              </a:rPr>
              <a:t>Health Factors</a:t>
            </a:r>
          </a:p>
        </p:txBody>
      </p:sp>
      <p:sp>
        <p:nvSpPr>
          <p:cNvPr id="97" name="Text Box 96">
            <a:extLst>
              <a:ext uri="{FF2B5EF4-FFF2-40B4-BE49-F238E27FC236}">
                <a16:creationId xmlns:a16="http://schemas.microsoft.com/office/drawing/2014/main" id="{B1EC148F-54FC-8647-BB40-ABD43276AE05}"/>
              </a:ext>
            </a:extLst>
          </p:cNvPr>
          <p:cNvSpPr txBox="1">
            <a:spLocks noChangeArrowheads="1"/>
          </p:cNvSpPr>
          <p:nvPr/>
        </p:nvSpPr>
        <p:spPr bwMode="auto">
          <a:xfrm flipH="1">
            <a:off x="4296597" y="1235865"/>
            <a:ext cx="1885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a:cs typeface="Arial" panose="020B0604020202020204" pitchFamily="34" charset="0"/>
              </a:rPr>
              <a:t>Quality Indicators</a:t>
            </a:r>
          </a:p>
        </p:txBody>
      </p:sp>
      <p:sp>
        <p:nvSpPr>
          <p:cNvPr id="98" name="Text Box 95">
            <a:extLst>
              <a:ext uri="{FF2B5EF4-FFF2-40B4-BE49-F238E27FC236}">
                <a16:creationId xmlns:a16="http://schemas.microsoft.com/office/drawing/2014/main" id="{70B3F52E-FB16-D84F-88F6-CC1167648A2E}"/>
              </a:ext>
            </a:extLst>
          </p:cNvPr>
          <p:cNvSpPr txBox="1">
            <a:spLocks noChangeArrowheads="1"/>
          </p:cNvSpPr>
          <p:nvPr/>
        </p:nvSpPr>
        <p:spPr bwMode="auto">
          <a:xfrm flipH="1">
            <a:off x="2342384" y="1235865"/>
            <a:ext cx="18462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a:cs typeface="Arial" panose="020B0604020202020204" pitchFamily="34" charset="0"/>
              </a:rPr>
              <a:t>Quality Metrics Subset </a:t>
            </a:r>
          </a:p>
        </p:txBody>
      </p:sp>
      <p:sp>
        <p:nvSpPr>
          <p:cNvPr id="99" name="Text Box 98">
            <a:extLst>
              <a:ext uri="{FF2B5EF4-FFF2-40B4-BE49-F238E27FC236}">
                <a16:creationId xmlns:a16="http://schemas.microsoft.com/office/drawing/2014/main" id="{BFD84FA3-CCCC-F048-9F33-D0986B52E47C}"/>
              </a:ext>
            </a:extLst>
          </p:cNvPr>
          <p:cNvSpPr txBox="1">
            <a:spLocks noChangeArrowheads="1"/>
          </p:cNvSpPr>
          <p:nvPr/>
        </p:nvSpPr>
        <p:spPr bwMode="auto">
          <a:xfrm flipH="1">
            <a:off x="7924034" y="1235865"/>
            <a:ext cx="18859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0" hangingPunct="0">
              <a:lnSpc>
                <a:spcPct val="100000"/>
              </a:lnSpc>
              <a:buClrTx/>
            </a:pPr>
            <a:r>
              <a:rPr lang="de-DE" altLang="en-US" sz="1100">
                <a:solidFill>
                  <a:schemeClr val="bg1"/>
                </a:solidFill>
                <a:cs typeface="Arial" panose="020B0604020202020204" pitchFamily="34" charset="0"/>
              </a:rPr>
              <a:t>Application Quality</a:t>
            </a:r>
          </a:p>
        </p:txBody>
      </p:sp>
      <p:pic>
        <p:nvPicPr>
          <p:cNvPr id="100" name="Picture 97">
            <a:extLst>
              <a:ext uri="{FF2B5EF4-FFF2-40B4-BE49-F238E27FC236}">
                <a16:creationId xmlns:a16="http://schemas.microsoft.com/office/drawing/2014/main" id="{0EB00E63-F564-1042-8579-9B4DA209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667"/>
          <a:stretch>
            <a:fillRect/>
          </a:stretch>
        </p:blipFill>
        <p:spPr bwMode="auto">
          <a:xfrm>
            <a:off x="8282809" y="3488528"/>
            <a:ext cx="1417638" cy="1031875"/>
          </a:xfrm>
          <a:prstGeom prst="rect">
            <a:avLst/>
          </a:prstGeom>
          <a:noFill/>
          <a:ln>
            <a:noFill/>
          </a:ln>
          <a:effectLst/>
          <a:extLst>
            <a:ext uri="{909E8E84-426E-40DD-AFC4-6F175D3DCCD1}">
              <a14:hiddenFill xmlns:a14="http://schemas.microsoft.com/office/drawing/2010/main">
                <a:solidFill>
                  <a:srgbClr val="3A77BA"/>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pic>
      <p:sp>
        <p:nvSpPr>
          <p:cNvPr id="101" name="Rectangle 98">
            <a:extLst>
              <a:ext uri="{FF2B5EF4-FFF2-40B4-BE49-F238E27FC236}">
                <a16:creationId xmlns:a16="http://schemas.microsoft.com/office/drawing/2014/main" id="{BDAC19A0-548F-B448-9A88-F5330BC2EA26}"/>
              </a:ext>
            </a:extLst>
          </p:cNvPr>
          <p:cNvSpPr>
            <a:spLocks noChangeArrowheads="1"/>
          </p:cNvSpPr>
          <p:nvPr/>
        </p:nvSpPr>
        <p:spPr bwMode="auto">
          <a:xfrm>
            <a:off x="2282059" y="2575715"/>
            <a:ext cx="1889125" cy="365125"/>
          </a:xfrm>
          <a:prstGeom prst="rect">
            <a:avLst/>
          </a:prstGeom>
          <a:noFill/>
          <a:ln>
            <a:noFill/>
          </a:ln>
          <a:effectLst/>
          <a:extLst>
            <a:ext uri="{909E8E84-426E-40DD-AFC4-6F175D3DCCD1}">
              <a14:hiddenFill xmlns:a14="http://schemas.microsoft.com/office/drawing/2010/main">
                <a:solidFill>
                  <a:srgbClr val="3A77BA"/>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spAutoFit/>
          </a:bodyPr>
          <a:lstStyle>
            <a:lvl1pPr marL="114300" indent="-1143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a:r>
              <a:rPr lang="en-US" altLang="en-US" sz="1000" b="0"/>
              <a:t>Multiple artifacts inserting data on the same SQL table</a:t>
            </a:r>
          </a:p>
        </p:txBody>
      </p:sp>
      <p:cxnSp>
        <p:nvCxnSpPr>
          <p:cNvPr id="102" name="AutoShape 83">
            <a:extLst>
              <a:ext uri="{FF2B5EF4-FFF2-40B4-BE49-F238E27FC236}">
                <a16:creationId xmlns:a16="http://schemas.microsoft.com/office/drawing/2014/main" id="{6AC1683F-CD32-B749-ABE6-B6ACD86DEE90}"/>
              </a:ext>
            </a:extLst>
          </p:cNvPr>
          <p:cNvCxnSpPr>
            <a:cxnSpLocks noChangeShapeType="1"/>
            <a:stCxn id="30" idx="3"/>
            <a:endCxn id="101" idx="3"/>
          </p:cNvCxnSpPr>
          <p:nvPr/>
        </p:nvCxnSpPr>
        <p:spPr bwMode="auto">
          <a:xfrm flipH="1" flipV="1">
            <a:off x="4171184" y="2758278"/>
            <a:ext cx="363538" cy="9842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103" name="Rectangle 100">
            <a:extLst>
              <a:ext uri="{FF2B5EF4-FFF2-40B4-BE49-F238E27FC236}">
                <a16:creationId xmlns:a16="http://schemas.microsoft.com/office/drawing/2014/main" id="{0886D4D7-BC2D-8A48-B7B0-4856E838298F}"/>
              </a:ext>
            </a:extLst>
          </p:cNvPr>
          <p:cNvSpPr>
            <a:spLocks noChangeArrowheads="1"/>
          </p:cNvSpPr>
          <p:nvPr/>
        </p:nvSpPr>
        <p:spPr bwMode="auto">
          <a:xfrm>
            <a:off x="1878834" y="2882103"/>
            <a:ext cx="2292350" cy="228600"/>
          </a:xfrm>
          <a:prstGeom prst="rect">
            <a:avLst/>
          </a:prstGeom>
          <a:noFill/>
          <a:ln>
            <a:noFill/>
          </a:ln>
          <a:effectLst/>
          <a:extLst>
            <a:ext uri="{909E8E84-426E-40DD-AFC4-6F175D3DCCD1}">
              <a14:hiddenFill xmlns:a14="http://schemas.microsoft.com/office/drawing/2010/main">
                <a:solidFill>
                  <a:srgbClr val="3A77BA"/>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spAutoFit/>
          </a:bodyPr>
          <a:lstStyle>
            <a:lvl1pPr marL="114300" indent="-1143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a:r>
              <a:rPr lang="en-US" altLang="en-US" sz="1000" b="0"/>
              <a:t>Coupling Distribution</a:t>
            </a:r>
          </a:p>
        </p:txBody>
      </p:sp>
      <p:cxnSp>
        <p:nvCxnSpPr>
          <p:cNvPr id="104" name="AutoShape 83">
            <a:extLst>
              <a:ext uri="{FF2B5EF4-FFF2-40B4-BE49-F238E27FC236}">
                <a16:creationId xmlns:a16="http://schemas.microsoft.com/office/drawing/2014/main" id="{BE3FD8FF-2008-D747-8584-C70C46A85607}"/>
              </a:ext>
            </a:extLst>
          </p:cNvPr>
          <p:cNvCxnSpPr>
            <a:cxnSpLocks noChangeShapeType="1"/>
            <a:stCxn id="30" idx="3"/>
            <a:endCxn id="103" idx="3"/>
          </p:cNvCxnSpPr>
          <p:nvPr/>
        </p:nvCxnSpPr>
        <p:spPr bwMode="auto">
          <a:xfrm flipH="1">
            <a:off x="4171184" y="2856703"/>
            <a:ext cx="363538" cy="139700"/>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105" name="Rectangle 102">
            <a:extLst>
              <a:ext uri="{FF2B5EF4-FFF2-40B4-BE49-F238E27FC236}">
                <a16:creationId xmlns:a16="http://schemas.microsoft.com/office/drawing/2014/main" id="{3EFC85DC-050F-474E-8B63-837E881735F7}"/>
              </a:ext>
            </a:extLst>
          </p:cNvPr>
          <p:cNvSpPr>
            <a:spLocks noChangeArrowheads="1"/>
          </p:cNvSpPr>
          <p:nvPr/>
        </p:nvSpPr>
        <p:spPr bwMode="auto">
          <a:xfrm>
            <a:off x="2180459" y="1567653"/>
            <a:ext cx="1990725" cy="228600"/>
          </a:xfrm>
          <a:prstGeom prst="rect">
            <a:avLst/>
          </a:prstGeom>
          <a:noFill/>
          <a:ln>
            <a:noFill/>
          </a:ln>
          <a:effectLst/>
          <a:extLst>
            <a:ext uri="{909E8E84-426E-40DD-AFC4-6F175D3DCCD1}">
              <a14:hiddenFill xmlns:a14="http://schemas.microsoft.com/office/drawing/2010/main">
                <a:solidFill>
                  <a:srgbClr val="3A77BA"/>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A77BA">
                      <a:alpha val="50000"/>
                    </a:srgbClr>
                  </a:outerShdw>
                </a:effectLst>
              </a14:hiddenEffects>
            </a:ext>
          </a:extLst>
        </p:spPr>
        <p:txBody>
          <a:bodyPr>
            <a:spAutoFit/>
          </a:bodyPr>
          <a:lstStyle>
            <a:lvl1pPr marL="114300" indent="-114300"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a:r>
              <a:rPr lang="en-US" altLang="en-US" sz="1000" b="0"/>
              <a:t>SQL Complexity Distribution</a:t>
            </a:r>
          </a:p>
        </p:txBody>
      </p:sp>
      <p:cxnSp>
        <p:nvCxnSpPr>
          <p:cNvPr id="106" name="AutoShape 25">
            <a:extLst>
              <a:ext uri="{FF2B5EF4-FFF2-40B4-BE49-F238E27FC236}">
                <a16:creationId xmlns:a16="http://schemas.microsoft.com/office/drawing/2014/main" id="{3CC72C2E-E4A0-3F40-AE4C-C9A54628DCBD}"/>
              </a:ext>
            </a:extLst>
          </p:cNvPr>
          <p:cNvCxnSpPr>
            <a:cxnSpLocks noChangeShapeType="1"/>
            <a:stCxn id="31" idx="3"/>
            <a:endCxn id="105" idx="3"/>
          </p:cNvCxnSpPr>
          <p:nvPr/>
        </p:nvCxnSpPr>
        <p:spPr bwMode="auto">
          <a:xfrm flipH="1" flipV="1">
            <a:off x="4171184" y="1681953"/>
            <a:ext cx="363538" cy="346075"/>
          </a:xfrm>
          <a:prstGeom prst="straightConnector1">
            <a:avLst/>
          </a:prstGeom>
          <a:noFill/>
          <a:ln w="9525" cap="rnd">
            <a:solidFill>
              <a:schemeClr val="accent2"/>
            </a:solidFill>
            <a:prstDash val="sysDot"/>
            <a:round/>
            <a:headEnd/>
            <a:tailEnd/>
          </a:ln>
          <a:extLst>
            <a:ext uri="{909E8E84-426E-40DD-AFC4-6F175D3DCCD1}">
              <a14:hiddenFill xmlns:a14="http://schemas.microsoft.com/office/drawing/2010/main">
                <a:noFill/>
              </a14:hiddenFill>
            </a:ext>
          </a:extLst>
        </p:spPr>
      </p:cxnSp>
      <p:sp>
        <p:nvSpPr>
          <p:cNvPr id="107" name="Title 106">
            <a:extLst>
              <a:ext uri="{FF2B5EF4-FFF2-40B4-BE49-F238E27FC236}">
                <a16:creationId xmlns:a16="http://schemas.microsoft.com/office/drawing/2014/main" id="{15AB297F-9DE0-8240-AF0F-5282B429AFA4}"/>
              </a:ext>
            </a:extLst>
          </p:cNvPr>
          <p:cNvSpPr>
            <a:spLocks noGrp="1"/>
          </p:cNvSpPr>
          <p:nvPr>
            <p:ph type="title"/>
          </p:nvPr>
        </p:nvSpPr>
        <p:spPr/>
        <p:txBody>
          <a:bodyPr/>
          <a:lstStyle/>
          <a:p>
            <a:r>
              <a:rPr lang="en-US" dirty="0"/>
              <a:t>Deep structural analysis of software quality</a:t>
            </a:r>
          </a:p>
        </p:txBody>
      </p:sp>
    </p:spTree>
    <p:extLst>
      <p:ext uri="{BB962C8B-B14F-4D97-AF65-F5344CB8AC3E}">
        <p14:creationId xmlns:p14="http://schemas.microsoft.com/office/powerpoint/2010/main" val="11075600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AD16FCB-22DD-5748-9849-576D70D3DFE4}"/>
              </a:ext>
            </a:extLst>
          </p:cNvPr>
          <p:cNvSpPr txBox="1">
            <a:spLocks noChangeArrowheads="1"/>
          </p:cNvSpPr>
          <p:nvPr/>
        </p:nvSpPr>
        <p:spPr>
          <a:xfrm>
            <a:off x="1647224" y="1842814"/>
            <a:ext cx="1755775" cy="44037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2713" indent="-112713">
              <a:buSzPct val="60000"/>
            </a:pPr>
            <a:r>
              <a:rPr lang="en-US" sz="1400" dirty="0">
                <a:latin typeface="Arial Black" pitchFamily="34" charset="0"/>
              </a:rPr>
              <a:t>Amdocs</a:t>
            </a:r>
          </a:p>
          <a:p>
            <a:pPr marL="112713" indent="-112713">
              <a:buSzPct val="60000"/>
            </a:pPr>
            <a:r>
              <a:rPr lang="en-US" sz="1400" dirty="0"/>
              <a:t>ABAP (SAP) </a:t>
            </a:r>
            <a:r>
              <a:rPr lang="en-US" sz="1400" dirty="0" err="1"/>
              <a:t>Netweaver</a:t>
            </a:r>
            <a:endParaRPr lang="en-US" sz="1400" dirty="0"/>
          </a:p>
          <a:p>
            <a:pPr marL="112713" indent="-112713">
              <a:buSzPct val="60000"/>
            </a:pPr>
            <a:r>
              <a:rPr lang="en-US" sz="1400" dirty="0" err="1"/>
              <a:t>ASP.Net</a:t>
            </a:r>
            <a:endParaRPr lang="en-US" sz="1400" dirty="0"/>
          </a:p>
          <a:p>
            <a:pPr marL="112713" indent="-112713">
              <a:buSzPct val="60000"/>
            </a:pPr>
            <a:r>
              <a:rPr lang="en-US" sz="1400" dirty="0"/>
              <a:t>Business Objects, BODI</a:t>
            </a:r>
          </a:p>
          <a:p>
            <a:pPr marL="112713" indent="-112713">
              <a:buSzPct val="60000"/>
            </a:pPr>
            <a:r>
              <a:rPr lang="en-US" sz="1400" dirty="0"/>
              <a:t>C</a:t>
            </a:r>
          </a:p>
          <a:p>
            <a:pPr marL="112713" indent="-112713">
              <a:buSzPct val="60000"/>
            </a:pPr>
            <a:r>
              <a:rPr lang="en-US" sz="1400" dirty="0"/>
              <a:t>C++</a:t>
            </a:r>
          </a:p>
          <a:p>
            <a:pPr marL="112713" indent="-112713">
              <a:buSzPct val="60000"/>
            </a:pPr>
            <a:r>
              <a:rPr lang="en-US" sz="1400" dirty="0"/>
              <a:t>C#</a:t>
            </a:r>
          </a:p>
          <a:p>
            <a:pPr marL="112713" indent="-112713">
              <a:buSzPct val="60000"/>
            </a:pPr>
            <a:r>
              <a:rPr lang="en-US" sz="1400" dirty="0"/>
              <a:t>Pro C</a:t>
            </a:r>
          </a:p>
          <a:p>
            <a:pPr marL="112713" indent="-112713">
              <a:buSzPct val="60000"/>
            </a:pPr>
            <a:r>
              <a:rPr lang="en-US" sz="1400" dirty="0"/>
              <a:t>CICS</a:t>
            </a:r>
          </a:p>
          <a:p>
            <a:pPr marL="112713" indent="-112713">
              <a:buSzPct val="60000"/>
            </a:pPr>
            <a:r>
              <a:rPr lang="en-US" sz="1400" dirty="0" err="1"/>
              <a:t>ClearBasic</a:t>
            </a:r>
            <a:endParaRPr lang="en-US" sz="1400" dirty="0"/>
          </a:p>
          <a:p>
            <a:pPr marL="112713" indent="-112713">
              <a:buSzPct val="60000"/>
            </a:pPr>
            <a:r>
              <a:rPr lang="en-US" sz="1400" dirty="0"/>
              <a:t>Cobol</a:t>
            </a:r>
          </a:p>
          <a:p>
            <a:pPr marL="112713" indent="-112713">
              <a:buSzPct val="60000"/>
            </a:pPr>
            <a:r>
              <a:rPr lang="en-US" sz="1400" dirty="0"/>
              <a:t>Delphi</a:t>
            </a:r>
          </a:p>
          <a:p>
            <a:pPr marL="112713" indent="-112713">
              <a:buSzPct val="60000"/>
            </a:pPr>
            <a:r>
              <a:rPr lang="en-US" sz="1400" dirty="0" err="1"/>
              <a:t>Fortan</a:t>
            </a:r>
            <a:endParaRPr lang="en-US" sz="1400" dirty="0"/>
          </a:p>
          <a:p>
            <a:pPr marL="112713" indent="-112713">
              <a:buSzPct val="60000"/>
            </a:pPr>
            <a:r>
              <a:rPr lang="en-US" sz="1400" dirty="0"/>
              <a:t>HTML, XHTML</a:t>
            </a:r>
          </a:p>
          <a:p>
            <a:pPr marL="112713" indent="-112713">
              <a:buSzPct val="60000"/>
            </a:pPr>
            <a:r>
              <a:rPr lang="en-US" sz="1400" dirty="0"/>
              <a:t>Hyperion SQR</a:t>
            </a:r>
          </a:p>
        </p:txBody>
      </p:sp>
      <p:sp>
        <p:nvSpPr>
          <p:cNvPr id="3" name="Rectangle 4">
            <a:extLst>
              <a:ext uri="{FF2B5EF4-FFF2-40B4-BE49-F238E27FC236}">
                <a16:creationId xmlns:a16="http://schemas.microsoft.com/office/drawing/2014/main" id="{3B82F9D5-03C9-294F-AF07-61B7CE6B3194}"/>
              </a:ext>
            </a:extLst>
          </p:cNvPr>
          <p:cNvSpPr>
            <a:spLocks noChangeArrowheads="1"/>
          </p:cNvSpPr>
          <p:nvPr/>
        </p:nvSpPr>
        <p:spPr bwMode="auto">
          <a:xfrm>
            <a:off x="3633186" y="1842814"/>
            <a:ext cx="1755775" cy="4403725"/>
          </a:xfrm>
          <a:prstGeom prst="rect">
            <a:avLst/>
          </a:prstGeom>
          <a:noFill/>
          <a:ln w="9525">
            <a:noFill/>
            <a:miter lim="800000"/>
            <a:headEnd/>
            <a:tailEnd/>
          </a:ln>
        </p:spPr>
        <p:txBody>
          <a:bodyPr lIns="89989" tIns="46795" rIns="89989" bIns="46795"/>
          <a:lstStyle/>
          <a:p>
            <a:pPr marL="112713" indent="-112713" algn="l" eaLnBrk="0" hangingPunct="0">
              <a:lnSpc>
                <a:spcPct val="100000"/>
              </a:lnSpc>
              <a:spcBef>
                <a:spcPct val="50000"/>
              </a:spcBef>
              <a:buClr>
                <a:srgbClr val="9C9B8E"/>
              </a:buClr>
              <a:buSzPct val="60000"/>
              <a:buFont typeface="Wingdings" pitchFamily="2" charset="2"/>
              <a:buChar char="n"/>
            </a:pPr>
            <a:r>
              <a:rPr lang="en-US" sz="1400" b="1" dirty="0">
                <a:solidFill>
                  <a:srgbClr val="000000"/>
                </a:solidFill>
              </a:rPr>
              <a:t>IBM DataStage</a:t>
            </a:r>
          </a:p>
          <a:p>
            <a:pPr marL="112713" indent="-112713" algn="l" eaLnBrk="0" hangingPunct="0">
              <a:lnSpc>
                <a:spcPct val="100000"/>
              </a:lnSpc>
              <a:spcBef>
                <a:spcPct val="50000"/>
              </a:spcBef>
              <a:buClr>
                <a:srgbClr val="9C9B8E"/>
              </a:buClr>
              <a:buSzPct val="60000"/>
              <a:buFont typeface="Wingdings" pitchFamily="2" charset="2"/>
              <a:buChar char="n"/>
            </a:pPr>
            <a:r>
              <a:rPr lang="en-US" sz="1400" b="1" dirty="0">
                <a:solidFill>
                  <a:srgbClr val="000000"/>
                </a:solidFill>
              </a:rPr>
              <a:t>IBM SQL/PSM</a:t>
            </a:r>
          </a:p>
          <a:p>
            <a:pPr marL="112713" indent="-112713" algn="l" eaLnBrk="0" hangingPunct="0">
              <a:lnSpc>
                <a:spcPct val="100000"/>
              </a:lnSpc>
              <a:spcBef>
                <a:spcPct val="50000"/>
              </a:spcBef>
              <a:buClr>
                <a:srgbClr val="9C9B8E"/>
              </a:buClr>
              <a:buSzPct val="60000"/>
              <a:buFont typeface="Wingdings" pitchFamily="2" charset="2"/>
              <a:buChar char="n"/>
            </a:pPr>
            <a:r>
              <a:rPr lang="en-US" sz="1400" b="1" dirty="0">
                <a:solidFill>
                  <a:srgbClr val="000000"/>
                </a:solidFill>
              </a:rPr>
              <a:t>IMS</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J2EE</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Java</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JavaScript, Jscript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JCL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JSP</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KSH</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Natural </a:t>
            </a:r>
            <a:r>
              <a:rPr lang="en-US" sz="1400" b="1" dirty="0" err="1">
                <a:solidFill>
                  <a:srgbClr val="000000"/>
                </a:solidFill>
              </a:rPr>
              <a:t>Adabas</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err="1">
                <a:solidFill>
                  <a:srgbClr val="000000"/>
                </a:solidFill>
              </a:rPr>
              <a:t>ObjectStar</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Oracle Forms</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Oracle PL/SQL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err="1">
                <a:solidFill>
                  <a:srgbClr val="000000"/>
                </a:solidFill>
              </a:rPr>
              <a:t>Pacbase</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latin typeface="Arial Black" pitchFamily="34" charset="0"/>
              </a:rPr>
              <a:t>PeopleSof</a:t>
            </a:r>
            <a:r>
              <a:rPr lang="en-US" sz="1400" b="1" dirty="0">
                <a:solidFill>
                  <a:srgbClr val="000000"/>
                </a:solidFill>
              </a:rPr>
              <a:t>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Perl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PHP</a:t>
            </a:r>
          </a:p>
        </p:txBody>
      </p:sp>
      <p:sp>
        <p:nvSpPr>
          <p:cNvPr id="4" name="Rectangle 5">
            <a:extLst>
              <a:ext uri="{FF2B5EF4-FFF2-40B4-BE49-F238E27FC236}">
                <a16:creationId xmlns:a16="http://schemas.microsoft.com/office/drawing/2014/main" id="{79C9FFB3-E404-3141-9C34-88674ED8BFC6}"/>
              </a:ext>
            </a:extLst>
          </p:cNvPr>
          <p:cNvSpPr>
            <a:spLocks noChangeArrowheads="1"/>
          </p:cNvSpPr>
          <p:nvPr/>
        </p:nvSpPr>
        <p:spPr bwMode="auto">
          <a:xfrm>
            <a:off x="5584224" y="1771376"/>
            <a:ext cx="1755775" cy="4403725"/>
          </a:xfrm>
          <a:prstGeom prst="rect">
            <a:avLst/>
          </a:prstGeom>
          <a:noFill/>
          <a:ln w="9525">
            <a:noFill/>
            <a:miter lim="800000"/>
            <a:headEnd/>
            <a:tailEnd/>
          </a:ln>
        </p:spPr>
        <p:txBody>
          <a:bodyPr lIns="89989" tIns="46795" rIns="89989" bIns="46795"/>
          <a:lstStyle/>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PL1</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PowerBuilder</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RPG400</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latin typeface="Arial Black" pitchFamily="34" charset="0"/>
              </a:rPr>
              <a:t>Siebel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Slogan</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SOA Assistant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SQL Server T-SQL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Sybase T-SQL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Tibco</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VB Script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err="1">
                <a:solidFill>
                  <a:srgbClr val="000000"/>
                </a:solidFill>
              </a:rPr>
              <a:t>VB.Net</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VBScript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Visual Basic</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err="1">
                <a:solidFill>
                  <a:srgbClr val="000000"/>
                </a:solidFill>
              </a:rPr>
              <a:t>Webmethods</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WSDL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XML</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a:t>
            </a:r>
          </a:p>
        </p:txBody>
      </p:sp>
      <p:sp>
        <p:nvSpPr>
          <p:cNvPr id="5" name="Text Box 6">
            <a:extLst>
              <a:ext uri="{FF2B5EF4-FFF2-40B4-BE49-F238E27FC236}">
                <a16:creationId xmlns:a16="http://schemas.microsoft.com/office/drawing/2014/main" id="{E9C8AF24-D97E-CD40-BDA7-47C9068D7757}"/>
              </a:ext>
            </a:extLst>
          </p:cNvPr>
          <p:cNvSpPr txBox="1">
            <a:spLocks noChangeArrowheads="1"/>
          </p:cNvSpPr>
          <p:nvPr/>
        </p:nvSpPr>
        <p:spPr bwMode="auto">
          <a:xfrm>
            <a:off x="1647223" y="1263376"/>
            <a:ext cx="5692775" cy="379413"/>
          </a:xfrm>
          <a:prstGeom prst="rect">
            <a:avLst/>
          </a:prstGeom>
          <a:gradFill rotWithShape="1">
            <a:gsLst>
              <a:gs pos="0">
                <a:srgbClr val="B2B2B2"/>
              </a:gs>
              <a:gs pos="50000">
                <a:srgbClr val="B2B2B2">
                  <a:gamma/>
                  <a:tint val="40000"/>
                  <a:invGamma/>
                </a:srgbClr>
              </a:gs>
              <a:gs pos="100000">
                <a:srgbClr val="B2B2B2"/>
              </a:gs>
            </a:gsLst>
            <a:lin ang="0" scaled="1"/>
          </a:gradFill>
          <a:ln w="9525" algn="ctr">
            <a:noFill/>
            <a:miter lim="800000"/>
            <a:headEnd/>
            <a:tailEnd/>
          </a:ln>
          <a:effectLst>
            <a:outerShdw dist="35921" dir="2700000" algn="ctr" rotWithShape="0">
              <a:schemeClr val="bg2"/>
            </a:outerShdw>
          </a:effectLst>
        </p:spPr>
        <p:txBody>
          <a:bodyPr wrap="none" anchor="ctr"/>
          <a:lstStyle/>
          <a:p>
            <a:pPr marL="114300" indent="-114300">
              <a:defRPr/>
            </a:pPr>
            <a:r>
              <a:rPr lang="en-US" b="1">
                <a:solidFill>
                  <a:srgbClr val="000000"/>
                </a:solidFill>
                <a:effectLst>
                  <a:outerShdw blurRad="38100" dist="38100" dir="2700000" algn="tl">
                    <a:srgbClr val="FFFFFF"/>
                  </a:outerShdw>
                </a:effectLst>
                <a:latin typeface="Tahoma" pitchFamily="34" charset="0"/>
              </a:rPr>
              <a:t>Analyzers</a:t>
            </a:r>
          </a:p>
        </p:txBody>
      </p:sp>
      <p:sp>
        <p:nvSpPr>
          <p:cNvPr id="6" name="Text Box 7">
            <a:extLst>
              <a:ext uri="{FF2B5EF4-FFF2-40B4-BE49-F238E27FC236}">
                <a16:creationId xmlns:a16="http://schemas.microsoft.com/office/drawing/2014/main" id="{DEB94E5D-45CE-AF42-9082-97FB29E9FBE7}"/>
              </a:ext>
            </a:extLst>
          </p:cNvPr>
          <p:cNvSpPr txBox="1">
            <a:spLocks noChangeArrowheads="1"/>
          </p:cNvSpPr>
          <p:nvPr/>
        </p:nvSpPr>
        <p:spPr bwMode="auto">
          <a:xfrm>
            <a:off x="7998811" y="1277664"/>
            <a:ext cx="2054225" cy="379412"/>
          </a:xfrm>
          <a:prstGeom prst="rect">
            <a:avLst/>
          </a:prstGeom>
          <a:gradFill rotWithShape="1">
            <a:gsLst>
              <a:gs pos="0">
                <a:srgbClr val="B2B2B2"/>
              </a:gs>
              <a:gs pos="50000">
                <a:srgbClr val="B2B2B2">
                  <a:gamma/>
                  <a:tint val="40000"/>
                  <a:invGamma/>
                </a:srgbClr>
              </a:gs>
              <a:gs pos="100000">
                <a:srgbClr val="B2B2B2"/>
              </a:gs>
            </a:gsLst>
            <a:lin ang="0" scaled="1"/>
          </a:gradFill>
          <a:ln w="9525" algn="ctr">
            <a:noFill/>
            <a:miter lim="800000"/>
            <a:headEnd/>
            <a:tailEnd/>
          </a:ln>
          <a:effectLst>
            <a:outerShdw dist="35921" dir="2700000" algn="ctr" rotWithShape="0">
              <a:schemeClr val="bg2"/>
            </a:outerShdw>
          </a:effectLst>
        </p:spPr>
        <p:txBody>
          <a:bodyPr wrap="none" anchor="ctr"/>
          <a:lstStyle/>
          <a:p>
            <a:pPr marL="114300" indent="-114300">
              <a:defRPr/>
            </a:pPr>
            <a:r>
              <a:rPr lang="en-US" b="1">
                <a:solidFill>
                  <a:srgbClr val="000000"/>
                </a:solidFill>
                <a:effectLst>
                  <a:outerShdw blurRad="38100" dist="38100" dir="2700000" algn="tl">
                    <a:srgbClr val="FFFFFF"/>
                  </a:outerShdw>
                </a:effectLst>
                <a:latin typeface="Tahoma" pitchFamily="34" charset="0"/>
              </a:rPr>
              <a:t>Frameworks</a:t>
            </a:r>
          </a:p>
        </p:txBody>
      </p:sp>
      <p:sp>
        <p:nvSpPr>
          <p:cNvPr id="7" name="Rectangle 9">
            <a:extLst>
              <a:ext uri="{FF2B5EF4-FFF2-40B4-BE49-F238E27FC236}">
                <a16:creationId xmlns:a16="http://schemas.microsoft.com/office/drawing/2014/main" id="{4DB3ABE9-A8D3-574B-BCFC-CF2D2028FD88}"/>
              </a:ext>
            </a:extLst>
          </p:cNvPr>
          <p:cNvSpPr>
            <a:spLocks noChangeArrowheads="1"/>
          </p:cNvSpPr>
          <p:nvPr/>
        </p:nvSpPr>
        <p:spPr bwMode="auto">
          <a:xfrm>
            <a:off x="8200424" y="1842814"/>
            <a:ext cx="1755775" cy="4403725"/>
          </a:xfrm>
          <a:prstGeom prst="rect">
            <a:avLst/>
          </a:prstGeom>
          <a:noFill/>
          <a:ln w="9525">
            <a:noFill/>
            <a:miter lim="800000"/>
            <a:headEnd/>
            <a:tailEnd/>
          </a:ln>
        </p:spPr>
        <p:txBody>
          <a:bodyPr lIns="89989" tIns="46795" rIns="89989" bIns="46795"/>
          <a:lstStyle/>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Hibernate</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Spring</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Struts</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Struts </a:t>
            </a:r>
            <a:r>
              <a:rPr lang="en-US" sz="1400" b="1" dirty="0" err="1">
                <a:solidFill>
                  <a:srgbClr val="000000"/>
                </a:solidFill>
              </a:rPr>
              <a:t>Validator</a:t>
            </a:r>
            <a:endParaRPr lang="en-US" sz="1400" b="1" dirty="0">
              <a:solidFill>
                <a:srgbClr val="000000"/>
              </a:solidFill>
            </a:endParaRP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Tiles</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JPA</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STXX</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a:t>
            </a:r>
          </a:p>
          <a:p>
            <a:pPr marL="112713" indent="-112713" algn="l" eaLnBrk="0" hangingPunct="0">
              <a:lnSpc>
                <a:spcPct val="80000"/>
              </a:lnSpc>
              <a:spcBef>
                <a:spcPct val="50000"/>
              </a:spcBef>
              <a:buClr>
                <a:srgbClr val="9C9B8E"/>
              </a:buClr>
              <a:buSzPct val="60000"/>
              <a:buFont typeface="Wingdings" pitchFamily="2" charset="2"/>
              <a:buChar char="n"/>
            </a:pPr>
            <a:r>
              <a:rPr lang="en-US" sz="1400" b="1" dirty="0">
                <a:solidFill>
                  <a:srgbClr val="000000"/>
                </a:solidFill>
              </a:rPr>
              <a:t>…</a:t>
            </a:r>
          </a:p>
        </p:txBody>
      </p:sp>
      <p:sp>
        <p:nvSpPr>
          <p:cNvPr id="9" name="Title 8">
            <a:extLst>
              <a:ext uri="{FF2B5EF4-FFF2-40B4-BE49-F238E27FC236}">
                <a16:creationId xmlns:a16="http://schemas.microsoft.com/office/drawing/2014/main" id="{E6999F77-98E2-394C-B595-29FAFA57D7EB}"/>
              </a:ext>
            </a:extLst>
          </p:cNvPr>
          <p:cNvSpPr>
            <a:spLocks noGrp="1"/>
          </p:cNvSpPr>
          <p:nvPr>
            <p:ph type="title"/>
          </p:nvPr>
        </p:nvSpPr>
        <p:spPr/>
        <p:txBody>
          <a:bodyPr/>
          <a:lstStyle/>
          <a:p>
            <a:r>
              <a:rPr lang="en-US" dirty="0"/>
              <a:t>Technology Coverage</a:t>
            </a:r>
          </a:p>
        </p:txBody>
      </p:sp>
      <p:sp>
        <p:nvSpPr>
          <p:cNvPr id="12" name="Rectangle 8">
            <a:extLst>
              <a:ext uri="{FF2B5EF4-FFF2-40B4-BE49-F238E27FC236}">
                <a16:creationId xmlns:a16="http://schemas.microsoft.com/office/drawing/2014/main" id="{35F27AFB-AC61-F744-B96A-CE7B9ABFA1D1}"/>
              </a:ext>
            </a:extLst>
          </p:cNvPr>
          <p:cNvSpPr>
            <a:spLocks noChangeArrowheads="1"/>
          </p:cNvSpPr>
          <p:nvPr/>
        </p:nvSpPr>
        <p:spPr bwMode="auto">
          <a:xfrm>
            <a:off x="8200424" y="4791348"/>
            <a:ext cx="2906847" cy="788988"/>
          </a:xfrm>
          <a:prstGeom prst="rect">
            <a:avLst/>
          </a:prstGeom>
          <a:noFill/>
          <a:ln w="9525">
            <a:noFill/>
            <a:miter lim="800000"/>
            <a:headEnd/>
            <a:tailEnd/>
          </a:ln>
        </p:spPr>
        <p:txBody>
          <a:bodyPr lIns="89989" tIns="46795" rIns="89989" bIns="46795"/>
          <a:lstStyle/>
          <a:p>
            <a:pPr marL="112713" indent="-112713" algn="l" eaLnBrk="0" hangingPunct="0">
              <a:lnSpc>
                <a:spcPct val="100000"/>
              </a:lnSpc>
              <a:spcBef>
                <a:spcPct val="50000"/>
              </a:spcBef>
              <a:buClr>
                <a:srgbClr val="9C9B8E"/>
              </a:buClr>
              <a:buSzPct val="60000"/>
              <a:buFont typeface="Wingdings" pitchFamily="2" charset="2"/>
              <a:buChar char="n"/>
            </a:pPr>
            <a:r>
              <a:rPr lang="en-US" sz="1400" b="1" dirty="0">
                <a:solidFill>
                  <a:srgbClr val="000000"/>
                </a:solidFill>
              </a:rPr>
              <a:t>Universal Analyzer for supporting other languages</a:t>
            </a:r>
          </a:p>
        </p:txBody>
      </p:sp>
    </p:spTree>
    <p:extLst>
      <p:ext uri="{BB962C8B-B14F-4D97-AF65-F5344CB8AC3E}">
        <p14:creationId xmlns:p14="http://schemas.microsoft.com/office/powerpoint/2010/main" val="9853089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B6ABA-4E69-434B-B5A0-E74F119DC8F9}"/>
              </a:ext>
            </a:extLst>
          </p:cNvPr>
          <p:cNvSpPr>
            <a:spLocks noGrp="1"/>
          </p:cNvSpPr>
          <p:nvPr>
            <p:ph type="title"/>
          </p:nvPr>
        </p:nvSpPr>
        <p:spPr/>
        <p:txBody>
          <a:bodyPr/>
          <a:lstStyle/>
          <a:p>
            <a:r>
              <a:rPr lang="en-US" dirty="0"/>
              <a:t>Agenda</a:t>
            </a:r>
          </a:p>
        </p:txBody>
      </p:sp>
      <p:sp>
        <p:nvSpPr>
          <p:cNvPr id="3" name="Oval 2">
            <a:extLst>
              <a:ext uri="{FF2B5EF4-FFF2-40B4-BE49-F238E27FC236}">
                <a16:creationId xmlns:a16="http://schemas.microsoft.com/office/drawing/2014/main" id="{EA4407C1-E91A-4125-A02D-C91D83CEAB0F}"/>
              </a:ext>
            </a:extLst>
          </p:cNvPr>
          <p:cNvSpPr/>
          <p:nvPr/>
        </p:nvSpPr>
        <p:spPr>
          <a:xfrm>
            <a:off x="5165109" y="3292472"/>
            <a:ext cx="1457325" cy="77360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 name="Oval 3">
            <a:extLst>
              <a:ext uri="{FF2B5EF4-FFF2-40B4-BE49-F238E27FC236}">
                <a16:creationId xmlns:a16="http://schemas.microsoft.com/office/drawing/2014/main" id="{2617F872-5308-417B-A475-8FC51DF74D71}"/>
              </a:ext>
            </a:extLst>
          </p:cNvPr>
          <p:cNvSpPr/>
          <p:nvPr/>
        </p:nvSpPr>
        <p:spPr>
          <a:xfrm>
            <a:off x="5165109" y="2126295"/>
            <a:ext cx="1457325" cy="77360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 name="Oval 4">
            <a:extLst>
              <a:ext uri="{FF2B5EF4-FFF2-40B4-BE49-F238E27FC236}">
                <a16:creationId xmlns:a16="http://schemas.microsoft.com/office/drawing/2014/main" id="{F41D5527-310F-407E-A360-458278EFD5B0}"/>
              </a:ext>
            </a:extLst>
          </p:cNvPr>
          <p:cNvSpPr/>
          <p:nvPr/>
        </p:nvSpPr>
        <p:spPr>
          <a:xfrm>
            <a:off x="5169727" y="4455727"/>
            <a:ext cx="1457325" cy="773604"/>
          </a:xfrm>
          <a:prstGeom prst="ellipse">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Freeform: Shape 5">
            <a:extLst>
              <a:ext uri="{FF2B5EF4-FFF2-40B4-BE49-F238E27FC236}">
                <a16:creationId xmlns:a16="http://schemas.microsoft.com/office/drawing/2014/main" id="{780CC58F-5966-43DB-8D9B-942EDE1894E0}"/>
              </a:ext>
            </a:extLst>
          </p:cNvPr>
          <p:cNvSpPr/>
          <p:nvPr/>
        </p:nvSpPr>
        <p:spPr>
          <a:xfrm>
            <a:off x="5717559" y="1344190"/>
            <a:ext cx="352425" cy="4701747"/>
          </a:xfrm>
          <a:custGeom>
            <a:avLst/>
            <a:gdLst>
              <a:gd name="connsiteX0" fmla="*/ 234950 w 469900"/>
              <a:gd name="connsiteY0" fmla="*/ 0 h 5308308"/>
              <a:gd name="connsiteX1" fmla="*/ 469900 w 469900"/>
              <a:gd name="connsiteY1" fmla="*/ 234950 h 5308308"/>
              <a:gd name="connsiteX2" fmla="*/ 469900 w 469900"/>
              <a:gd name="connsiteY2" fmla="*/ 5308308 h 5308308"/>
              <a:gd name="connsiteX3" fmla="*/ 0 w 469900"/>
              <a:gd name="connsiteY3" fmla="*/ 5308308 h 5308308"/>
              <a:gd name="connsiteX4" fmla="*/ 0 w 469900"/>
              <a:gd name="connsiteY4" fmla="*/ 234950 h 5308308"/>
              <a:gd name="connsiteX5" fmla="*/ 234950 w 469900"/>
              <a:gd name="connsiteY5" fmla="*/ 0 h 530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5308308">
                <a:moveTo>
                  <a:pt x="234950" y="0"/>
                </a:moveTo>
                <a:cubicBezTo>
                  <a:pt x="364709" y="0"/>
                  <a:pt x="469900" y="105191"/>
                  <a:pt x="469900" y="234950"/>
                </a:cubicBezTo>
                <a:lnTo>
                  <a:pt x="469900" y="5308308"/>
                </a:lnTo>
                <a:lnTo>
                  <a:pt x="0" y="5308308"/>
                </a:lnTo>
                <a:lnTo>
                  <a:pt x="0" y="234950"/>
                </a:lnTo>
                <a:cubicBezTo>
                  <a:pt x="0" y="105191"/>
                  <a:pt x="105191" y="0"/>
                  <a:pt x="234950" y="0"/>
                </a:cubicBezTo>
                <a:close/>
              </a:path>
            </a:pathLst>
          </a:custGeom>
          <a:gradFill flip="none" rotWithShape="1">
            <a:gsLst>
              <a:gs pos="0">
                <a:schemeClr val="accent6">
                  <a:lumMod val="50000"/>
                </a:schemeClr>
              </a:gs>
              <a:gs pos="23000">
                <a:schemeClr val="accent6"/>
              </a:gs>
              <a:gs pos="69000">
                <a:schemeClr val="accent6"/>
              </a:gs>
              <a:gs pos="97000">
                <a:schemeClr val="accent6">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 name="Rectangle 6">
            <a:extLst>
              <a:ext uri="{FF2B5EF4-FFF2-40B4-BE49-F238E27FC236}">
                <a16:creationId xmlns:a16="http://schemas.microsoft.com/office/drawing/2014/main" id="{6BB6CAF2-4866-4F3C-91F3-78C71DB5388C}"/>
              </a:ext>
            </a:extLst>
          </p:cNvPr>
          <p:cNvSpPr/>
          <p:nvPr/>
        </p:nvSpPr>
        <p:spPr>
          <a:xfrm>
            <a:off x="2067769" y="1814846"/>
            <a:ext cx="3276601" cy="957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34290" rIns="68580" bIns="34290" numCol="1" spcCol="0" rtlCol="0" fromWordArt="0" anchor="ctr" anchorCtr="0" forceAA="0" compatLnSpc="1">
            <a:prstTxWarp prst="textNoShape">
              <a:avLst/>
            </a:prstTxWarp>
            <a:noAutofit/>
          </a:bodyPr>
          <a:lstStyle/>
          <a:p>
            <a:r>
              <a:rPr lang="en-US" sz="1600" b="1" dirty="0"/>
              <a:t>HCL’s Understanding  &amp; Project Scope</a:t>
            </a:r>
            <a:endParaRPr lang="en-US" sz="1200" dirty="0">
              <a:solidFill>
                <a:prstClr val="white"/>
              </a:solidFill>
            </a:endParaRPr>
          </a:p>
        </p:txBody>
      </p:sp>
      <p:sp>
        <p:nvSpPr>
          <p:cNvPr id="8" name="Freeform: Shape 7">
            <a:extLst>
              <a:ext uri="{FF2B5EF4-FFF2-40B4-BE49-F238E27FC236}">
                <a16:creationId xmlns:a16="http://schemas.microsoft.com/office/drawing/2014/main" id="{9F78EF45-6206-426E-8E1E-68E35ADE7704}"/>
              </a:ext>
            </a:extLst>
          </p:cNvPr>
          <p:cNvSpPr/>
          <p:nvPr/>
        </p:nvSpPr>
        <p:spPr>
          <a:xfrm>
            <a:off x="2084534" y="1872433"/>
            <a:ext cx="1393372" cy="870464"/>
          </a:xfrm>
          <a:custGeom>
            <a:avLst/>
            <a:gdLst>
              <a:gd name="connsiteX0" fmla="*/ 2321 w 2043651"/>
              <a:gd name="connsiteY0" fmla="*/ 0 h 1495236"/>
              <a:gd name="connsiteX1" fmla="*/ 2043651 w 2043651"/>
              <a:gd name="connsiteY1" fmla="*/ 0 h 1495236"/>
              <a:gd name="connsiteX2" fmla="*/ 1925475 w 2043651"/>
              <a:gd name="connsiteY2" fmla="*/ 522318 h 1495236"/>
              <a:gd name="connsiteX3" fmla="*/ 0 w 2043651"/>
              <a:gd name="connsiteY3" fmla="*/ 1495236 h 1495236"/>
              <a:gd name="connsiteX4" fmla="*/ 0 w 2043651"/>
              <a:gd name="connsiteY4" fmla="*/ 1172 h 149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651" h="1495236">
                <a:moveTo>
                  <a:pt x="2321" y="0"/>
                </a:moveTo>
                <a:lnTo>
                  <a:pt x="2043651" y="0"/>
                </a:lnTo>
                <a:lnTo>
                  <a:pt x="1925475" y="522318"/>
                </a:lnTo>
                <a:lnTo>
                  <a:pt x="0" y="1495236"/>
                </a:lnTo>
                <a:lnTo>
                  <a:pt x="0" y="1172"/>
                </a:lnTo>
                <a:close/>
              </a:path>
            </a:pathLst>
          </a:custGeom>
          <a:solidFill>
            <a:schemeClr val="bg2"/>
          </a:solidFill>
          <a:ln>
            <a:noFill/>
          </a:ln>
          <a:effectLst>
            <a:outerShdw blurRad="381000" dist="406400" dir="6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9" name="Freeform: Shape 8">
            <a:extLst>
              <a:ext uri="{FF2B5EF4-FFF2-40B4-BE49-F238E27FC236}">
                <a16:creationId xmlns:a16="http://schemas.microsoft.com/office/drawing/2014/main" id="{CFC24D2C-FF4D-48F2-A55E-F28161118F28}"/>
              </a:ext>
            </a:extLst>
          </p:cNvPr>
          <p:cNvSpPr/>
          <p:nvPr/>
        </p:nvSpPr>
        <p:spPr>
          <a:xfrm>
            <a:off x="5344370" y="1672451"/>
            <a:ext cx="1095375" cy="1099717"/>
          </a:xfrm>
          <a:custGeom>
            <a:avLst/>
            <a:gdLst>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730250 w 1460500"/>
              <a:gd name="connsiteY21" fmla="*/ 1265262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0 w 1460500"/>
              <a:gd name="connsiteY12" fmla="*/ 1045828 h 1709959"/>
              <a:gd name="connsiteX13" fmla="*/ 730250 w 1460500"/>
              <a:gd name="connsiteY13" fmla="*/ 0 h 1709959"/>
              <a:gd name="connsiteX14" fmla="*/ 1417240 w 1460500"/>
              <a:gd name="connsiteY14" fmla="*/ 185294 h 1709959"/>
              <a:gd name="connsiteX15" fmla="*/ 1454528 w 1460500"/>
              <a:gd name="connsiteY15" fmla="*/ 214722 h 1709959"/>
              <a:gd name="connsiteX16" fmla="*/ 1454530 w 1460500"/>
              <a:gd name="connsiteY16" fmla="*/ 214723 h 1709959"/>
              <a:gd name="connsiteX17" fmla="*/ 1460500 w 1460500"/>
              <a:gd name="connsiteY17" fmla="*/ 214723 h 1709959"/>
              <a:gd name="connsiteX18" fmla="*/ 1460500 w 1460500"/>
              <a:gd name="connsiteY18" fmla="*/ 219435 h 1709959"/>
              <a:gd name="connsiteX19" fmla="*/ 1460500 w 1460500"/>
              <a:gd name="connsiteY19" fmla="*/ 219436 h 1709959"/>
              <a:gd name="connsiteX20" fmla="*/ 1460500 w 1460500"/>
              <a:gd name="connsiteY20" fmla="*/ 1045827 h 1709959"/>
              <a:gd name="connsiteX21" fmla="*/ 1417240 w 1460500"/>
              <a:gd name="connsiteY21" fmla="*/ 1079968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1417240 w 1460500"/>
              <a:gd name="connsiteY2" fmla="*/ 1079969 h 1709959"/>
              <a:gd name="connsiteX3" fmla="*/ 1460500 w 1460500"/>
              <a:gd name="connsiteY3" fmla="*/ 1045828 h 1709959"/>
              <a:gd name="connsiteX4" fmla="*/ 1460500 w 1460500"/>
              <a:gd name="connsiteY4" fmla="*/ 1709959 h 1709959"/>
              <a:gd name="connsiteX5" fmla="*/ 1454545 w 1460500"/>
              <a:gd name="connsiteY5" fmla="*/ 1709959 h 1709959"/>
              <a:gd name="connsiteX6" fmla="*/ 1417240 w 1460500"/>
              <a:gd name="connsiteY6" fmla="*/ 1680518 h 1709959"/>
              <a:gd name="connsiteX7" fmla="*/ 730250 w 1460500"/>
              <a:gd name="connsiteY7" fmla="*/ 1495224 h 1709959"/>
              <a:gd name="connsiteX8" fmla="*/ 43261 w 1460500"/>
              <a:gd name="connsiteY8" fmla="*/ 1680518 h 1709959"/>
              <a:gd name="connsiteX9" fmla="*/ 5956 w 1460500"/>
              <a:gd name="connsiteY9" fmla="*/ 1709959 h 1709959"/>
              <a:gd name="connsiteX10" fmla="*/ 0 w 1460500"/>
              <a:gd name="connsiteY10" fmla="*/ 1709959 h 1709959"/>
              <a:gd name="connsiteX11" fmla="*/ 0 w 1460500"/>
              <a:gd name="connsiteY11" fmla="*/ 1045828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43260 w 1460500"/>
              <a:gd name="connsiteY21" fmla="*/ 1079968 h 1709959"/>
              <a:gd name="connsiteX22" fmla="*/ 0 w 1460500"/>
              <a:gd name="connsiteY22" fmla="*/ 1045827 h 1709959"/>
              <a:gd name="connsiteX23" fmla="*/ 0 w 1460500"/>
              <a:gd name="connsiteY23" fmla="*/ 219436 h 1709959"/>
              <a:gd name="connsiteX24" fmla="*/ 0 w 1460500"/>
              <a:gd name="connsiteY24" fmla="*/ 219435 h 1709959"/>
              <a:gd name="connsiteX25" fmla="*/ 0 w 1460500"/>
              <a:gd name="connsiteY25" fmla="*/ 214723 h 1709959"/>
              <a:gd name="connsiteX26" fmla="*/ 5971 w 1460500"/>
              <a:gd name="connsiteY26" fmla="*/ 214723 h 1709959"/>
              <a:gd name="connsiteX27" fmla="*/ 5972 w 1460500"/>
              <a:gd name="connsiteY27" fmla="*/ 214722 h 1709959"/>
              <a:gd name="connsiteX28" fmla="*/ 43260 w 1460500"/>
              <a:gd name="connsiteY28" fmla="*/ 185294 h 1709959"/>
              <a:gd name="connsiteX29" fmla="*/ 730250 w 1460500"/>
              <a:gd name="connsiteY29" fmla="*/ 0 h 17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0" h="1709959">
                <a:moveTo>
                  <a:pt x="0" y="1045828"/>
                </a:moveTo>
                <a:lnTo>
                  <a:pt x="43260" y="1079969"/>
                </a:lnTo>
                <a:cubicBezTo>
                  <a:pt x="279467" y="1085659"/>
                  <a:pt x="1181033" y="1085659"/>
                  <a:pt x="1417240" y="1079969"/>
                </a:cubicBezTo>
                <a:lnTo>
                  <a:pt x="1460500" y="1045828"/>
                </a:lnTo>
                <a:lnTo>
                  <a:pt x="1460500" y="1709959"/>
                </a:lnTo>
                <a:lnTo>
                  <a:pt x="1454545" y="1709959"/>
                </a:lnTo>
                <a:lnTo>
                  <a:pt x="1417240" y="1680518"/>
                </a:lnTo>
                <a:cubicBezTo>
                  <a:pt x="1241424" y="1566034"/>
                  <a:pt x="998536" y="1495224"/>
                  <a:pt x="730250" y="1495224"/>
                </a:cubicBezTo>
                <a:cubicBezTo>
                  <a:pt x="461964" y="1495224"/>
                  <a:pt x="219077" y="1566034"/>
                  <a:pt x="43261" y="1680518"/>
                </a:cubicBezTo>
                <a:lnTo>
                  <a:pt x="5956" y="1709959"/>
                </a:lnTo>
                <a:lnTo>
                  <a:pt x="0" y="1709959"/>
                </a:lnTo>
                <a:lnTo>
                  <a:pt x="0" y="1045828"/>
                </a:lnTo>
                <a:close/>
                <a:moveTo>
                  <a:pt x="730250" y="0"/>
                </a:moveTo>
                <a:cubicBezTo>
                  <a:pt x="998536" y="0"/>
                  <a:pt x="1241424" y="70810"/>
                  <a:pt x="1417240" y="185294"/>
                </a:cubicBezTo>
                <a:lnTo>
                  <a:pt x="1454528" y="214722"/>
                </a:lnTo>
                <a:cubicBezTo>
                  <a:pt x="1454529" y="214722"/>
                  <a:pt x="1454529" y="214723"/>
                  <a:pt x="1454530" y="214723"/>
                </a:cubicBezTo>
                <a:lnTo>
                  <a:pt x="1460500" y="214723"/>
                </a:lnTo>
                <a:lnTo>
                  <a:pt x="1460500" y="219435"/>
                </a:lnTo>
                <a:lnTo>
                  <a:pt x="1460500" y="219436"/>
                </a:lnTo>
                <a:lnTo>
                  <a:pt x="1460500" y="1045827"/>
                </a:lnTo>
                <a:lnTo>
                  <a:pt x="1417240" y="1079968"/>
                </a:lnTo>
                <a:cubicBezTo>
                  <a:pt x="1181033" y="1085658"/>
                  <a:pt x="279467" y="1085658"/>
                  <a:pt x="43260" y="1079968"/>
                </a:cubicBezTo>
                <a:lnTo>
                  <a:pt x="0" y="1045827"/>
                </a:lnTo>
                <a:lnTo>
                  <a:pt x="0" y="219436"/>
                </a:lnTo>
                <a:lnTo>
                  <a:pt x="0" y="219435"/>
                </a:lnTo>
                <a:lnTo>
                  <a:pt x="0" y="214723"/>
                </a:lnTo>
                <a:lnTo>
                  <a:pt x="5971" y="214723"/>
                </a:lnTo>
                <a:lnTo>
                  <a:pt x="5972" y="214722"/>
                </a:lnTo>
                <a:lnTo>
                  <a:pt x="43260" y="185294"/>
                </a:lnTo>
                <a:cubicBezTo>
                  <a:pt x="219077" y="70810"/>
                  <a:pt x="461964" y="0"/>
                  <a:pt x="730250" y="0"/>
                </a:cubicBezTo>
                <a:close/>
              </a:path>
            </a:pathLst>
          </a:custGeom>
          <a:gradFill flip="none" rotWithShape="1">
            <a:gsLst>
              <a:gs pos="0">
                <a:schemeClr val="accent1"/>
              </a:gs>
              <a:gs pos="35000">
                <a:schemeClr val="accent1">
                  <a:lumMod val="75000"/>
                </a:schemeClr>
              </a:gs>
              <a:gs pos="65000">
                <a:schemeClr val="accent1">
                  <a:lumMod val="75000"/>
                </a:schemeClr>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0" name="Freeform: Shape 9">
            <a:extLst>
              <a:ext uri="{FF2B5EF4-FFF2-40B4-BE49-F238E27FC236}">
                <a16:creationId xmlns:a16="http://schemas.microsoft.com/office/drawing/2014/main" id="{2C2AF72C-2BDA-43C1-9777-08E154D46606}"/>
              </a:ext>
            </a:extLst>
          </p:cNvPr>
          <p:cNvSpPr/>
          <p:nvPr/>
        </p:nvSpPr>
        <p:spPr>
          <a:xfrm>
            <a:off x="2067769" y="1275082"/>
            <a:ext cx="1612369"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11" name="Rectangle 10">
            <a:extLst>
              <a:ext uri="{FF2B5EF4-FFF2-40B4-BE49-F238E27FC236}">
                <a16:creationId xmlns:a16="http://schemas.microsoft.com/office/drawing/2014/main" id="{24B9C1B3-FE20-4D02-BBAD-E06711F17F29}"/>
              </a:ext>
            </a:extLst>
          </p:cNvPr>
          <p:cNvSpPr/>
          <p:nvPr/>
        </p:nvSpPr>
        <p:spPr>
          <a:xfrm>
            <a:off x="2067769" y="2981863"/>
            <a:ext cx="3276601" cy="957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34290" rIns="68580" bIns="34290" numCol="1" spcCol="0" rtlCol="0" fromWordArt="0" anchor="ctr" anchorCtr="0" forceAA="0" compatLnSpc="1">
            <a:prstTxWarp prst="textNoShape">
              <a:avLst/>
            </a:prstTxWarp>
            <a:noAutofit/>
          </a:bodyPr>
          <a:lstStyle/>
          <a:p>
            <a:r>
              <a:rPr lang="en-US" sz="1600" b="1" dirty="0"/>
              <a:t>Methodology, Approach and Deliverables</a:t>
            </a:r>
            <a:endParaRPr lang="en-US" sz="1200" dirty="0">
              <a:solidFill>
                <a:prstClr val="white"/>
              </a:solidFill>
            </a:endParaRPr>
          </a:p>
        </p:txBody>
      </p:sp>
      <p:sp>
        <p:nvSpPr>
          <p:cNvPr id="12" name="Freeform: Shape 11">
            <a:extLst>
              <a:ext uri="{FF2B5EF4-FFF2-40B4-BE49-F238E27FC236}">
                <a16:creationId xmlns:a16="http://schemas.microsoft.com/office/drawing/2014/main" id="{6646E457-41FB-4C52-8A07-2EE60944531D}"/>
              </a:ext>
            </a:extLst>
          </p:cNvPr>
          <p:cNvSpPr/>
          <p:nvPr/>
        </p:nvSpPr>
        <p:spPr>
          <a:xfrm>
            <a:off x="2084534" y="3039450"/>
            <a:ext cx="1393372" cy="870464"/>
          </a:xfrm>
          <a:custGeom>
            <a:avLst/>
            <a:gdLst>
              <a:gd name="connsiteX0" fmla="*/ 2321 w 2043651"/>
              <a:gd name="connsiteY0" fmla="*/ 0 h 1495236"/>
              <a:gd name="connsiteX1" fmla="*/ 2043651 w 2043651"/>
              <a:gd name="connsiteY1" fmla="*/ 0 h 1495236"/>
              <a:gd name="connsiteX2" fmla="*/ 1925475 w 2043651"/>
              <a:gd name="connsiteY2" fmla="*/ 522318 h 1495236"/>
              <a:gd name="connsiteX3" fmla="*/ 0 w 2043651"/>
              <a:gd name="connsiteY3" fmla="*/ 1495236 h 1495236"/>
              <a:gd name="connsiteX4" fmla="*/ 0 w 2043651"/>
              <a:gd name="connsiteY4" fmla="*/ 1172 h 149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651" h="1495236">
                <a:moveTo>
                  <a:pt x="2321" y="0"/>
                </a:moveTo>
                <a:lnTo>
                  <a:pt x="2043651" y="0"/>
                </a:lnTo>
                <a:lnTo>
                  <a:pt x="1925475" y="522318"/>
                </a:lnTo>
                <a:lnTo>
                  <a:pt x="0" y="1495236"/>
                </a:lnTo>
                <a:lnTo>
                  <a:pt x="0" y="1172"/>
                </a:lnTo>
                <a:close/>
              </a:path>
            </a:pathLst>
          </a:custGeom>
          <a:solidFill>
            <a:schemeClr val="bg2"/>
          </a:solidFill>
          <a:ln>
            <a:noFill/>
          </a:ln>
          <a:effectLst>
            <a:outerShdw blurRad="381000" dist="406400" dir="6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13" name="Freeform: Shape 12">
            <a:extLst>
              <a:ext uri="{FF2B5EF4-FFF2-40B4-BE49-F238E27FC236}">
                <a16:creationId xmlns:a16="http://schemas.microsoft.com/office/drawing/2014/main" id="{AF0407A8-000D-4309-AE14-622BBAF205FE}"/>
              </a:ext>
            </a:extLst>
          </p:cNvPr>
          <p:cNvSpPr/>
          <p:nvPr/>
        </p:nvSpPr>
        <p:spPr>
          <a:xfrm>
            <a:off x="5344370" y="2839469"/>
            <a:ext cx="1095375" cy="1099717"/>
          </a:xfrm>
          <a:custGeom>
            <a:avLst/>
            <a:gdLst>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730250 w 1460500"/>
              <a:gd name="connsiteY21" fmla="*/ 1265262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0 w 1460500"/>
              <a:gd name="connsiteY12" fmla="*/ 1045828 h 1709959"/>
              <a:gd name="connsiteX13" fmla="*/ 730250 w 1460500"/>
              <a:gd name="connsiteY13" fmla="*/ 0 h 1709959"/>
              <a:gd name="connsiteX14" fmla="*/ 1417240 w 1460500"/>
              <a:gd name="connsiteY14" fmla="*/ 185294 h 1709959"/>
              <a:gd name="connsiteX15" fmla="*/ 1454528 w 1460500"/>
              <a:gd name="connsiteY15" fmla="*/ 214722 h 1709959"/>
              <a:gd name="connsiteX16" fmla="*/ 1454530 w 1460500"/>
              <a:gd name="connsiteY16" fmla="*/ 214723 h 1709959"/>
              <a:gd name="connsiteX17" fmla="*/ 1460500 w 1460500"/>
              <a:gd name="connsiteY17" fmla="*/ 214723 h 1709959"/>
              <a:gd name="connsiteX18" fmla="*/ 1460500 w 1460500"/>
              <a:gd name="connsiteY18" fmla="*/ 219435 h 1709959"/>
              <a:gd name="connsiteX19" fmla="*/ 1460500 w 1460500"/>
              <a:gd name="connsiteY19" fmla="*/ 219436 h 1709959"/>
              <a:gd name="connsiteX20" fmla="*/ 1460500 w 1460500"/>
              <a:gd name="connsiteY20" fmla="*/ 1045827 h 1709959"/>
              <a:gd name="connsiteX21" fmla="*/ 1417240 w 1460500"/>
              <a:gd name="connsiteY21" fmla="*/ 1079968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1417240 w 1460500"/>
              <a:gd name="connsiteY2" fmla="*/ 1079969 h 1709959"/>
              <a:gd name="connsiteX3" fmla="*/ 1460500 w 1460500"/>
              <a:gd name="connsiteY3" fmla="*/ 1045828 h 1709959"/>
              <a:gd name="connsiteX4" fmla="*/ 1460500 w 1460500"/>
              <a:gd name="connsiteY4" fmla="*/ 1709959 h 1709959"/>
              <a:gd name="connsiteX5" fmla="*/ 1454545 w 1460500"/>
              <a:gd name="connsiteY5" fmla="*/ 1709959 h 1709959"/>
              <a:gd name="connsiteX6" fmla="*/ 1417240 w 1460500"/>
              <a:gd name="connsiteY6" fmla="*/ 1680518 h 1709959"/>
              <a:gd name="connsiteX7" fmla="*/ 730250 w 1460500"/>
              <a:gd name="connsiteY7" fmla="*/ 1495224 h 1709959"/>
              <a:gd name="connsiteX8" fmla="*/ 43261 w 1460500"/>
              <a:gd name="connsiteY8" fmla="*/ 1680518 h 1709959"/>
              <a:gd name="connsiteX9" fmla="*/ 5956 w 1460500"/>
              <a:gd name="connsiteY9" fmla="*/ 1709959 h 1709959"/>
              <a:gd name="connsiteX10" fmla="*/ 0 w 1460500"/>
              <a:gd name="connsiteY10" fmla="*/ 1709959 h 1709959"/>
              <a:gd name="connsiteX11" fmla="*/ 0 w 1460500"/>
              <a:gd name="connsiteY11" fmla="*/ 1045828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43260 w 1460500"/>
              <a:gd name="connsiteY21" fmla="*/ 1079968 h 1709959"/>
              <a:gd name="connsiteX22" fmla="*/ 0 w 1460500"/>
              <a:gd name="connsiteY22" fmla="*/ 1045827 h 1709959"/>
              <a:gd name="connsiteX23" fmla="*/ 0 w 1460500"/>
              <a:gd name="connsiteY23" fmla="*/ 219436 h 1709959"/>
              <a:gd name="connsiteX24" fmla="*/ 0 w 1460500"/>
              <a:gd name="connsiteY24" fmla="*/ 219435 h 1709959"/>
              <a:gd name="connsiteX25" fmla="*/ 0 w 1460500"/>
              <a:gd name="connsiteY25" fmla="*/ 214723 h 1709959"/>
              <a:gd name="connsiteX26" fmla="*/ 5971 w 1460500"/>
              <a:gd name="connsiteY26" fmla="*/ 214723 h 1709959"/>
              <a:gd name="connsiteX27" fmla="*/ 5972 w 1460500"/>
              <a:gd name="connsiteY27" fmla="*/ 214722 h 1709959"/>
              <a:gd name="connsiteX28" fmla="*/ 43260 w 1460500"/>
              <a:gd name="connsiteY28" fmla="*/ 185294 h 1709959"/>
              <a:gd name="connsiteX29" fmla="*/ 730250 w 1460500"/>
              <a:gd name="connsiteY29" fmla="*/ 0 h 17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0" h="1709959">
                <a:moveTo>
                  <a:pt x="0" y="1045828"/>
                </a:moveTo>
                <a:lnTo>
                  <a:pt x="43260" y="1079969"/>
                </a:lnTo>
                <a:cubicBezTo>
                  <a:pt x="279467" y="1085659"/>
                  <a:pt x="1181033" y="1085659"/>
                  <a:pt x="1417240" y="1079969"/>
                </a:cubicBezTo>
                <a:lnTo>
                  <a:pt x="1460500" y="1045828"/>
                </a:lnTo>
                <a:lnTo>
                  <a:pt x="1460500" y="1709959"/>
                </a:lnTo>
                <a:lnTo>
                  <a:pt x="1454545" y="1709959"/>
                </a:lnTo>
                <a:lnTo>
                  <a:pt x="1417240" y="1680518"/>
                </a:lnTo>
                <a:cubicBezTo>
                  <a:pt x="1241424" y="1566034"/>
                  <a:pt x="998536" y="1495224"/>
                  <a:pt x="730250" y="1495224"/>
                </a:cubicBezTo>
                <a:cubicBezTo>
                  <a:pt x="461964" y="1495224"/>
                  <a:pt x="219077" y="1566034"/>
                  <a:pt x="43261" y="1680518"/>
                </a:cubicBezTo>
                <a:lnTo>
                  <a:pt x="5956" y="1709959"/>
                </a:lnTo>
                <a:lnTo>
                  <a:pt x="0" y="1709959"/>
                </a:lnTo>
                <a:lnTo>
                  <a:pt x="0" y="1045828"/>
                </a:lnTo>
                <a:close/>
                <a:moveTo>
                  <a:pt x="730250" y="0"/>
                </a:moveTo>
                <a:cubicBezTo>
                  <a:pt x="998536" y="0"/>
                  <a:pt x="1241424" y="70810"/>
                  <a:pt x="1417240" y="185294"/>
                </a:cubicBezTo>
                <a:lnTo>
                  <a:pt x="1454528" y="214722"/>
                </a:lnTo>
                <a:cubicBezTo>
                  <a:pt x="1454529" y="214722"/>
                  <a:pt x="1454529" y="214723"/>
                  <a:pt x="1454530" y="214723"/>
                </a:cubicBezTo>
                <a:lnTo>
                  <a:pt x="1460500" y="214723"/>
                </a:lnTo>
                <a:lnTo>
                  <a:pt x="1460500" y="219435"/>
                </a:lnTo>
                <a:lnTo>
                  <a:pt x="1460500" y="219436"/>
                </a:lnTo>
                <a:lnTo>
                  <a:pt x="1460500" y="1045827"/>
                </a:lnTo>
                <a:lnTo>
                  <a:pt x="1417240" y="1079968"/>
                </a:lnTo>
                <a:cubicBezTo>
                  <a:pt x="1181033" y="1085658"/>
                  <a:pt x="279467" y="1085658"/>
                  <a:pt x="43260" y="1079968"/>
                </a:cubicBezTo>
                <a:lnTo>
                  <a:pt x="0" y="1045827"/>
                </a:lnTo>
                <a:lnTo>
                  <a:pt x="0" y="219436"/>
                </a:lnTo>
                <a:lnTo>
                  <a:pt x="0" y="219435"/>
                </a:lnTo>
                <a:lnTo>
                  <a:pt x="0" y="214723"/>
                </a:lnTo>
                <a:lnTo>
                  <a:pt x="5971" y="214723"/>
                </a:lnTo>
                <a:lnTo>
                  <a:pt x="5972" y="214722"/>
                </a:lnTo>
                <a:lnTo>
                  <a:pt x="43260" y="185294"/>
                </a:lnTo>
                <a:cubicBezTo>
                  <a:pt x="219077" y="70810"/>
                  <a:pt x="461964" y="0"/>
                  <a:pt x="730250" y="0"/>
                </a:cubicBezTo>
                <a:close/>
              </a:path>
            </a:pathLst>
          </a:custGeom>
          <a:gradFill flip="none" rotWithShape="1">
            <a:gsLst>
              <a:gs pos="0">
                <a:schemeClr val="accent2"/>
              </a:gs>
              <a:gs pos="35000">
                <a:schemeClr val="accent2">
                  <a:lumMod val="75000"/>
                </a:schemeClr>
              </a:gs>
              <a:gs pos="65000">
                <a:schemeClr val="accent2">
                  <a:lumMod val="7500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4" name="Freeform: Shape 13">
            <a:extLst>
              <a:ext uri="{FF2B5EF4-FFF2-40B4-BE49-F238E27FC236}">
                <a16:creationId xmlns:a16="http://schemas.microsoft.com/office/drawing/2014/main" id="{DA76B9E9-2CAD-49E2-A635-8310E0E89A80}"/>
              </a:ext>
            </a:extLst>
          </p:cNvPr>
          <p:cNvSpPr/>
          <p:nvPr/>
        </p:nvSpPr>
        <p:spPr>
          <a:xfrm>
            <a:off x="2067769" y="2442099"/>
            <a:ext cx="1612369"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15" name="Rectangle 14">
            <a:extLst>
              <a:ext uri="{FF2B5EF4-FFF2-40B4-BE49-F238E27FC236}">
                <a16:creationId xmlns:a16="http://schemas.microsoft.com/office/drawing/2014/main" id="{B5A2E4C8-54DA-4162-8FDA-EB43D26CE911}"/>
              </a:ext>
            </a:extLst>
          </p:cNvPr>
          <p:cNvSpPr/>
          <p:nvPr/>
        </p:nvSpPr>
        <p:spPr>
          <a:xfrm>
            <a:off x="2067769" y="4148880"/>
            <a:ext cx="3276601" cy="957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34290" rIns="68580" bIns="34290" numCol="1" spcCol="0" rtlCol="0" fromWordArt="0" anchor="ctr" anchorCtr="0" forceAA="0" compatLnSpc="1">
            <a:prstTxWarp prst="textNoShape">
              <a:avLst/>
            </a:prstTxWarp>
            <a:noAutofit/>
          </a:bodyPr>
          <a:lstStyle/>
          <a:p>
            <a:r>
              <a:rPr lang="en-US" sz="1600" b="1" dirty="0"/>
              <a:t>Timelines and Team Structure</a:t>
            </a:r>
          </a:p>
        </p:txBody>
      </p:sp>
      <p:sp>
        <p:nvSpPr>
          <p:cNvPr id="16" name="Freeform: Shape 15">
            <a:extLst>
              <a:ext uri="{FF2B5EF4-FFF2-40B4-BE49-F238E27FC236}">
                <a16:creationId xmlns:a16="http://schemas.microsoft.com/office/drawing/2014/main" id="{669F0C75-01D1-43A4-B3EB-E99DDE1AF09C}"/>
              </a:ext>
            </a:extLst>
          </p:cNvPr>
          <p:cNvSpPr/>
          <p:nvPr/>
        </p:nvSpPr>
        <p:spPr>
          <a:xfrm>
            <a:off x="2084534" y="4206467"/>
            <a:ext cx="1393372" cy="870464"/>
          </a:xfrm>
          <a:custGeom>
            <a:avLst/>
            <a:gdLst>
              <a:gd name="connsiteX0" fmla="*/ 2321 w 2043651"/>
              <a:gd name="connsiteY0" fmla="*/ 0 h 1495236"/>
              <a:gd name="connsiteX1" fmla="*/ 2043651 w 2043651"/>
              <a:gd name="connsiteY1" fmla="*/ 0 h 1495236"/>
              <a:gd name="connsiteX2" fmla="*/ 1925475 w 2043651"/>
              <a:gd name="connsiteY2" fmla="*/ 522318 h 1495236"/>
              <a:gd name="connsiteX3" fmla="*/ 0 w 2043651"/>
              <a:gd name="connsiteY3" fmla="*/ 1495236 h 1495236"/>
              <a:gd name="connsiteX4" fmla="*/ 0 w 2043651"/>
              <a:gd name="connsiteY4" fmla="*/ 1172 h 149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651" h="1495236">
                <a:moveTo>
                  <a:pt x="2321" y="0"/>
                </a:moveTo>
                <a:lnTo>
                  <a:pt x="2043651" y="0"/>
                </a:lnTo>
                <a:lnTo>
                  <a:pt x="1925475" y="522318"/>
                </a:lnTo>
                <a:lnTo>
                  <a:pt x="0" y="1495236"/>
                </a:lnTo>
                <a:lnTo>
                  <a:pt x="0" y="1172"/>
                </a:lnTo>
                <a:close/>
              </a:path>
            </a:pathLst>
          </a:custGeom>
          <a:solidFill>
            <a:schemeClr val="bg2"/>
          </a:solidFill>
          <a:ln>
            <a:noFill/>
          </a:ln>
          <a:effectLst>
            <a:outerShdw blurRad="381000" dist="406400" dir="6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17" name="Freeform: Shape 16">
            <a:extLst>
              <a:ext uri="{FF2B5EF4-FFF2-40B4-BE49-F238E27FC236}">
                <a16:creationId xmlns:a16="http://schemas.microsoft.com/office/drawing/2014/main" id="{D0017AF9-CC1B-43E2-AEF3-EECDF3D2DE46}"/>
              </a:ext>
            </a:extLst>
          </p:cNvPr>
          <p:cNvSpPr/>
          <p:nvPr/>
        </p:nvSpPr>
        <p:spPr>
          <a:xfrm>
            <a:off x="5344370" y="4006486"/>
            <a:ext cx="1095375" cy="1099717"/>
          </a:xfrm>
          <a:custGeom>
            <a:avLst/>
            <a:gdLst>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730250 w 1460500"/>
              <a:gd name="connsiteY21" fmla="*/ 1265262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730250 w 1460500"/>
              <a:gd name="connsiteY2" fmla="*/ 1265263 h 1709959"/>
              <a:gd name="connsiteX3" fmla="*/ 1417240 w 1460500"/>
              <a:gd name="connsiteY3" fmla="*/ 1079969 h 1709959"/>
              <a:gd name="connsiteX4" fmla="*/ 1460500 w 1460500"/>
              <a:gd name="connsiteY4" fmla="*/ 1045828 h 1709959"/>
              <a:gd name="connsiteX5" fmla="*/ 1460500 w 1460500"/>
              <a:gd name="connsiteY5" fmla="*/ 1709959 h 1709959"/>
              <a:gd name="connsiteX6" fmla="*/ 1454545 w 1460500"/>
              <a:gd name="connsiteY6" fmla="*/ 1709959 h 1709959"/>
              <a:gd name="connsiteX7" fmla="*/ 1417240 w 1460500"/>
              <a:gd name="connsiteY7" fmla="*/ 1680518 h 1709959"/>
              <a:gd name="connsiteX8" fmla="*/ 730250 w 1460500"/>
              <a:gd name="connsiteY8" fmla="*/ 1495224 h 1709959"/>
              <a:gd name="connsiteX9" fmla="*/ 43261 w 1460500"/>
              <a:gd name="connsiteY9" fmla="*/ 1680518 h 1709959"/>
              <a:gd name="connsiteX10" fmla="*/ 5956 w 1460500"/>
              <a:gd name="connsiteY10" fmla="*/ 1709959 h 1709959"/>
              <a:gd name="connsiteX11" fmla="*/ 0 w 1460500"/>
              <a:gd name="connsiteY11" fmla="*/ 1709959 h 1709959"/>
              <a:gd name="connsiteX12" fmla="*/ 0 w 1460500"/>
              <a:gd name="connsiteY12" fmla="*/ 1045828 h 1709959"/>
              <a:gd name="connsiteX13" fmla="*/ 730250 w 1460500"/>
              <a:gd name="connsiteY13" fmla="*/ 0 h 1709959"/>
              <a:gd name="connsiteX14" fmla="*/ 1417240 w 1460500"/>
              <a:gd name="connsiteY14" fmla="*/ 185294 h 1709959"/>
              <a:gd name="connsiteX15" fmla="*/ 1454528 w 1460500"/>
              <a:gd name="connsiteY15" fmla="*/ 214722 h 1709959"/>
              <a:gd name="connsiteX16" fmla="*/ 1454530 w 1460500"/>
              <a:gd name="connsiteY16" fmla="*/ 214723 h 1709959"/>
              <a:gd name="connsiteX17" fmla="*/ 1460500 w 1460500"/>
              <a:gd name="connsiteY17" fmla="*/ 214723 h 1709959"/>
              <a:gd name="connsiteX18" fmla="*/ 1460500 w 1460500"/>
              <a:gd name="connsiteY18" fmla="*/ 219435 h 1709959"/>
              <a:gd name="connsiteX19" fmla="*/ 1460500 w 1460500"/>
              <a:gd name="connsiteY19" fmla="*/ 219436 h 1709959"/>
              <a:gd name="connsiteX20" fmla="*/ 1460500 w 1460500"/>
              <a:gd name="connsiteY20" fmla="*/ 1045827 h 1709959"/>
              <a:gd name="connsiteX21" fmla="*/ 1417240 w 1460500"/>
              <a:gd name="connsiteY21" fmla="*/ 1079968 h 1709959"/>
              <a:gd name="connsiteX22" fmla="*/ 43260 w 1460500"/>
              <a:gd name="connsiteY22" fmla="*/ 1079968 h 1709959"/>
              <a:gd name="connsiteX23" fmla="*/ 0 w 1460500"/>
              <a:gd name="connsiteY23" fmla="*/ 1045827 h 1709959"/>
              <a:gd name="connsiteX24" fmla="*/ 0 w 1460500"/>
              <a:gd name="connsiteY24" fmla="*/ 219436 h 1709959"/>
              <a:gd name="connsiteX25" fmla="*/ 0 w 1460500"/>
              <a:gd name="connsiteY25" fmla="*/ 219435 h 1709959"/>
              <a:gd name="connsiteX26" fmla="*/ 0 w 1460500"/>
              <a:gd name="connsiteY26" fmla="*/ 214723 h 1709959"/>
              <a:gd name="connsiteX27" fmla="*/ 5971 w 1460500"/>
              <a:gd name="connsiteY27" fmla="*/ 214723 h 1709959"/>
              <a:gd name="connsiteX28" fmla="*/ 5972 w 1460500"/>
              <a:gd name="connsiteY28" fmla="*/ 214722 h 1709959"/>
              <a:gd name="connsiteX29" fmla="*/ 43260 w 1460500"/>
              <a:gd name="connsiteY29" fmla="*/ 185294 h 1709959"/>
              <a:gd name="connsiteX30" fmla="*/ 730250 w 1460500"/>
              <a:gd name="connsiteY30" fmla="*/ 0 h 1709959"/>
              <a:gd name="connsiteX0" fmla="*/ 0 w 1460500"/>
              <a:gd name="connsiteY0" fmla="*/ 1045828 h 1709959"/>
              <a:gd name="connsiteX1" fmla="*/ 43260 w 1460500"/>
              <a:gd name="connsiteY1" fmla="*/ 1079969 h 1709959"/>
              <a:gd name="connsiteX2" fmla="*/ 1417240 w 1460500"/>
              <a:gd name="connsiteY2" fmla="*/ 1079969 h 1709959"/>
              <a:gd name="connsiteX3" fmla="*/ 1460500 w 1460500"/>
              <a:gd name="connsiteY3" fmla="*/ 1045828 h 1709959"/>
              <a:gd name="connsiteX4" fmla="*/ 1460500 w 1460500"/>
              <a:gd name="connsiteY4" fmla="*/ 1709959 h 1709959"/>
              <a:gd name="connsiteX5" fmla="*/ 1454545 w 1460500"/>
              <a:gd name="connsiteY5" fmla="*/ 1709959 h 1709959"/>
              <a:gd name="connsiteX6" fmla="*/ 1417240 w 1460500"/>
              <a:gd name="connsiteY6" fmla="*/ 1680518 h 1709959"/>
              <a:gd name="connsiteX7" fmla="*/ 730250 w 1460500"/>
              <a:gd name="connsiteY7" fmla="*/ 1495224 h 1709959"/>
              <a:gd name="connsiteX8" fmla="*/ 43261 w 1460500"/>
              <a:gd name="connsiteY8" fmla="*/ 1680518 h 1709959"/>
              <a:gd name="connsiteX9" fmla="*/ 5956 w 1460500"/>
              <a:gd name="connsiteY9" fmla="*/ 1709959 h 1709959"/>
              <a:gd name="connsiteX10" fmla="*/ 0 w 1460500"/>
              <a:gd name="connsiteY10" fmla="*/ 1709959 h 1709959"/>
              <a:gd name="connsiteX11" fmla="*/ 0 w 1460500"/>
              <a:gd name="connsiteY11" fmla="*/ 1045828 h 1709959"/>
              <a:gd name="connsiteX12" fmla="*/ 730250 w 1460500"/>
              <a:gd name="connsiteY12" fmla="*/ 0 h 1709959"/>
              <a:gd name="connsiteX13" fmla="*/ 1417240 w 1460500"/>
              <a:gd name="connsiteY13" fmla="*/ 185294 h 1709959"/>
              <a:gd name="connsiteX14" fmla="*/ 1454528 w 1460500"/>
              <a:gd name="connsiteY14" fmla="*/ 214722 h 1709959"/>
              <a:gd name="connsiteX15" fmla="*/ 1454530 w 1460500"/>
              <a:gd name="connsiteY15" fmla="*/ 214723 h 1709959"/>
              <a:gd name="connsiteX16" fmla="*/ 1460500 w 1460500"/>
              <a:gd name="connsiteY16" fmla="*/ 214723 h 1709959"/>
              <a:gd name="connsiteX17" fmla="*/ 1460500 w 1460500"/>
              <a:gd name="connsiteY17" fmla="*/ 219435 h 1709959"/>
              <a:gd name="connsiteX18" fmla="*/ 1460500 w 1460500"/>
              <a:gd name="connsiteY18" fmla="*/ 219436 h 1709959"/>
              <a:gd name="connsiteX19" fmla="*/ 1460500 w 1460500"/>
              <a:gd name="connsiteY19" fmla="*/ 1045827 h 1709959"/>
              <a:gd name="connsiteX20" fmla="*/ 1417240 w 1460500"/>
              <a:gd name="connsiteY20" fmla="*/ 1079968 h 1709959"/>
              <a:gd name="connsiteX21" fmla="*/ 43260 w 1460500"/>
              <a:gd name="connsiteY21" fmla="*/ 1079968 h 1709959"/>
              <a:gd name="connsiteX22" fmla="*/ 0 w 1460500"/>
              <a:gd name="connsiteY22" fmla="*/ 1045827 h 1709959"/>
              <a:gd name="connsiteX23" fmla="*/ 0 w 1460500"/>
              <a:gd name="connsiteY23" fmla="*/ 219436 h 1709959"/>
              <a:gd name="connsiteX24" fmla="*/ 0 w 1460500"/>
              <a:gd name="connsiteY24" fmla="*/ 219435 h 1709959"/>
              <a:gd name="connsiteX25" fmla="*/ 0 w 1460500"/>
              <a:gd name="connsiteY25" fmla="*/ 214723 h 1709959"/>
              <a:gd name="connsiteX26" fmla="*/ 5971 w 1460500"/>
              <a:gd name="connsiteY26" fmla="*/ 214723 h 1709959"/>
              <a:gd name="connsiteX27" fmla="*/ 5972 w 1460500"/>
              <a:gd name="connsiteY27" fmla="*/ 214722 h 1709959"/>
              <a:gd name="connsiteX28" fmla="*/ 43260 w 1460500"/>
              <a:gd name="connsiteY28" fmla="*/ 185294 h 1709959"/>
              <a:gd name="connsiteX29" fmla="*/ 730250 w 1460500"/>
              <a:gd name="connsiteY29" fmla="*/ 0 h 1709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60500" h="1709959">
                <a:moveTo>
                  <a:pt x="0" y="1045828"/>
                </a:moveTo>
                <a:lnTo>
                  <a:pt x="43260" y="1079969"/>
                </a:lnTo>
                <a:cubicBezTo>
                  <a:pt x="279467" y="1085659"/>
                  <a:pt x="1181033" y="1085659"/>
                  <a:pt x="1417240" y="1079969"/>
                </a:cubicBezTo>
                <a:lnTo>
                  <a:pt x="1460500" y="1045828"/>
                </a:lnTo>
                <a:lnTo>
                  <a:pt x="1460500" y="1709959"/>
                </a:lnTo>
                <a:lnTo>
                  <a:pt x="1454545" y="1709959"/>
                </a:lnTo>
                <a:lnTo>
                  <a:pt x="1417240" y="1680518"/>
                </a:lnTo>
                <a:cubicBezTo>
                  <a:pt x="1241424" y="1566034"/>
                  <a:pt x="998536" y="1495224"/>
                  <a:pt x="730250" y="1495224"/>
                </a:cubicBezTo>
                <a:cubicBezTo>
                  <a:pt x="461964" y="1495224"/>
                  <a:pt x="219077" y="1566034"/>
                  <a:pt x="43261" y="1680518"/>
                </a:cubicBezTo>
                <a:lnTo>
                  <a:pt x="5956" y="1709959"/>
                </a:lnTo>
                <a:lnTo>
                  <a:pt x="0" y="1709959"/>
                </a:lnTo>
                <a:lnTo>
                  <a:pt x="0" y="1045828"/>
                </a:lnTo>
                <a:close/>
                <a:moveTo>
                  <a:pt x="730250" y="0"/>
                </a:moveTo>
                <a:cubicBezTo>
                  <a:pt x="998536" y="0"/>
                  <a:pt x="1241424" y="70810"/>
                  <a:pt x="1417240" y="185294"/>
                </a:cubicBezTo>
                <a:lnTo>
                  <a:pt x="1454528" y="214722"/>
                </a:lnTo>
                <a:cubicBezTo>
                  <a:pt x="1454529" y="214722"/>
                  <a:pt x="1454529" y="214723"/>
                  <a:pt x="1454530" y="214723"/>
                </a:cubicBezTo>
                <a:lnTo>
                  <a:pt x="1460500" y="214723"/>
                </a:lnTo>
                <a:lnTo>
                  <a:pt x="1460500" y="219435"/>
                </a:lnTo>
                <a:lnTo>
                  <a:pt x="1460500" y="219436"/>
                </a:lnTo>
                <a:lnTo>
                  <a:pt x="1460500" y="1045827"/>
                </a:lnTo>
                <a:lnTo>
                  <a:pt x="1417240" y="1079968"/>
                </a:lnTo>
                <a:cubicBezTo>
                  <a:pt x="1181033" y="1085658"/>
                  <a:pt x="279467" y="1085658"/>
                  <a:pt x="43260" y="1079968"/>
                </a:cubicBezTo>
                <a:lnTo>
                  <a:pt x="0" y="1045827"/>
                </a:lnTo>
                <a:lnTo>
                  <a:pt x="0" y="219436"/>
                </a:lnTo>
                <a:lnTo>
                  <a:pt x="0" y="219435"/>
                </a:lnTo>
                <a:lnTo>
                  <a:pt x="0" y="214723"/>
                </a:lnTo>
                <a:lnTo>
                  <a:pt x="5971" y="214723"/>
                </a:lnTo>
                <a:lnTo>
                  <a:pt x="5972" y="214722"/>
                </a:lnTo>
                <a:lnTo>
                  <a:pt x="43260" y="185294"/>
                </a:lnTo>
                <a:cubicBezTo>
                  <a:pt x="219077" y="70810"/>
                  <a:pt x="461964" y="0"/>
                  <a:pt x="730250" y="0"/>
                </a:cubicBezTo>
                <a:close/>
              </a:path>
            </a:pathLst>
          </a:custGeom>
          <a:gradFill flip="none" rotWithShape="1">
            <a:gsLst>
              <a:gs pos="0">
                <a:schemeClr val="accent3"/>
              </a:gs>
              <a:gs pos="35000">
                <a:schemeClr val="accent3">
                  <a:lumMod val="75000"/>
                </a:schemeClr>
              </a:gs>
              <a:gs pos="65000">
                <a:schemeClr val="accent3">
                  <a:lumMod val="75000"/>
                </a:schemeClr>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18" name="Freeform: Shape 17">
            <a:extLst>
              <a:ext uri="{FF2B5EF4-FFF2-40B4-BE49-F238E27FC236}">
                <a16:creationId xmlns:a16="http://schemas.microsoft.com/office/drawing/2014/main" id="{A057A57E-3DBA-447B-AD50-16FD66EC99F2}"/>
              </a:ext>
            </a:extLst>
          </p:cNvPr>
          <p:cNvSpPr/>
          <p:nvPr/>
        </p:nvSpPr>
        <p:spPr>
          <a:xfrm>
            <a:off x="2067769" y="3609116"/>
            <a:ext cx="1612369"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19" name="Rectangle 18">
            <a:extLst>
              <a:ext uri="{FF2B5EF4-FFF2-40B4-BE49-F238E27FC236}">
                <a16:creationId xmlns:a16="http://schemas.microsoft.com/office/drawing/2014/main" id="{F654B26C-00EB-410A-9ED4-07777E7451A0}"/>
              </a:ext>
            </a:extLst>
          </p:cNvPr>
          <p:cNvSpPr/>
          <p:nvPr/>
        </p:nvSpPr>
        <p:spPr>
          <a:xfrm flipH="1">
            <a:off x="6440602" y="1814846"/>
            <a:ext cx="3279170" cy="957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1645920" bIns="34290" numCol="1" spcCol="0" rtlCol="0" fromWordArt="0" anchor="ctr" anchorCtr="0" forceAA="0" compatLnSpc="1">
            <a:prstTxWarp prst="textNoShape">
              <a:avLst/>
            </a:prstTxWarp>
            <a:noAutofit/>
          </a:bodyPr>
          <a:lstStyle/>
          <a:p>
            <a:r>
              <a:rPr lang="en-US" sz="1600" b="1" dirty="0"/>
              <a:t>Engagement Model</a:t>
            </a:r>
            <a:endParaRPr lang="en-US" sz="1350" b="1" cap="all" dirty="0">
              <a:solidFill>
                <a:prstClr val="white"/>
              </a:solidFill>
            </a:endParaRPr>
          </a:p>
        </p:txBody>
      </p:sp>
      <p:sp>
        <p:nvSpPr>
          <p:cNvPr id="20" name="Freeform: Shape 19">
            <a:extLst>
              <a:ext uri="{FF2B5EF4-FFF2-40B4-BE49-F238E27FC236}">
                <a16:creationId xmlns:a16="http://schemas.microsoft.com/office/drawing/2014/main" id="{BBB894AF-6484-43F9-B229-E65629E54F7B}"/>
              </a:ext>
            </a:extLst>
          </p:cNvPr>
          <p:cNvSpPr/>
          <p:nvPr/>
        </p:nvSpPr>
        <p:spPr>
          <a:xfrm flipH="1">
            <a:off x="8308529" y="1872433"/>
            <a:ext cx="1394465" cy="870464"/>
          </a:xfrm>
          <a:custGeom>
            <a:avLst/>
            <a:gdLst>
              <a:gd name="connsiteX0" fmla="*/ 2321 w 2043651"/>
              <a:gd name="connsiteY0" fmla="*/ 0 h 1495236"/>
              <a:gd name="connsiteX1" fmla="*/ 2043651 w 2043651"/>
              <a:gd name="connsiteY1" fmla="*/ 0 h 1495236"/>
              <a:gd name="connsiteX2" fmla="*/ 1925475 w 2043651"/>
              <a:gd name="connsiteY2" fmla="*/ 522318 h 1495236"/>
              <a:gd name="connsiteX3" fmla="*/ 0 w 2043651"/>
              <a:gd name="connsiteY3" fmla="*/ 1495236 h 1495236"/>
              <a:gd name="connsiteX4" fmla="*/ 0 w 2043651"/>
              <a:gd name="connsiteY4" fmla="*/ 1172 h 149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651" h="1495236">
                <a:moveTo>
                  <a:pt x="2321" y="0"/>
                </a:moveTo>
                <a:lnTo>
                  <a:pt x="2043651" y="0"/>
                </a:lnTo>
                <a:lnTo>
                  <a:pt x="1925475" y="522318"/>
                </a:lnTo>
                <a:lnTo>
                  <a:pt x="0" y="1495236"/>
                </a:lnTo>
                <a:lnTo>
                  <a:pt x="0" y="1172"/>
                </a:lnTo>
                <a:close/>
              </a:path>
            </a:pathLst>
          </a:custGeom>
          <a:solidFill>
            <a:schemeClr val="bg2"/>
          </a:solidFill>
          <a:ln>
            <a:noFill/>
          </a:ln>
          <a:effectLst>
            <a:outerShdw blurRad="381000" dist="406400" dir="102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21" name="Freeform: Shape 20">
            <a:extLst>
              <a:ext uri="{FF2B5EF4-FFF2-40B4-BE49-F238E27FC236}">
                <a16:creationId xmlns:a16="http://schemas.microsoft.com/office/drawing/2014/main" id="{F1309F2D-B4C8-4251-BE6B-E9A98B1D2755}"/>
              </a:ext>
            </a:extLst>
          </p:cNvPr>
          <p:cNvSpPr/>
          <p:nvPr/>
        </p:nvSpPr>
        <p:spPr>
          <a:xfrm flipH="1">
            <a:off x="8106141" y="1275082"/>
            <a:ext cx="1613633"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22" name="Rectangle 21">
            <a:extLst>
              <a:ext uri="{FF2B5EF4-FFF2-40B4-BE49-F238E27FC236}">
                <a16:creationId xmlns:a16="http://schemas.microsoft.com/office/drawing/2014/main" id="{03164777-A71D-4650-B120-156F9FFF2EED}"/>
              </a:ext>
            </a:extLst>
          </p:cNvPr>
          <p:cNvSpPr/>
          <p:nvPr/>
        </p:nvSpPr>
        <p:spPr>
          <a:xfrm flipH="1">
            <a:off x="6439743" y="2968436"/>
            <a:ext cx="3279170" cy="957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1645920" bIns="34290" numCol="1" spcCol="0" rtlCol="0" fromWordArt="0" anchor="ctr" anchorCtr="0" forceAA="0" compatLnSpc="1">
            <a:prstTxWarp prst="textNoShape">
              <a:avLst/>
            </a:prstTxWarp>
            <a:noAutofit/>
          </a:bodyPr>
          <a:lstStyle/>
          <a:p>
            <a:r>
              <a:rPr lang="en-US" sz="1600" b="1" dirty="0"/>
              <a:t>Q&amp;A</a:t>
            </a:r>
          </a:p>
        </p:txBody>
      </p:sp>
      <p:sp>
        <p:nvSpPr>
          <p:cNvPr id="23" name="Freeform: Shape 22">
            <a:extLst>
              <a:ext uri="{FF2B5EF4-FFF2-40B4-BE49-F238E27FC236}">
                <a16:creationId xmlns:a16="http://schemas.microsoft.com/office/drawing/2014/main" id="{58691B19-684C-4D39-970E-54C8A93333B9}"/>
              </a:ext>
            </a:extLst>
          </p:cNvPr>
          <p:cNvSpPr/>
          <p:nvPr/>
        </p:nvSpPr>
        <p:spPr>
          <a:xfrm flipH="1">
            <a:off x="8307670" y="3039449"/>
            <a:ext cx="1394465" cy="870464"/>
          </a:xfrm>
          <a:custGeom>
            <a:avLst/>
            <a:gdLst>
              <a:gd name="connsiteX0" fmla="*/ 2321 w 2043651"/>
              <a:gd name="connsiteY0" fmla="*/ 0 h 1495236"/>
              <a:gd name="connsiteX1" fmla="*/ 2043651 w 2043651"/>
              <a:gd name="connsiteY1" fmla="*/ 0 h 1495236"/>
              <a:gd name="connsiteX2" fmla="*/ 1925475 w 2043651"/>
              <a:gd name="connsiteY2" fmla="*/ 522318 h 1495236"/>
              <a:gd name="connsiteX3" fmla="*/ 0 w 2043651"/>
              <a:gd name="connsiteY3" fmla="*/ 1495236 h 1495236"/>
              <a:gd name="connsiteX4" fmla="*/ 0 w 2043651"/>
              <a:gd name="connsiteY4" fmla="*/ 1172 h 149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651" h="1495236">
                <a:moveTo>
                  <a:pt x="2321" y="0"/>
                </a:moveTo>
                <a:lnTo>
                  <a:pt x="2043651" y="0"/>
                </a:lnTo>
                <a:lnTo>
                  <a:pt x="1925475" y="522318"/>
                </a:lnTo>
                <a:lnTo>
                  <a:pt x="0" y="1495236"/>
                </a:lnTo>
                <a:lnTo>
                  <a:pt x="0" y="1172"/>
                </a:lnTo>
                <a:close/>
              </a:path>
            </a:pathLst>
          </a:custGeom>
          <a:solidFill>
            <a:schemeClr val="bg2"/>
          </a:solidFill>
          <a:ln>
            <a:noFill/>
          </a:ln>
          <a:effectLst>
            <a:outerShdw blurRad="381000" dist="406400" dir="102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24" name="Freeform: Shape 23">
            <a:extLst>
              <a:ext uri="{FF2B5EF4-FFF2-40B4-BE49-F238E27FC236}">
                <a16:creationId xmlns:a16="http://schemas.microsoft.com/office/drawing/2014/main" id="{5724CCE9-9EB3-4F4C-9D7D-19795889655E}"/>
              </a:ext>
            </a:extLst>
          </p:cNvPr>
          <p:cNvSpPr/>
          <p:nvPr/>
        </p:nvSpPr>
        <p:spPr>
          <a:xfrm flipH="1">
            <a:off x="8105282" y="2442098"/>
            <a:ext cx="1613633"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4950" b="1"/>
          </a:p>
        </p:txBody>
      </p:sp>
      <p:sp>
        <p:nvSpPr>
          <p:cNvPr id="25" name="TextBox 24">
            <a:extLst>
              <a:ext uri="{FF2B5EF4-FFF2-40B4-BE49-F238E27FC236}">
                <a16:creationId xmlns:a16="http://schemas.microsoft.com/office/drawing/2014/main" id="{CC8AE8A8-82F8-4B32-9A9B-1073841D93E7}"/>
              </a:ext>
            </a:extLst>
          </p:cNvPr>
          <p:cNvSpPr txBox="1"/>
          <p:nvPr/>
        </p:nvSpPr>
        <p:spPr>
          <a:xfrm>
            <a:off x="1995388" y="1589767"/>
            <a:ext cx="886781" cy="923330"/>
          </a:xfrm>
          <a:prstGeom prst="rect">
            <a:avLst/>
          </a:prstGeom>
          <a:noFill/>
          <a:scene3d>
            <a:camera prst="isometricOffAxis1Right">
              <a:rot lat="1800000" lon="19200000" rev="0"/>
            </a:camera>
            <a:lightRig rig="threePt" dir="t"/>
          </a:scene3d>
        </p:spPr>
        <p:txBody>
          <a:bodyPr wrap="none" rtlCol="0" anchor="ctr">
            <a:spAutoFit/>
          </a:bodyPr>
          <a:lstStyle/>
          <a:p>
            <a:r>
              <a:rPr lang="en-US" sz="5400" b="1" dirty="0"/>
              <a:t>01</a:t>
            </a:r>
          </a:p>
        </p:txBody>
      </p:sp>
      <p:sp>
        <p:nvSpPr>
          <p:cNvPr id="26" name="TextBox 25">
            <a:extLst>
              <a:ext uri="{FF2B5EF4-FFF2-40B4-BE49-F238E27FC236}">
                <a16:creationId xmlns:a16="http://schemas.microsoft.com/office/drawing/2014/main" id="{9E14A8CB-C6E1-4E33-A2A6-C9DE9174F04C}"/>
              </a:ext>
            </a:extLst>
          </p:cNvPr>
          <p:cNvSpPr txBox="1"/>
          <p:nvPr/>
        </p:nvSpPr>
        <p:spPr>
          <a:xfrm>
            <a:off x="1995388" y="2801905"/>
            <a:ext cx="886781" cy="923330"/>
          </a:xfrm>
          <a:prstGeom prst="rect">
            <a:avLst/>
          </a:prstGeom>
          <a:noFill/>
          <a:scene3d>
            <a:camera prst="isometricOffAxis1Right">
              <a:rot lat="1800000" lon="19200000" rev="0"/>
            </a:camera>
            <a:lightRig rig="threePt" dir="t"/>
          </a:scene3d>
        </p:spPr>
        <p:txBody>
          <a:bodyPr wrap="none" rtlCol="0" anchor="ctr">
            <a:spAutoFit/>
          </a:bodyPr>
          <a:lstStyle/>
          <a:p>
            <a:r>
              <a:rPr lang="en-US" sz="5400" b="1" dirty="0"/>
              <a:t>02</a:t>
            </a:r>
          </a:p>
        </p:txBody>
      </p:sp>
      <p:sp>
        <p:nvSpPr>
          <p:cNvPr id="27" name="TextBox 26">
            <a:extLst>
              <a:ext uri="{FF2B5EF4-FFF2-40B4-BE49-F238E27FC236}">
                <a16:creationId xmlns:a16="http://schemas.microsoft.com/office/drawing/2014/main" id="{3FD0495F-11E3-4E5E-BAD6-95A5569E0958}"/>
              </a:ext>
            </a:extLst>
          </p:cNvPr>
          <p:cNvSpPr txBox="1"/>
          <p:nvPr/>
        </p:nvSpPr>
        <p:spPr>
          <a:xfrm>
            <a:off x="1995388" y="3985231"/>
            <a:ext cx="886781" cy="923330"/>
          </a:xfrm>
          <a:prstGeom prst="rect">
            <a:avLst/>
          </a:prstGeom>
          <a:noFill/>
          <a:scene3d>
            <a:camera prst="isometricOffAxis1Right">
              <a:rot lat="1800000" lon="19200000" rev="0"/>
            </a:camera>
            <a:lightRig rig="threePt" dir="t"/>
          </a:scene3d>
        </p:spPr>
        <p:txBody>
          <a:bodyPr wrap="none" rtlCol="0" anchor="ctr">
            <a:spAutoFit/>
          </a:bodyPr>
          <a:lstStyle/>
          <a:p>
            <a:r>
              <a:rPr lang="en-US" sz="5400" b="1" dirty="0"/>
              <a:t>03</a:t>
            </a:r>
          </a:p>
        </p:txBody>
      </p:sp>
      <p:sp>
        <p:nvSpPr>
          <p:cNvPr id="28" name="TextBox 27">
            <a:extLst>
              <a:ext uri="{FF2B5EF4-FFF2-40B4-BE49-F238E27FC236}">
                <a16:creationId xmlns:a16="http://schemas.microsoft.com/office/drawing/2014/main" id="{B75F92C0-0D76-4E36-97E3-16FDB5313659}"/>
              </a:ext>
            </a:extLst>
          </p:cNvPr>
          <p:cNvSpPr txBox="1"/>
          <p:nvPr/>
        </p:nvSpPr>
        <p:spPr>
          <a:xfrm>
            <a:off x="8825417" y="1618578"/>
            <a:ext cx="886781" cy="923330"/>
          </a:xfrm>
          <a:prstGeom prst="rect">
            <a:avLst/>
          </a:prstGeom>
          <a:noFill/>
          <a:scene3d>
            <a:camera prst="isometricOffAxis1Right">
              <a:rot lat="19800000" lon="19200000" rev="0"/>
            </a:camera>
            <a:lightRig rig="threePt" dir="t"/>
          </a:scene3d>
        </p:spPr>
        <p:txBody>
          <a:bodyPr wrap="none" rtlCol="0" anchor="ctr">
            <a:spAutoFit/>
          </a:bodyPr>
          <a:lstStyle/>
          <a:p>
            <a:r>
              <a:rPr lang="en-US" sz="5400" b="1" dirty="0"/>
              <a:t>04</a:t>
            </a:r>
          </a:p>
        </p:txBody>
      </p:sp>
      <p:sp>
        <p:nvSpPr>
          <p:cNvPr id="29" name="TextBox 28">
            <a:extLst>
              <a:ext uri="{FF2B5EF4-FFF2-40B4-BE49-F238E27FC236}">
                <a16:creationId xmlns:a16="http://schemas.microsoft.com/office/drawing/2014/main" id="{F7A48042-C40D-448B-942E-2693DFAF3E9E}"/>
              </a:ext>
            </a:extLst>
          </p:cNvPr>
          <p:cNvSpPr txBox="1"/>
          <p:nvPr/>
        </p:nvSpPr>
        <p:spPr>
          <a:xfrm>
            <a:off x="8825417" y="2801905"/>
            <a:ext cx="886781" cy="923330"/>
          </a:xfrm>
          <a:prstGeom prst="rect">
            <a:avLst/>
          </a:prstGeom>
          <a:noFill/>
          <a:scene3d>
            <a:camera prst="isometricOffAxis1Right">
              <a:rot lat="19800000" lon="19200000" rev="0"/>
            </a:camera>
            <a:lightRig rig="threePt" dir="t"/>
          </a:scene3d>
        </p:spPr>
        <p:txBody>
          <a:bodyPr wrap="none" rtlCol="0" anchor="ctr">
            <a:spAutoFit/>
          </a:bodyPr>
          <a:lstStyle/>
          <a:p>
            <a:r>
              <a:rPr lang="en-US" sz="5400" b="1" dirty="0"/>
              <a:t>05</a:t>
            </a:r>
          </a:p>
        </p:txBody>
      </p:sp>
      <p:pic>
        <p:nvPicPr>
          <p:cNvPr id="30" name="Graphic 29" descr="Users">
            <a:extLst>
              <a:ext uri="{FF2B5EF4-FFF2-40B4-BE49-F238E27FC236}">
                <a16:creationId xmlns:a16="http://schemas.microsoft.com/office/drawing/2014/main" id="{C5DEF9B9-EB98-496D-8C72-3E55237AA4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8778" y="1536669"/>
            <a:ext cx="528762" cy="528762"/>
          </a:xfrm>
          <a:prstGeom prst="rect">
            <a:avLst/>
          </a:prstGeom>
        </p:spPr>
      </p:pic>
      <p:pic>
        <p:nvPicPr>
          <p:cNvPr id="31" name="Graphic 30" descr="Chat">
            <a:extLst>
              <a:ext uri="{FF2B5EF4-FFF2-40B4-BE49-F238E27FC236}">
                <a16:creationId xmlns:a16="http://schemas.microsoft.com/office/drawing/2014/main" id="{EB5C0B23-7B0B-4A68-BA92-ABC0A3F269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6286" y="2629713"/>
            <a:ext cx="528762" cy="528762"/>
          </a:xfrm>
          <a:prstGeom prst="rect">
            <a:avLst/>
          </a:prstGeom>
        </p:spPr>
      </p:pic>
      <p:pic>
        <p:nvPicPr>
          <p:cNvPr id="32" name="Graphic 31" descr="Download from cloud">
            <a:extLst>
              <a:ext uri="{FF2B5EF4-FFF2-40B4-BE49-F238E27FC236}">
                <a16:creationId xmlns:a16="http://schemas.microsoft.com/office/drawing/2014/main" id="{0646D980-F922-424F-8CBD-192B78499A6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76286" y="3787928"/>
            <a:ext cx="528762" cy="528762"/>
          </a:xfrm>
          <a:prstGeom prst="rect">
            <a:avLst/>
          </a:prstGeom>
        </p:spPr>
      </p:pic>
      <p:pic>
        <p:nvPicPr>
          <p:cNvPr id="33" name="Graphic 32" descr="Lightbulb">
            <a:extLst>
              <a:ext uri="{FF2B5EF4-FFF2-40B4-BE49-F238E27FC236}">
                <a16:creationId xmlns:a16="http://schemas.microsoft.com/office/drawing/2014/main" id="{2A7371BC-BA1B-4027-B1E6-A41BB8E9B9B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91370" y="1539874"/>
            <a:ext cx="528762" cy="528762"/>
          </a:xfrm>
          <a:prstGeom prst="rect">
            <a:avLst/>
          </a:prstGeom>
        </p:spPr>
      </p:pic>
      <p:pic>
        <p:nvPicPr>
          <p:cNvPr id="34" name="Graphic 33" descr="Upward trend">
            <a:extLst>
              <a:ext uri="{FF2B5EF4-FFF2-40B4-BE49-F238E27FC236}">
                <a16:creationId xmlns:a16="http://schemas.microsoft.com/office/drawing/2014/main" id="{C5D8D519-060C-4617-8889-0D5169DCF04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4082" y="2590077"/>
            <a:ext cx="528762" cy="528762"/>
          </a:xfrm>
          <a:prstGeom prst="rect">
            <a:avLst/>
          </a:prstGeom>
        </p:spPr>
      </p:pic>
      <p:sp>
        <p:nvSpPr>
          <p:cNvPr id="35" name="Rectangle 34">
            <a:extLst>
              <a:ext uri="{FF2B5EF4-FFF2-40B4-BE49-F238E27FC236}">
                <a16:creationId xmlns:a16="http://schemas.microsoft.com/office/drawing/2014/main" id="{9015A0C2-17EB-474A-8E51-FD304AF36BE8}"/>
              </a:ext>
            </a:extLst>
          </p:cNvPr>
          <p:cNvSpPr/>
          <p:nvPr/>
        </p:nvSpPr>
        <p:spPr>
          <a:xfrm flipH="1">
            <a:off x="6427759" y="4117427"/>
            <a:ext cx="3279170" cy="957323"/>
          </a:xfrm>
          <a:prstGeom prst="rect">
            <a:avLst/>
          </a:prstGeom>
          <a:gradFill flip="none" rotWithShape="1">
            <a:gsLst>
              <a:gs pos="0">
                <a:schemeClr val="accent3"/>
              </a:gs>
              <a:gs pos="35000">
                <a:schemeClr val="accent3">
                  <a:lumMod val="75000"/>
                </a:schemeClr>
              </a:gs>
              <a:gs pos="65000">
                <a:schemeClr val="accent3">
                  <a:lumMod val="75000"/>
                </a:schemeClr>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600" b="1" dirty="0"/>
              <a:t>Appendix</a:t>
            </a:r>
          </a:p>
        </p:txBody>
      </p:sp>
      <p:sp>
        <p:nvSpPr>
          <p:cNvPr id="36" name="Freeform: Shape 35">
            <a:extLst>
              <a:ext uri="{FF2B5EF4-FFF2-40B4-BE49-F238E27FC236}">
                <a16:creationId xmlns:a16="http://schemas.microsoft.com/office/drawing/2014/main" id="{871EDBB7-ADAA-4559-96C9-86261650BE95}"/>
              </a:ext>
            </a:extLst>
          </p:cNvPr>
          <p:cNvSpPr/>
          <p:nvPr/>
        </p:nvSpPr>
        <p:spPr>
          <a:xfrm flipH="1">
            <a:off x="8103572" y="3611641"/>
            <a:ext cx="1613633" cy="1497086"/>
          </a:xfrm>
          <a:custGeom>
            <a:avLst/>
            <a:gdLst>
              <a:gd name="connsiteX0" fmla="*/ 1634520 w 2149825"/>
              <a:gd name="connsiteY0" fmla="*/ 0 h 2319965"/>
              <a:gd name="connsiteX1" fmla="*/ 2149825 w 2149825"/>
              <a:gd name="connsiteY1" fmla="*/ 374452 h 2319965"/>
              <a:gd name="connsiteX2" fmla="*/ 1930330 w 2149825"/>
              <a:gd name="connsiteY2" fmla="*/ 1344594 h 2319965"/>
              <a:gd name="connsiteX3" fmla="*/ 1 w 2149825"/>
              <a:gd name="connsiteY3" fmla="*/ 2319965 h 2319965"/>
              <a:gd name="connsiteX4" fmla="*/ 0 w 2149825"/>
              <a:gd name="connsiteY4" fmla="*/ 825902 h 231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825" h="2319965">
                <a:moveTo>
                  <a:pt x="1634520" y="0"/>
                </a:moveTo>
                <a:lnTo>
                  <a:pt x="2149825" y="374452"/>
                </a:lnTo>
                <a:lnTo>
                  <a:pt x="1930330" y="1344594"/>
                </a:lnTo>
                <a:lnTo>
                  <a:pt x="1" y="2319965"/>
                </a:lnTo>
                <a:lnTo>
                  <a:pt x="0" y="825902"/>
                </a:lnTo>
                <a:close/>
              </a:path>
            </a:pathLst>
          </a:custGeom>
          <a:gradFill flip="none" rotWithShape="1">
            <a:gsLst>
              <a:gs pos="0">
                <a:schemeClr val="accent3"/>
              </a:gs>
              <a:gs pos="35000">
                <a:schemeClr val="accent3">
                  <a:lumMod val="75000"/>
                </a:schemeClr>
              </a:gs>
              <a:gs pos="65000">
                <a:schemeClr val="accent3">
                  <a:lumMod val="75000"/>
                </a:schemeClr>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7" name="TextBox 36">
            <a:extLst>
              <a:ext uri="{FF2B5EF4-FFF2-40B4-BE49-F238E27FC236}">
                <a16:creationId xmlns:a16="http://schemas.microsoft.com/office/drawing/2014/main" id="{DBF11F77-FBA2-487A-A271-9AFCE42A1B5A}"/>
              </a:ext>
            </a:extLst>
          </p:cNvPr>
          <p:cNvSpPr txBox="1"/>
          <p:nvPr/>
        </p:nvSpPr>
        <p:spPr>
          <a:xfrm>
            <a:off x="8916173" y="3991987"/>
            <a:ext cx="886781" cy="923330"/>
          </a:xfrm>
          <a:prstGeom prst="rect">
            <a:avLst/>
          </a:prstGeom>
          <a:noFill/>
          <a:scene3d>
            <a:camera prst="isometricOffAxis1Right">
              <a:rot lat="19800000" lon="19200000" rev="0"/>
            </a:camera>
            <a:lightRig rig="threePt" dir="t"/>
          </a:scene3d>
        </p:spPr>
        <p:txBody>
          <a:bodyPr wrap="none" rtlCol="0" anchor="ctr">
            <a:spAutoFit/>
          </a:bodyPr>
          <a:lstStyle/>
          <a:p>
            <a:r>
              <a:rPr lang="en-US" sz="5400" b="1" dirty="0"/>
              <a:t>06</a:t>
            </a:r>
          </a:p>
        </p:txBody>
      </p:sp>
      <p:pic>
        <p:nvPicPr>
          <p:cNvPr id="38" name="Graphic 37" descr="Upward trend">
            <a:extLst>
              <a:ext uri="{FF2B5EF4-FFF2-40B4-BE49-F238E27FC236}">
                <a16:creationId xmlns:a16="http://schemas.microsoft.com/office/drawing/2014/main" id="{7F87DFB3-A316-4FC4-A3F6-1DE487F2B51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44290" y="3872631"/>
            <a:ext cx="528762" cy="528762"/>
          </a:xfrm>
          <a:prstGeom prst="rect">
            <a:avLst/>
          </a:prstGeom>
        </p:spPr>
      </p:pic>
    </p:spTree>
    <p:extLst>
      <p:ext uri="{BB962C8B-B14F-4D97-AF65-F5344CB8AC3E}">
        <p14:creationId xmlns:p14="http://schemas.microsoft.com/office/powerpoint/2010/main" val="8735116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a:xfrm>
            <a:off x="425242" y="23648"/>
            <a:ext cx="11341514" cy="731520"/>
          </a:xfrm>
        </p:spPr>
        <p:txBody>
          <a:bodyPr/>
          <a:lstStyle/>
          <a:p>
            <a:r>
              <a:rPr lang="en-US" dirty="0"/>
              <a:t>HCL’s Understanding of Requirements</a:t>
            </a:r>
          </a:p>
        </p:txBody>
      </p:sp>
      <p:sp>
        <p:nvSpPr>
          <p:cNvPr id="60" name="TextBox 59">
            <a:extLst>
              <a:ext uri="{FF2B5EF4-FFF2-40B4-BE49-F238E27FC236}">
                <a16:creationId xmlns:a16="http://schemas.microsoft.com/office/drawing/2014/main" id="{E01B8725-4A89-462B-A91D-567833B0C3BB}"/>
              </a:ext>
            </a:extLst>
          </p:cNvPr>
          <p:cNvSpPr txBox="1"/>
          <p:nvPr/>
        </p:nvSpPr>
        <p:spPr>
          <a:xfrm>
            <a:off x="766763" y="1155290"/>
            <a:ext cx="11125200" cy="5539978"/>
          </a:xfrm>
          <a:prstGeom prst="rect">
            <a:avLst/>
          </a:prstGeom>
          <a:noFill/>
        </p:spPr>
        <p:txBody>
          <a:bodyPr wrap="square" rtlCol="0">
            <a:spAutoFit/>
          </a:bodyPr>
          <a:lstStyle/>
          <a:p>
            <a:pPr marL="285750" lvl="0" indent="-285750">
              <a:buFont typeface="Wingdings" panose="05000000000000000000" pitchFamily="2" charset="2"/>
              <a:buChar char="v"/>
            </a:pPr>
            <a:r>
              <a:rPr lang="en-US" sz="1400" dirty="0"/>
              <a:t>Clara is KPMG audit management application with key features highlighted as below : </a:t>
            </a:r>
          </a:p>
          <a:p>
            <a:pPr marL="742950" lvl="1" indent="-285750">
              <a:buFont typeface="Wingdings" panose="05000000000000000000" pitchFamily="2" charset="2"/>
              <a:buChar char="§"/>
            </a:pPr>
            <a:r>
              <a:rPr lang="en-US" sz="1400" dirty="0"/>
              <a:t>Global product with advanced data analytics capabilities.</a:t>
            </a:r>
          </a:p>
          <a:p>
            <a:pPr marL="742950" lvl="1" indent="-285750">
              <a:buFont typeface="Wingdings" panose="05000000000000000000" pitchFamily="2" charset="2"/>
              <a:buChar char="§"/>
            </a:pPr>
            <a:r>
              <a:rPr lang="en-US" sz="1400" dirty="0"/>
              <a:t>It is a bespoke workflow engine.</a:t>
            </a:r>
          </a:p>
          <a:p>
            <a:pPr marL="742950" lvl="1" indent="-285750">
              <a:buFont typeface="Wingdings" panose="05000000000000000000" pitchFamily="2" charset="2"/>
              <a:buChar char="§"/>
            </a:pPr>
            <a:r>
              <a:rPr lang="en-US" sz="1400" dirty="0"/>
              <a:t>Brings consistency to the KPMG audit process worldwide.</a:t>
            </a:r>
          </a:p>
          <a:p>
            <a:pPr marL="742950" lvl="1" indent="-285750">
              <a:buFont typeface="Wingdings" panose="05000000000000000000" pitchFamily="2" charset="2"/>
              <a:buChar char="§"/>
            </a:pPr>
            <a:r>
              <a:rPr lang="en-US" sz="1400" dirty="0"/>
              <a:t>Current limited rollout used by 150 members firms successfully.</a:t>
            </a:r>
          </a:p>
          <a:p>
            <a:pPr marL="742950" lvl="1" indent="-285750">
              <a:buFont typeface="Wingdings" panose="05000000000000000000" pitchFamily="2" charset="2"/>
              <a:buChar char="§"/>
            </a:pPr>
            <a:r>
              <a:rPr lang="en-US" sz="1400" dirty="0"/>
              <a:t>Estimated volume of global audits is ~300K post full roll out.</a:t>
            </a:r>
          </a:p>
          <a:p>
            <a:pPr lvl="1"/>
            <a:endParaRPr lang="en-US" sz="1400" dirty="0"/>
          </a:p>
          <a:p>
            <a:pPr marL="285750" indent="-285750">
              <a:buFont typeface="Wingdings" panose="05000000000000000000" pitchFamily="2" charset="2"/>
              <a:buChar char="v"/>
            </a:pPr>
            <a:r>
              <a:rPr lang="en-US" sz="1400" dirty="0"/>
              <a:t>Development of this product involves significant effort:</a:t>
            </a:r>
          </a:p>
          <a:p>
            <a:pPr marL="800100" lvl="1" indent="-342900">
              <a:buFont typeface="Wingdings" panose="05000000000000000000" pitchFamily="2" charset="2"/>
              <a:buChar char="§"/>
            </a:pPr>
            <a:r>
              <a:rPr lang="en-US" sz="1400" dirty="0"/>
              <a:t>Onsite – offshore model across 300 developers and 12 sprint teams.</a:t>
            </a:r>
          </a:p>
          <a:p>
            <a:pPr marL="800100" lvl="1" indent="-342900">
              <a:buFont typeface="Wingdings" panose="05000000000000000000" pitchFamily="2" charset="2"/>
              <a:buChar char="§"/>
            </a:pPr>
            <a:r>
              <a:rPr lang="en-US" sz="1400" dirty="0"/>
              <a:t>Approximately 2 million lines of code.</a:t>
            </a:r>
          </a:p>
          <a:p>
            <a:pPr marL="800100" lvl="1" indent="-342900">
              <a:buFont typeface="Wingdings" panose="05000000000000000000" pitchFamily="2" charset="2"/>
              <a:buChar char="§"/>
            </a:pPr>
            <a:r>
              <a:rPr lang="en-US" sz="1400" dirty="0"/>
              <a:t>Evolving towards true agile methodology.</a:t>
            </a:r>
          </a:p>
          <a:p>
            <a:pPr marL="800100" lvl="1" indent="-342900">
              <a:buFont typeface="Wingdings" panose="05000000000000000000" pitchFamily="2" charset="2"/>
              <a:buChar char="§"/>
            </a:pPr>
            <a:r>
              <a:rPr lang="en-US" sz="1400" dirty="0"/>
              <a:t>Implementation of CICD process.</a:t>
            </a:r>
          </a:p>
          <a:p>
            <a:pPr marL="285750" lvl="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t>Fortify is used for static security scanning (code review)</a:t>
            </a:r>
          </a:p>
          <a:p>
            <a:pPr marL="742950" lvl="1" indent="-285750">
              <a:buFont typeface="Wingdings" panose="05000000000000000000" pitchFamily="2" charset="2"/>
              <a:buChar char="v"/>
            </a:pPr>
            <a:r>
              <a:rPr lang="en-US" sz="1400" dirty="0"/>
              <a:t>There is no other code quality analysis tool being used today.</a:t>
            </a:r>
          </a:p>
          <a:p>
            <a:pPr lvl="0"/>
            <a:endParaRPr lang="en-US" sz="1400" dirty="0"/>
          </a:p>
          <a:p>
            <a:pPr marL="285750" lvl="0" indent="-285750">
              <a:buFont typeface="Wingdings" panose="05000000000000000000" pitchFamily="2" charset="2"/>
              <a:buChar char="v"/>
            </a:pPr>
            <a:r>
              <a:rPr lang="en-US" sz="1400" dirty="0"/>
              <a:t>Current product release schedule is spread across three quarters</a:t>
            </a:r>
          </a:p>
          <a:p>
            <a:pPr marL="742950" lvl="1" indent="-285750">
              <a:buFont typeface="Wingdings" panose="05000000000000000000" pitchFamily="2" charset="2"/>
              <a:buChar char="§"/>
            </a:pPr>
            <a:r>
              <a:rPr lang="en-US" sz="1400" dirty="0"/>
              <a:t>Feb, May, Sep.</a:t>
            </a:r>
          </a:p>
          <a:p>
            <a:pPr marL="742950" lvl="1" indent="-285750">
              <a:buFont typeface="Wingdings" panose="05000000000000000000" pitchFamily="2" charset="2"/>
              <a:buChar char="§"/>
            </a:pPr>
            <a:r>
              <a:rPr lang="en-US" sz="1400" dirty="0"/>
              <a:t>May release is deemed as major scheduled release.</a:t>
            </a:r>
          </a:p>
          <a:p>
            <a:pPr marL="285750" lvl="0" indent="-285750">
              <a:buFont typeface="Wingdings" panose="05000000000000000000" pitchFamily="2" charset="2"/>
              <a:buChar char="§"/>
            </a:pPr>
            <a:endParaRPr lang="en-US" sz="1400" dirty="0"/>
          </a:p>
          <a:p>
            <a:pPr marL="285750" lvl="0" indent="-285750">
              <a:buFont typeface="Wingdings" panose="05000000000000000000" pitchFamily="2" charset="2"/>
              <a:buChar char="v"/>
            </a:pPr>
            <a:r>
              <a:rPr lang="en-US" sz="1400" dirty="0"/>
              <a:t>Issues and Concerns identified by KPMG are as below :</a:t>
            </a:r>
          </a:p>
          <a:p>
            <a:pPr marL="742950" lvl="1" indent="-285750">
              <a:buFont typeface="Wingdings" panose="05000000000000000000" pitchFamily="2" charset="2"/>
              <a:buChar char="§"/>
            </a:pPr>
            <a:r>
              <a:rPr lang="en-US" sz="1400" dirty="0"/>
              <a:t>Robustness of application owning to quality of code.</a:t>
            </a:r>
          </a:p>
          <a:p>
            <a:pPr marL="742950" lvl="1" indent="-285750">
              <a:buFont typeface="Wingdings" panose="05000000000000000000" pitchFamily="2" charset="2"/>
              <a:buChar char="§"/>
            </a:pPr>
            <a:r>
              <a:rPr lang="en-US" sz="1400" b="1" i="1" dirty="0"/>
              <a:t>Additional enhancements causing data loss.</a:t>
            </a:r>
          </a:p>
          <a:p>
            <a:pPr marL="742950" lvl="1" indent="-285750">
              <a:buFont typeface="Wingdings" panose="05000000000000000000" pitchFamily="2" charset="2"/>
              <a:buChar char="§"/>
            </a:pPr>
            <a:r>
              <a:rPr lang="en-US" sz="1400" dirty="0"/>
              <a:t>Pending open defects (~2000) including ~400 open critical defects.</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0100181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p:txBody>
          <a:bodyPr/>
          <a:lstStyle/>
          <a:p>
            <a:r>
              <a:rPr lang="en-US" dirty="0"/>
              <a:t>Project Scope</a:t>
            </a:r>
          </a:p>
        </p:txBody>
      </p:sp>
      <p:sp>
        <p:nvSpPr>
          <p:cNvPr id="60" name="TextBox 59">
            <a:extLst>
              <a:ext uri="{FF2B5EF4-FFF2-40B4-BE49-F238E27FC236}">
                <a16:creationId xmlns:a16="http://schemas.microsoft.com/office/drawing/2014/main" id="{E01B8725-4A89-462B-A91D-567833B0C3BB}"/>
              </a:ext>
            </a:extLst>
          </p:cNvPr>
          <p:cNvSpPr txBox="1"/>
          <p:nvPr/>
        </p:nvSpPr>
        <p:spPr>
          <a:xfrm>
            <a:off x="766763" y="1155290"/>
            <a:ext cx="11125200" cy="2031325"/>
          </a:xfrm>
          <a:prstGeom prst="rect">
            <a:avLst/>
          </a:prstGeom>
          <a:noFill/>
        </p:spPr>
        <p:txBody>
          <a:bodyPr wrap="square" rtlCol="0">
            <a:spAutoFit/>
          </a:bodyPr>
          <a:lstStyle/>
          <a:p>
            <a:pPr marL="342900" indent="-342900">
              <a:buFont typeface="Wingdings" panose="05000000000000000000" pitchFamily="2" charset="2"/>
              <a:buChar char="§"/>
            </a:pPr>
            <a:r>
              <a:rPr lang="en-US" dirty="0"/>
              <a:t>Performing code and design review of KPMG’s application Clara.</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Two Phased approach:</a:t>
            </a:r>
          </a:p>
          <a:p>
            <a:pPr marL="342900"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One-time review of application code and design with another round of detailed analysis</a:t>
            </a:r>
          </a:p>
          <a:p>
            <a:pPr marL="342900"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Ongoing Code and design review support throughout the development process.</a:t>
            </a:r>
          </a:p>
        </p:txBody>
      </p:sp>
      <p:grpSp>
        <p:nvGrpSpPr>
          <p:cNvPr id="2" name="Group 1">
            <a:extLst>
              <a:ext uri="{FF2B5EF4-FFF2-40B4-BE49-F238E27FC236}">
                <a16:creationId xmlns:a16="http://schemas.microsoft.com/office/drawing/2014/main" id="{A0203BEC-140F-41E7-9E89-2F63CADBF677}"/>
              </a:ext>
            </a:extLst>
          </p:cNvPr>
          <p:cNvGrpSpPr/>
          <p:nvPr/>
        </p:nvGrpSpPr>
        <p:grpSpPr>
          <a:xfrm>
            <a:off x="1195365" y="3642563"/>
            <a:ext cx="8844072" cy="1658679"/>
            <a:chOff x="2171409" y="4084348"/>
            <a:chExt cx="8844072" cy="1658679"/>
          </a:xfrm>
        </p:grpSpPr>
        <p:sp>
          <p:nvSpPr>
            <p:cNvPr id="59" name="Rectangle: Rounded Corners 58">
              <a:extLst>
                <a:ext uri="{FF2B5EF4-FFF2-40B4-BE49-F238E27FC236}">
                  <a16:creationId xmlns:a16="http://schemas.microsoft.com/office/drawing/2014/main" id="{02DED2C7-14B5-4630-9336-EA38371C9E9C}"/>
                </a:ext>
              </a:extLst>
            </p:cNvPr>
            <p:cNvSpPr/>
            <p:nvPr/>
          </p:nvSpPr>
          <p:spPr>
            <a:xfrm>
              <a:off x="2171409" y="4084348"/>
              <a:ext cx="8606176" cy="165867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D830802-9406-4F0A-9C5E-39E5447FE96B}"/>
                </a:ext>
              </a:extLst>
            </p:cNvPr>
            <p:cNvSpPr txBox="1"/>
            <p:nvPr/>
          </p:nvSpPr>
          <p:spPr>
            <a:xfrm>
              <a:off x="2651076" y="4251969"/>
              <a:ext cx="1864812" cy="1015663"/>
            </a:xfrm>
            <a:prstGeom prst="rect">
              <a:avLst/>
            </a:prstGeom>
            <a:noFill/>
          </p:spPr>
          <p:txBody>
            <a:bodyPr wrap="square" rtlCol="0">
              <a:spAutoFit/>
            </a:bodyPr>
            <a:lstStyle/>
            <a:p>
              <a:r>
                <a:rPr lang="en-US" sz="2000" dirty="0"/>
                <a:t>Enable </a:t>
              </a:r>
            </a:p>
            <a:p>
              <a:r>
                <a:rPr lang="en-US" sz="2000" dirty="0"/>
                <a:t>Automatic</a:t>
              </a:r>
            </a:p>
            <a:p>
              <a:r>
                <a:rPr lang="en-US" sz="2000" dirty="0"/>
                <a:t>Code Analysis</a:t>
              </a:r>
            </a:p>
          </p:txBody>
        </p:sp>
        <p:sp>
          <p:nvSpPr>
            <p:cNvPr id="62" name="TextBox 61">
              <a:extLst>
                <a:ext uri="{FF2B5EF4-FFF2-40B4-BE49-F238E27FC236}">
                  <a16:creationId xmlns:a16="http://schemas.microsoft.com/office/drawing/2014/main" id="{E2677411-411A-4ED4-877D-5C453AF8D560}"/>
                </a:ext>
              </a:extLst>
            </p:cNvPr>
            <p:cNvSpPr txBox="1"/>
            <p:nvPr/>
          </p:nvSpPr>
          <p:spPr>
            <a:xfrm>
              <a:off x="5231830" y="4251969"/>
              <a:ext cx="1798659" cy="1015663"/>
            </a:xfrm>
            <a:prstGeom prst="rect">
              <a:avLst/>
            </a:prstGeom>
            <a:noFill/>
          </p:spPr>
          <p:txBody>
            <a:bodyPr wrap="square" rtlCol="0">
              <a:spAutoFit/>
            </a:bodyPr>
            <a:lstStyle/>
            <a:p>
              <a:r>
                <a:rPr lang="en-US" sz="2000" dirty="0"/>
                <a:t>Perform</a:t>
              </a:r>
            </a:p>
            <a:p>
              <a:r>
                <a:rPr lang="en-US" sz="2000" dirty="0"/>
                <a:t>Design</a:t>
              </a:r>
            </a:p>
            <a:p>
              <a:r>
                <a:rPr lang="en-US" sz="2000" dirty="0"/>
                <a:t>Review</a:t>
              </a:r>
            </a:p>
          </p:txBody>
        </p:sp>
        <p:sp>
          <p:nvSpPr>
            <p:cNvPr id="63" name="TextBox 62">
              <a:extLst>
                <a:ext uri="{FF2B5EF4-FFF2-40B4-BE49-F238E27FC236}">
                  <a16:creationId xmlns:a16="http://schemas.microsoft.com/office/drawing/2014/main" id="{7AEDC2C6-C8AD-4BE0-8021-FD6F55B4C29D}"/>
                </a:ext>
              </a:extLst>
            </p:cNvPr>
            <p:cNvSpPr txBox="1"/>
            <p:nvPr/>
          </p:nvSpPr>
          <p:spPr>
            <a:xfrm>
              <a:off x="7095612" y="4251968"/>
              <a:ext cx="1716588" cy="1477328"/>
            </a:xfrm>
            <a:prstGeom prst="rect">
              <a:avLst/>
            </a:prstGeom>
            <a:noFill/>
          </p:spPr>
          <p:txBody>
            <a:bodyPr wrap="square" rtlCol="0">
              <a:spAutoFit/>
            </a:bodyPr>
            <a:lstStyle/>
            <a:p>
              <a:r>
                <a:rPr lang="en-US" dirty="0"/>
                <a:t>Recommend</a:t>
              </a:r>
            </a:p>
            <a:p>
              <a:r>
                <a:rPr lang="en-US" dirty="0"/>
                <a:t>Code</a:t>
              </a:r>
            </a:p>
            <a:p>
              <a:r>
                <a:rPr lang="en-US" dirty="0"/>
                <a:t>Quality Enhancement Measures</a:t>
              </a:r>
            </a:p>
          </p:txBody>
        </p:sp>
        <p:sp>
          <p:nvSpPr>
            <p:cNvPr id="64" name="TextBox 63">
              <a:extLst>
                <a:ext uri="{FF2B5EF4-FFF2-40B4-BE49-F238E27FC236}">
                  <a16:creationId xmlns:a16="http://schemas.microsoft.com/office/drawing/2014/main" id="{D5B7E796-1B96-4DD2-91C7-C27E92D4B790}"/>
                </a:ext>
              </a:extLst>
            </p:cNvPr>
            <p:cNvSpPr txBox="1"/>
            <p:nvPr/>
          </p:nvSpPr>
          <p:spPr>
            <a:xfrm>
              <a:off x="9415281" y="4344969"/>
              <a:ext cx="1600200" cy="1015663"/>
            </a:xfrm>
            <a:prstGeom prst="rect">
              <a:avLst/>
            </a:prstGeom>
            <a:noFill/>
          </p:spPr>
          <p:txBody>
            <a:bodyPr wrap="square" rtlCol="0">
              <a:spAutoFit/>
            </a:bodyPr>
            <a:lstStyle/>
            <a:p>
              <a:r>
                <a:rPr lang="en-US" sz="2000" dirty="0"/>
                <a:t>Publish Relevant</a:t>
              </a:r>
            </a:p>
            <a:p>
              <a:r>
                <a:rPr lang="en-US" sz="2000" dirty="0"/>
                <a:t>Metrics</a:t>
              </a:r>
            </a:p>
          </p:txBody>
        </p:sp>
        <p:sp>
          <p:nvSpPr>
            <p:cNvPr id="77" name="TextBox 76">
              <a:extLst>
                <a:ext uri="{FF2B5EF4-FFF2-40B4-BE49-F238E27FC236}">
                  <a16:creationId xmlns:a16="http://schemas.microsoft.com/office/drawing/2014/main" id="{E2FB4EDE-986F-471D-87D8-0C6E0E53482A}"/>
                </a:ext>
              </a:extLst>
            </p:cNvPr>
            <p:cNvSpPr txBox="1"/>
            <p:nvPr/>
          </p:nvSpPr>
          <p:spPr>
            <a:xfrm>
              <a:off x="2229888" y="4328168"/>
              <a:ext cx="304800" cy="523220"/>
            </a:xfrm>
            <a:prstGeom prst="rect">
              <a:avLst/>
            </a:prstGeom>
            <a:noFill/>
          </p:spPr>
          <p:txBody>
            <a:bodyPr wrap="square" rtlCol="0">
              <a:spAutoFit/>
            </a:bodyPr>
            <a:lstStyle/>
            <a:p>
              <a:pPr marL="685800" indent="-685800">
                <a:buFont typeface="Wingdings" panose="05000000000000000000" pitchFamily="2" charset="2"/>
                <a:buChar char="ü"/>
              </a:pPr>
              <a:r>
                <a:rPr lang="en-US" sz="2800" dirty="0"/>
                <a:t> </a:t>
              </a:r>
            </a:p>
          </p:txBody>
        </p:sp>
        <p:sp>
          <p:nvSpPr>
            <p:cNvPr id="78" name="TextBox 77">
              <a:extLst>
                <a:ext uri="{FF2B5EF4-FFF2-40B4-BE49-F238E27FC236}">
                  <a16:creationId xmlns:a16="http://schemas.microsoft.com/office/drawing/2014/main" id="{75AF7B9A-567B-48A5-A752-CD254ABAFEF9}"/>
                </a:ext>
              </a:extLst>
            </p:cNvPr>
            <p:cNvSpPr txBox="1"/>
            <p:nvPr/>
          </p:nvSpPr>
          <p:spPr>
            <a:xfrm>
              <a:off x="4896888" y="4328168"/>
              <a:ext cx="304800" cy="523220"/>
            </a:xfrm>
            <a:prstGeom prst="rect">
              <a:avLst/>
            </a:prstGeom>
            <a:noFill/>
          </p:spPr>
          <p:txBody>
            <a:bodyPr wrap="square" rtlCol="0">
              <a:spAutoFit/>
            </a:bodyPr>
            <a:lstStyle/>
            <a:p>
              <a:pPr marL="685800" indent="-685800">
                <a:buFont typeface="Wingdings" panose="05000000000000000000" pitchFamily="2" charset="2"/>
                <a:buChar char="ü"/>
              </a:pPr>
              <a:r>
                <a:rPr lang="en-US" sz="2800" dirty="0"/>
                <a:t> </a:t>
              </a:r>
            </a:p>
          </p:txBody>
        </p:sp>
        <p:sp>
          <p:nvSpPr>
            <p:cNvPr id="79" name="TextBox 78">
              <a:extLst>
                <a:ext uri="{FF2B5EF4-FFF2-40B4-BE49-F238E27FC236}">
                  <a16:creationId xmlns:a16="http://schemas.microsoft.com/office/drawing/2014/main" id="{86F36DF8-BE6E-467E-B53C-F52FDB2DBB66}"/>
                </a:ext>
              </a:extLst>
            </p:cNvPr>
            <p:cNvSpPr txBox="1"/>
            <p:nvPr/>
          </p:nvSpPr>
          <p:spPr>
            <a:xfrm>
              <a:off x="6630122" y="4290850"/>
              <a:ext cx="304800" cy="523220"/>
            </a:xfrm>
            <a:prstGeom prst="rect">
              <a:avLst/>
            </a:prstGeom>
            <a:noFill/>
          </p:spPr>
          <p:txBody>
            <a:bodyPr wrap="square" rtlCol="0">
              <a:spAutoFit/>
            </a:bodyPr>
            <a:lstStyle/>
            <a:p>
              <a:pPr marL="685800" indent="-685800">
                <a:buFont typeface="Wingdings" panose="05000000000000000000" pitchFamily="2" charset="2"/>
                <a:buChar char="ü"/>
              </a:pPr>
              <a:r>
                <a:rPr lang="en-US" sz="2800" dirty="0"/>
                <a:t> </a:t>
              </a:r>
            </a:p>
          </p:txBody>
        </p:sp>
        <p:sp>
          <p:nvSpPr>
            <p:cNvPr id="109" name="TextBox 108">
              <a:extLst>
                <a:ext uri="{FF2B5EF4-FFF2-40B4-BE49-F238E27FC236}">
                  <a16:creationId xmlns:a16="http://schemas.microsoft.com/office/drawing/2014/main" id="{A07283A2-A267-4B8A-AF2D-37098510127B}"/>
                </a:ext>
              </a:extLst>
            </p:cNvPr>
            <p:cNvSpPr txBox="1"/>
            <p:nvPr/>
          </p:nvSpPr>
          <p:spPr>
            <a:xfrm>
              <a:off x="8854605" y="4328168"/>
              <a:ext cx="304800" cy="523220"/>
            </a:xfrm>
            <a:prstGeom prst="rect">
              <a:avLst/>
            </a:prstGeom>
            <a:noFill/>
          </p:spPr>
          <p:txBody>
            <a:bodyPr wrap="square" rtlCol="0">
              <a:spAutoFit/>
            </a:bodyPr>
            <a:lstStyle/>
            <a:p>
              <a:pPr marL="685800" indent="-685800">
                <a:buFont typeface="Wingdings" panose="05000000000000000000" pitchFamily="2" charset="2"/>
                <a:buChar char="ü"/>
              </a:pPr>
              <a:r>
                <a:rPr lang="en-US" sz="2800" dirty="0"/>
                <a:t> </a:t>
              </a:r>
            </a:p>
          </p:txBody>
        </p:sp>
      </p:grpSp>
    </p:spTree>
    <p:extLst>
      <p:ext uri="{BB962C8B-B14F-4D97-AF65-F5344CB8AC3E}">
        <p14:creationId xmlns:p14="http://schemas.microsoft.com/office/powerpoint/2010/main" val="17035748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p:nvPr/>
        </p:nvSpPr>
        <p:spPr>
          <a:xfrm>
            <a:off x="4021157" y="3036660"/>
            <a:ext cx="1504579" cy="430925"/>
          </a:xfrm>
          <a:prstGeom prst="rect">
            <a:avLst/>
          </a:prstGeom>
        </p:spPr>
        <p:txBody>
          <a:bodyPr vert="horz" wrap="square" lIns="0" tIns="0" rIns="0" bIns="0" rtlCol="0" anchor="ctr">
            <a:noAutofit/>
          </a:bodyPr>
          <a:lstStyle/>
          <a:p>
            <a:pPr marL="7701" marR="3081" algn="ctr">
              <a:lnSpc>
                <a:spcPts val="1201"/>
              </a:lnSpc>
              <a:spcBef>
                <a:spcPts val="300"/>
              </a:spcBef>
            </a:pPr>
            <a:r>
              <a:rPr lang="en-US" sz="2400" kern="0" dirty="0">
                <a:ln w="0"/>
                <a:effectLst>
                  <a:outerShdw blurRad="38100" dist="19050" dir="2700000" algn="tl" rotWithShape="0">
                    <a:schemeClr val="dk1">
                      <a:alpha val="40000"/>
                    </a:schemeClr>
                  </a:outerShdw>
                </a:effectLst>
                <a:latin typeface="+mj-lt"/>
                <a:cs typeface="Calibri" panose="020F0502020204030204" pitchFamily="34" charset="0"/>
              </a:rPr>
              <a:t>EXTRACT</a:t>
            </a:r>
            <a:endParaRPr sz="2400" kern="0" dirty="0">
              <a:ln w="0"/>
              <a:effectLst>
                <a:outerShdw blurRad="38100" dist="19050" dir="2700000" algn="tl" rotWithShape="0">
                  <a:schemeClr val="dk1">
                    <a:alpha val="40000"/>
                  </a:schemeClr>
                </a:outerShdw>
              </a:effectLst>
              <a:latin typeface="+mj-lt"/>
              <a:cs typeface="Calibri" panose="020F0502020204030204" pitchFamily="34" charset="0"/>
            </a:endParaRPr>
          </a:p>
        </p:txBody>
      </p:sp>
      <p:sp>
        <p:nvSpPr>
          <p:cNvPr id="16" name="object 16"/>
          <p:cNvSpPr txBox="1"/>
          <p:nvPr/>
        </p:nvSpPr>
        <p:spPr>
          <a:xfrm>
            <a:off x="9171032" y="3036660"/>
            <a:ext cx="1437708" cy="430925"/>
          </a:xfrm>
          <a:prstGeom prst="rect">
            <a:avLst/>
          </a:prstGeom>
        </p:spPr>
        <p:txBody>
          <a:bodyPr vert="horz" wrap="square" lIns="0" tIns="0" rIns="0" bIns="0" rtlCol="0" anchor="ctr">
            <a:noAutofit/>
          </a:bodyPr>
          <a:lstStyle/>
          <a:p>
            <a:pPr marL="7701" marR="3081" algn="ctr">
              <a:lnSpc>
                <a:spcPts val="1201"/>
              </a:lnSpc>
              <a:spcBef>
                <a:spcPts val="300"/>
              </a:spcBef>
            </a:pPr>
            <a:r>
              <a:rPr lang="en-US" sz="2400" kern="0" dirty="0">
                <a:ln w="0"/>
                <a:effectLst>
                  <a:outerShdw blurRad="38100" dist="19050" dir="2700000" algn="tl" rotWithShape="0">
                    <a:schemeClr val="dk1">
                      <a:alpha val="40000"/>
                    </a:schemeClr>
                  </a:outerShdw>
                </a:effectLst>
                <a:latin typeface="+mj-lt"/>
                <a:cs typeface="Calibri" panose="020F0502020204030204" pitchFamily="34" charset="0"/>
              </a:rPr>
              <a:t>CRAFT</a:t>
            </a:r>
            <a:endParaRPr sz="2400" kern="0" dirty="0">
              <a:ln w="0"/>
              <a:effectLst>
                <a:outerShdw blurRad="38100" dist="19050" dir="2700000" algn="tl" rotWithShape="0">
                  <a:schemeClr val="dk1">
                    <a:alpha val="40000"/>
                  </a:schemeClr>
                </a:outerShdw>
              </a:effectLst>
              <a:latin typeface="+mj-lt"/>
              <a:cs typeface="Calibri" panose="020F0502020204030204" pitchFamily="34" charset="0"/>
            </a:endParaRPr>
          </a:p>
        </p:txBody>
      </p:sp>
      <p:sp>
        <p:nvSpPr>
          <p:cNvPr id="17" name="object 17"/>
          <p:cNvSpPr txBox="1"/>
          <p:nvPr/>
        </p:nvSpPr>
        <p:spPr>
          <a:xfrm>
            <a:off x="1331071" y="3036660"/>
            <a:ext cx="1791348" cy="430925"/>
          </a:xfrm>
          <a:prstGeom prst="rect">
            <a:avLst/>
          </a:prstGeom>
        </p:spPr>
        <p:txBody>
          <a:bodyPr vert="horz" wrap="square" lIns="0" tIns="0" rIns="0" bIns="0" rtlCol="0" anchor="ctr">
            <a:noAutofit/>
          </a:bodyPr>
          <a:lstStyle/>
          <a:p>
            <a:pPr marL="7701" marR="3081" algn="ctr">
              <a:lnSpc>
                <a:spcPts val="1201"/>
              </a:lnSpc>
              <a:spcBef>
                <a:spcPts val="300"/>
              </a:spcBef>
            </a:pPr>
            <a:r>
              <a:rPr lang="en-US" sz="2400" kern="0" dirty="0">
                <a:ln w="0"/>
                <a:effectLst>
                  <a:outerShdw blurRad="38100" dist="19050" dir="2700000" algn="tl" rotWithShape="0">
                    <a:schemeClr val="dk1">
                      <a:alpha val="40000"/>
                    </a:schemeClr>
                  </a:outerShdw>
                </a:effectLst>
                <a:latin typeface="+mj-lt"/>
                <a:cs typeface="Calibri" panose="020F0502020204030204" pitchFamily="34" charset="0"/>
              </a:rPr>
              <a:t>ENERGIZE</a:t>
            </a:r>
            <a:endParaRPr sz="2400" kern="0" dirty="0">
              <a:ln w="0"/>
              <a:effectLst>
                <a:outerShdw blurRad="38100" dist="19050" dir="2700000" algn="tl" rotWithShape="0">
                  <a:schemeClr val="dk1">
                    <a:alpha val="40000"/>
                  </a:schemeClr>
                </a:outerShdw>
              </a:effectLst>
              <a:latin typeface="+mj-lt"/>
              <a:cs typeface="Calibri" panose="020F0502020204030204" pitchFamily="34" charset="0"/>
            </a:endParaRPr>
          </a:p>
        </p:txBody>
      </p:sp>
      <p:sp>
        <p:nvSpPr>
          <p:cNvPr id="19" name="object 19"/>
          <p:cNvSpPr txBox="1"/>
          <p:nvPr/>
        </p:nvSpPr>
        <p:spPr>
          <a:xfrm>
            <a:off x="1359013" y="3527279"/>
            <a:ext cx="1825431" cy="1511069"/>
          </a:xfrm>
          <a:prstGeom prst="rect">
            <a:avLst/>
          </a:prstGeom>
        </p:spPr>
        <p:txBody>
          <a:bodyPr vert="horz" wrap="square" lIns="0" tIns="7316" rIns="0" bIns="0" rtlCol="0">
            <a:spAutoFit/>
          </a:bodyPr>
          <a:lstStyle/>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HCL </a:t>
            </a:r>
            <a:r>
              <a:rPr sz="1600" kern="0" dirty="0">
                <a:latin typeface="+mj-lt"/>
                <a:cs typeface="DejaVu Sans"/>
              </a:rPr>
              <a:t>Organiz</a:t>
            </a:r>
            <a:r>
              <a:rPr lang="en-US" sz="1600" kern="0" dirty="0">
                <a:latin typeface="+mj-lt"/>
                <a:cs typeface="DejaVu Sans"/>
              </a:rPr>
              <a:t>es a team of experts</a:t>
            </a:r>
          </a:p>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Includes Architects , developers &amp; tool experts</a:t>
            </a:r>
            <a:endParaRPr lang="en-US" sz="1600" strike="sngStrike" kern="0" dirty="0">
              <a:latin typeface="+mj-lt"/>
              <a:cs typeface="DejaVu Sans"/>
            </a:endParaRPr>
          </a:p>
        </p:txBody>
      </p:sp>
      <p:sp>
        <p:nvSpPr>
          <p:cNvPr id="20" name="object 20"/>
          <p:cNvSpPr txBox="1"/>
          <p:nvPr/>
        </p:nvSpPr>
        <p:spPr>
          <a:xfrm>
            <a:off x="4164800" y="3527279"/>
            <a:ext cx="1504579" cy="1008752"/>
          </a:xfrm>
          <a:prstGeom prst="rect">
            <a:avLst/>
          </a:prstGeom>
        </p:spPr>
        <p:txBody>
          <a:bodyPr vert="horz" wrap="square" lIns="0" tIns="7316" rIns="0" bIns="0" rtlCol="0">
            <a:spAutoFit/>
          </a:bodyPr>
          <a:lstStyle/>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Discussions</a:t>
            </a:r>
          </a:p>
          <a:p>
            <a:pPr marL="179151" marR="3081" indent="-171450">
              <a:lnSpc>
                <a:spcPct val="101600"/>
              </a:lnSpc>
              <a:spcBef>
                <a:spcPts val="58"/>
              </a:spcBef>
              <a:buFont typeface="Arial" panose="020B0604020202020204" pitchFamily="34" charset="0"/>
              <a:buChar char="•"/>
            </a:pPr>
            <a:r>
              <a:rPr lang="en-US" sz="1600" kern="0" dirty="0">
                <a:cs typeface="DejaVu Sans"/>
              </a:rPr>
              <a:t>Environment Access and Tools Setup</a:t>
            </a:r>
          </a:p>
        </p:txBody>
      </p:sp>
      <p:sp>
        <p:nvSpPr>
          <p:cNvPr id="22" name="object 22"/>
          <p:cNvSpPr txBox="1"/>
          <p:nvPr/>
        </p:nvSpPr>
        <p:spPr>
          <a:xfrm>
            <a:off x="9294312" y="3527279"/>
            <a:ext cx="1825431" cy="765031"/>
          </a:xfrm>
          <a:prstGeom prst="rect">
            <a:avLst/>
          </a:prstGeom>
        </p:spPr>
        <p:txBody>
          <a:bodyPr vert="horz" wrap="square" lIns="0" tIns="7316" rIns="0" bIns="0" rtlCol="0">
            <a:spAutoFit/>
          </a:bodyPr>
          <a:lstStyle/>
          <a:p>
            <a:pPr marL="236301" marR="3081" indent="-228600">
              <a:lnSpc>
                <a:spcPct val="101600"/>
              </a:lnSpc>
              <a:spcBef>
                <a:spcPts val="58"/>
              </a:spcBef>
              <a:buFont typeface="Arial" panose="020B0604020202020204" pitchFamily="34" charset="0"/>
              <a:buChar char="•"/>
            </a:pPr>
            <a:r>
              <a:rPr lang="en-US" sz="1600" kern="0" dirty="0">
                <a:latin typeface="+mj-lt"/>
                <a:cs typeface="DejaVu Sans"/>
              </a:rPr>
              <a:t>Log issues</a:t>
            </a:r>
          </a:p>
          <a:p>
            <a:pPr marL="236301" marR="3081" indent="-228600">
              <a:lnSpc>
                <a:spcPct val="101600"/>
              </a:lnSpc>
              <a:spcBef>
                <a:spcPts val="58"/>
              </a:spcBef>
              <a:buFont typeface="Arial" panose="020B0604020202020204" pitchFamily="34" charset="0"/>
              <a:buChar char="•"/>
            </a:pPr>
            <a:r>
              <a:rPr lang="en-US" sz="1600" kern="0" dirty="0">
                <a:latin typeface="+mj-lt"/>
                <a:cs typeface="DejaVu Sans"/>
              </a:rPr>
              <a:t>Guidance on course correction</a:t>
            </a:r>
          </a:p>
        </p:txBody>
      </p:sp>
      <p:sp>
        <p:nvSpPr>
          <p:cNvPr id="53" name="object 16">
            <a:extLst>
              <a:ext uri="{FF2B5EF4-FFF2-40B4-BE49-F238E27FC236}">
                <a16:creationId xmlns:a16="http://schemas.microsoft.com/office/drawing/2014/main" id="{BD7D99F0-265C-4A49-89E2-8D659A3719A9}"/>
              </a:ext>
            </a:extLst>
          </p:cNvPr>
          <p:cNvSpPr txBox="1"/>
          <p:nvPr/>
        </p:nvSpPr>
        <p:spPr>
          <a:xfrm>
            <a:off x="6769400" y="3036660"/>
            <a:ext cx="1612001" cy="430925"/>
          </a:xfrm>
          <a:prstGeom prst="rect">
            <a:avLst/>
          </a:prstGeom>
        </p:spPr>
        <p:txBody>
          <a:bodyPr vert="horz" wrap="square" lIns="0" tIns="0" rIns="0" bIns="0" rtlCol="0" anchor="ctr">
            <a:noAutofit/>
          </a:bodyPr>
          <a:lstStyle/>
          <a:p>
            <a:pPr marL="7701" marR="3081" algn="ctr">
              <a:lnSpc>
                <a:spcPts val="1201"/>
              </a:lnSpc>
              <a:spcBef>
                <a:spcPts val="300"/>
              </a:spcBef>
            </a:pPr>
            <a:r>
              <a:rPr lang="en-US" sz="2400" kern="0" dirty="0">
                <a:ln w="0"/>
                <a:effectLst>
                  <a:outerShdw blurRad="38100" dist="19050" dir="2700000" algn="tl" rotWithShape="0">
                    <a:schemeClr val="dk1">
                      <a:alpha val="40000"/>
                    </a:schemeClr>
                  </a:outerShdw>
                </a:effectLst>
                <a:latin typeface="+mj-lt"/>
                <a:cs typeface="Calibri" panose="020F0502020204030204" pitchFamily="34" charset="0"/>
              </a:rPr>
              <a:t>ANALYZE</a:t>
            </a:r>
          </a:p>
        </p:txBody>
      </p:sp>
      <p:sp>
        <p:nvSpPr>
          <p:cNvPr id="54" name="object 22">
            <a:extLst>
              <a:ext uri="{FF2B5EF4-FFF2-40B4-BE49-F238E27FC236}">
                <a16:creationId xmlns:a16="http://schemas.microsoft.com/office/drawing/2014/main" id="{55D0E290-7236-4063-BB6F-8BC0F65FC779}"/>
              </a:ext>
            </a:extLst>
          </p:cNvPr>
          <p:cNvSpPr txBox="1"/>
          <p:nvPr/>
        </p:nvSpPr>
        <p:spPr>
          <a:xfrm>
            <a:off x="6701955" y="3527279"/>
            <a:ext cx="1612001" cy="1029014"/>
          </a:xfrm>
          <a:prstGeom prst="rect">
            <a:avLst/>
          </a:prstGeom>
        </p:spPr>
        <p:txBody>
          <a:bodyPr vert="horz" wrap="square" lIns="0" tIns="7316" rIns="0" bIns="0" rtlCol="0">
            <a:spAutoFit/>
          </a:bodyPr>
          <a:lstStyle/>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Customize Rules</a:t>
            </a:r>
          </a:p>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Remove False Positives</a:t>
            </a:r>
          </a:p>
          <a:p>
            <a:pPr marL="179151" marR="3081" indent="-171450">
              <a:lnSpc>
                <a:spcPct val="101600"/>
              </a:lnSpc>
              <a:spcBef>
                <a:spcPts val="58"/>
              </a:spcBef>
              <a:buFont typeface="Arial" panose="020B0604020202020204" pitchFamily="34" charset="0"/>
              <a:buChar char="•"/>
            </a:pPr>
            <a:r>
              <a:rPr lang="en-US" sz="1600" kern="0" dirty="0">
                <a:latin typeface="+mj-lt"/>
                <a:cs typeface="DejaVu Sans"/>
              </a:rPr>
              <a:t>Analyze Findings</a:t>
            </a:r>
          </a:p>
        </p:txBody>
      </p:sp>
      <p:grpSp>
        <p:nvGrpSpPr>
          <p:cNvPr id="8" name="Group 7">
            <a:extLst>
              <a:ext uri="{FF2B5EF4-FFF2-40B4-BE49-F238E27FC236}">
                <a16:creationId xmlns:a16="http://schemas.microsoft.com/office/drawing/2014/main" id="{BE8F1AFF-D422-D344-9B12-F14A720E91C3}"/>
              </a:ext>
            </a:extLst>
          </p:cNvPr>
          <p:cNvGrpSpPr/>
          <p:nvPr/>
        </p:nvGrpSpPr>
        <p:grpSpPr>
          <a:xfrm>
            <a:off x="1406872" y="1233174"/>
            <a:ext cx="1541301" cy="1537762"/>
            <a:chOff x="2770496" y="1882585"/>
            <a:chExt cx="1258199" cy="1255310"/>
          </a:xfrm>
          <a:effectLst>
            <a:outerShdw blurRad="50800" dist="38100" dir="2700000" algn="tl" rotWithShape="0">
              <a:prstClr val="black">
                <a:alpha val="40000"/>
              </a:prstClr>
            </a:outerShdw>
          </a:effectLst>
        </p:grpSpPr>
        <p:sp>
          <p:nvSpPr>
            <p:cNvPr id="65" name="Oval 8">
              <a:extLst>
                <a:ext uri="{FF2B5EF4-FFF2-40B4-BE49-F238E27FC236}">
                  <a16:creationId xmlns:a16="http://schemas.microsoft.com/office/drawing/2014/main" id="{7E3AE355-AAAB-4C35-8173-414EB9CE358A}"/>
                </a:ext>
              </a:extLst>
            </p:cNvPr>
            <p:cNvSpPr>
              <a:spLocks noChangeArrowheads="1"/>
            </p:cNvSpPr>
            <p:nvPr/>
          </p:nvSpPr>
          <p:spPr bwMode="auto">
            <a:xfrm>
              <a:off x="2770496" y="1882585"/>
              <a:ext cx="1258199" cy="1255310"/>
            </a:xfrm>
            <a:prstGeom prst="ellipse">
              <a:avLst/>
            </a:prstGeom>
            <a:noFill/>
            <a:ln w="12700" cap="flat">
              <a:solidFill>
                <a:srgbClr val="5C2E9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69" name="Oval 12">
              <a:extLst>
                <a:ext uri="{FF2B5EF4-FFF2-40B4-BE49-F238E27FC236}">
                  <a16:creationId xmlns:a16="http://schemas.microsoft.com/office/drawing/2014/main" id="{E1D89802-FDE6-463C-AC1C-1AE8193A8369}"/>
                </a:ext>
              </a:extLst>
            </p:cNvPr>
            <p:cNvSpPr>
              <a:spLocks noChangeArrowheads="1"/>
            </p:cNvSpPr>
            <p:nvPr/>
          </p:nvSpPr>
          <p:spPr bwMode="auto">
            <a:xfrm>
              <a:off x="2828256" y="1941307"/>
              <a:ext cx="1141716" cy="1139791"/>
            </a:xfrm>
            <a:prstGeom prst="ellipse">
              <a:avLst/>
            </a:prstGeom>
            <a:solidFill>
              <a:srgbClr val="5C2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73" name="Freeform 16">
              <a:extLst>
                <a:ext uri="{FF2B5EF4-FFF2-40B4-BE49-F238E27FC236}">
                  <a16:creationId xmlns:a16="http://schemas.microsoft.com/office/drawing/2014/main" id="{B461552A-03D8-43FC-9691-CA6852853693}"/>
                </a:ext>
              </a:extLst>
            </p:cNvPr>
            <p:cNvSpPr>
              <a:spLocks/>
            </p:cNvSpPr>
            <p:nvPr/>
          </p:nvSpPr>
          <p:spPr bwMode="auto">
            <a:xfrm>
              <a:off x="3399114" y="2011581"/>
              <a:ext cx="500584" cy="499622"/>
            </a:xfrm>
            <a:custGeom>
              <a:avLst/>
              <a:gdLst>
                <a:gd name="T0" fmla="*/ 0 w 263"/>
                <a:gd name="T1" fmla="*/ 1 h 263"/>
                <a:gd name="T2" fmla="*/ 5 w 263"/>
                <a:gd name="T3" fmla="*/ 1 h 263"/>
                <a:gd name="T4" fmla="*/ 18 w 263"/>
                <a:gd name="T5" fmla="*/ 0 h 263"/>
                <a:gd name="T6" fmla="*/ 27 w 263"/>
                <a:gd name="T7" fmla="*/ 0 h 263"/>
                <a:gd name="T8" fmla="*/ 38 w 263"/>
                <a:gd name="T9" fmla="*/ 1 h 263"/>
                <a:gd name="T10" fmla="*/ 65 w 263"/>
                <a:gd name="T11" fmla="*/ 5 h 263"/>
                <a:gd name="T12" fmla="*/ 80 w 263"/>
                <a:gd name="T13" fmla="*/ 8 h 263"/>
                <a:gd name="T14" fmla="*/ 96 w 263"/>
                <a:gd name="T15" fmla="*/ 13 h 263"/>
                <a:gd name="T16" fmla="*/ 128 w 263"/>
                <a:gd name="T17" fmla="*/ 27 h 263"/>
                <a:gd name="T18" fmla="*/ 161 w 263"/>
                <a:gd name="T19" fmla="*/ 47 h 263"/>
                <a:gd name="T20" fmla="*/ 191 w 263"/>
                <a:gd name="T21" fmla="*/ 72 h 263"/>
                <a:gd name="T22" fmla="*/ 216 w 263"/>
                <a:gd name="T23" fmla="*/ 102 h 263"/>
                <a:gd name="T24" fmla="*/ 236 w 263"/>
                <a:gd name="T25" fmla="*/ 135 h 263"/>
                <a:gd name="T26" fmla="*/ 250 w 263"/>
                <a:gd name="T27" fmla="*/ 167 h 263"/>
                <a:gd name="T28" fmla="*/ 255 w 263"/>
                <a:gd name="T29" fmla="*/ 183 h 263"/>
                <a:gd name="T30" fmla="*/ 258 w 263"/>
                <a:gd name="T31" fmla="*/ 198 h 263"/>
                <a:gd name="T32" fmla="*/ 261 w 263"/>
                <a:gd name="T33" fmla="*/ 212 h 263"/>
                <a:gd name="T34" fmla="*/ 262 w 263"/>
                <a:gd name="T35" fmla="*/ 224 h 263"/>
                <a:gd name="T36" fmla="*/ 263 w 263"/>
                <a:gd name="T37" fmla="*/ 236 h 263"/>
                <a:gd name="T38" fmla="*/ 263 w 263"/>
                <a:gd name="T39" fmla="*/ 245 h 263"/>
                <a:gd name="T40" fmla="*/ 262 w 263"/>
                <a:gd name="T41" fmla="*/ 258 h 263"/>
                <a:gd name="T42" fmla="*/ 262 w 263"/>
                <a:gd name="T43" fmla="*/ 263 h 263"/>
                <a:gd name="T44" fmla="*/ 261 w 263"/>
                <a:gd name="T45" fmla="*/ 258 h 263"/>
                <a:gd name="T46" fmla="*/ 259 w 263"/>
                <a:gd name="T47" fmla="*/ 245 h 263"/>
                <a:gd name="T48" fmla="*/ 258 w 263"/>
                <a:gd name="T49" fmla="*/ 236 h 263"/>
                <a:gd name="T50" fmla="*/ 256 w 263"/>
                <a:gd name="T51" fmla="*/ 225 h 263"/>
                <a:gd name="T52" fmla="*/ 249 w 263"/>
                <a:gd name="T53" fmla="*/ 200 h 263"/>
                <a:gd name="T54" fmla="*/ 245 w 263"/>
                <a:gd name="T55" fmla="*/ 186 h 263"/>
                <a:gd name="T56" fmla="*/ 239 w 263"/>
                <a:gd name="T57" fmla="*/ 172 h 263"/>
                <a:gd name="T58" fmla="*/ 224 w 263"/>
                <a:gd name="T59" fmla="*/ 141 h 263"/>
                <a:gd name="T60" fmla="*/ 204 w 263"/>
                <a:gd name="T61" fmla="*/ 111 h 263"/>
                <a:gd name="T62" fmla="*/ 179 w 263"/>
                <a:gd name="T63" fmla="*/ 83 h 263"/>
                <a:gd name="T64" fmla="*/ 152 w 263"/>
                <a:gd name="T65" fmla="*/ 59 h 263"/>
                <a:gd name="T66" fmla="*/ 122 w 263"/>
                <a:gd name="T67" fmla="*/ 39 h 263"/>
                <a:gd name="T68" fmla="*/ 91 w 263"/>
                <a:gd name="T69" fmla="*/ 24 h 263"/>
                <a:gd name="T70" fmla="*/ 77 w 263"/>
                <a:gd name="T71" fmla="*/ 18 h 263"/>
                <a:gd name="T72" fmla="*/ 63 w 263"/>
                <a:gd name="T73" fmla="*/ 13 h 263"/>
                <a:gd name="T74" fmla="*/ 38 w 263"/>
                <a:gd name="T75" fmla="*/ 7 h 263"/>
                <a:gd name="T76" fmla="*/ 27 w 263"/>
                <a:gd name="T77" fmla="*/ 5 h 263"/>
                <a:gd name="T78" fmla="*/ 18 w 263"/>
                <a:gd name="T79" fmla="*/ 3 h 263"/>
                <a:gd name="T80" fmla="*/ 5 w 263"/>
                <a:gd name="T81" fmla="*/ 2 h 263"/>
                <a:gd name="T82" fmla="*/ 0 w 263"/>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63">
                  <a:moveTo>
                    <a:pt x="0" y="1"/>
                  </a:moveTo>
                  <a:cubicBezTo>
                    <a:pt x="0" y="1"/>
                    <a:pt x="2" y="1"/>
                    <a:pt x="5" y="1"/>
                  </a:cubicBezTo>
                  <a:cubicBezTo>
                    <a:pt x="8" y="1"/>
                    <a:pt x="12" y="0"/>
                    <a:pt x="18" y="0"/>
                  </a:cubicBezTo>
                  <a:cubicBezTo>
                    <a:pt x="21" y="0"/>
                    <a:pt x="24" y="0"/>
                    <a:pt x="27" y="0"/>
                  </a:cubicBezTo>
                  <a:cubicBezTo>
                    <a:pt x="31" y="1"/>
                    <a:pt x="34" y="1"/>
                    <a:pt x="38" y="1"/>
                  </a:cubicBezTo>
                  <a:cubicBezTo>
                    <a:pt x="46" y="2"/>
                    <a:pt x="55" y="3"/>
                    <a:pt x="65" y="5"/>
                  </a:cubicBezTo>
                  <a:cubicBezTo>
                    <a:pt x="70" y="6"/>
                    <a:pt x="75" y="7"/>
                    <a:pt x="80" y="8"/>
                  </a:cubicBezTo>
                  <a:cubicBezTo>
                    <a:pt x="85" y="10"/>
                    <a:pt x="90" y="11"/>
                    <a:pt x="96" y="13"/>
                  </a:cubicBezTo>
                  <a:cubicBezTo>
                    <a:pt x="106" y="16"/>
                    <a:pt x="117" y="21"/>
                    <a:pt x="128" y="27"/>
                  </a:cubicBezTo>
                  <a:cubicBezTo>
                    <a:pt x="139" y="32"/>
                    <a:pt x="150" y="39"/>
                    <a:pt x="161" y="47"/>
                  </a:cubicBezTo>
                  <a:cubicBezTo>
                    <a:pt x="171" y="54"/>
                    <a:pt x="181" y="63"/>
                    <a:pt x="191" y="72"/>
                  </a:cubicBezTo>
                  <a:cubicBezTo>
                    <a:pt x="200" y="82"/>
                    <a:pt x="209" y="92"/>
                    <a:pt x="216" y="102"/>
                  </a:cubicBezTo>
                  <a:cubicBezTo>
                    <a:pt x="224" y="113"/>
                    <a:pt x="230" y="124"/>
                    <a:pt x="236" y="135"/>
                  </a:cubicBezTo>
                  <a:cubicBezTo>
                    <a:pt x="242" y="146"/>
                    <a:pt x="247" y="157"/>
                    <a:pt x="250" y="167"/>
                  </a:cubicBezTo>
                  <a:cubicBezTo>
                    <a:pt x="252" y="173"/>
                    <a:pt x="253" y="178"/>
                    <a:pt x="255" y="183"/>
                  </a:cubicBezTo>
                  <a:cubicBezTo>
                    <a:pt x="256" y="188"/>
                    <a:pt x="257" y="193"/>
                    <a:pt x="258" y="198"/>
                  </a:cubicBezTo>
                  <a:cubicBezTo>
                    <a:pt x="259" y="203"/>
                    <a:pt x="260" y="207"/>
                    <a:pt x="261" y="212"/>
                  </a:cubicBezTo>
                  <a:cubicBezTo>
                    <a:pt x="261" y="216"/>
                    <a:pt x="262" y="220"/>
                    <a:pt x="262" y="224"/>
                  </a:cubicBezTo>
                  <a:cubicBezTo>
                    <a:pt x="262" y="228"/>
                    <a:pt x="262" y="232"/>
                    <a:pt x="263" y="236"/>
                  </a:cubicBezTo>
                  <a:cubicBezTo>
                    <a:pt x="263" y="239"/>
                    <a:pt x="263" y="242"/>
                    <a:pt x="263" y="245"/>
                  </a:cubicBezTo>
                  <a:cubicBezTo>
                    <a:pt x="263" y="251"/>
                    <a:pt x="262" y="255"/>
                    <a:pt x="262" y="258"/>
                  </a:cubicBezTo>
                  <a:cubicBezTo>
                    <a:pt x="262" y="261"/>
                    <a:pt x="262" y="263"/>
                    <a:pt x="262" y="263"/>
                  </a:cubicBezTo>
                  <a:cubicBezTo>
                    <a:pt x="262" y="263"/>
                    <a:pt x="261" y="261"/>
                    <a:pt x="261" y="258"/>
                  </a:cubicBezTo>
                  <a:cubicBezTo>
                    <a:pt x="261" y="255"/>
                    <a:pt x="260" y="251"/>
                    <a:pt x="259" y="245"/>
                  </a:cubicBezTo>
                  <a:cubicBezTo>
                    <a:pt x="259" y="242"/>
                    <a:pt x="258" y="239"/>
                    <a:pt x="258" y="236"/>
                  </a:cubicBezTo>
                  <a:cubicBezTo>
                    <a:pt x="257" y="233"/>
                    <a:pt x="257" y="229"/>
                    <a:pt x="256" y="225"/>
                  </a:cubicBezTo>
                  <a:cubicBezTo>
                    <a:pt x="254" y="218"/>
                    <a:pt x="252" y="209"/>
                    <a:pt x="249" y="200"/>
                  </a:cubicBezTo>
                  <a:cubicBezTo>
                    <a:pt x="248" y="196"/>
                    <a:pt x="246" y="191"/>
                    <a:pt x="245" y="186"/>
                  </a:cubicBezTo>
                  <a:cubicBezTo>
                    <a:pt x="243" y="182"/>
                    <a:pt x="241" y="177"/>
                    <a:pt x="239" y="172"/>
                  </a:cubicBezTo>
                  <a:cubicBezTo>
                    <a:pt x="235" y="162"/>
                    <a:pt x="229" y="152"/>
                    <a:pt x="224" y="141"/>
                  </a:cubicBezTo>
                  <a:cubicBezTo>
                    <a:pt x="218" y="131"/>
                    <a:pt x="211" y="121"/>
                    <a:pt x="204" y="111"/>
                  </a:cubicBezTo>
                  <a:cubicBezTo>
                    <a:pt x="196" y="102"/>
                    <a:pt x="188" y="92"/>
                    <a:pt x="179" y="83"/>
                  </a:cubicBezTo>
                  <a:cubicBezTo>
                    <a:pt x="171" y="75"/>
                    <a:pt x="161" y="66"/>
                    <a:pt x="152" y="59"/>
                  </a:cubicBezTo>
                  <a:cubicBezTo>
                    <a:pt x="142" y="52"/>
                    <a:pt x="132" y="45"/>
                    <a:pt x="122" y="39"/>
                  </a:cubicBezTo>
                  <a:cubicBezTo>
                    <a:pt x="111" y="33"/>
                    <a:pt x="101" y="28"/>
                    <a:pt x="91" y="24"/>
                  </a:cubicBezTo>
                  <a:cubicBezTo>
                    <a:pt x="86" y="22"/>
                    <a:pt x="81" y="20"/>
                    <a:pt x="77" y="18"/>
                  </a:cubicBezTo>
                  <a:cubicBezTo>
                    <a:pt x="72" y="17"/>
                    <a:pt x="67" y="15"/>
                    <a:pt x="63" y="13"/>
                  </a:cubicBezTo>
                  <a:cubicBezTo>
                    <a:pt x="54" y="11"/>
                    <a:pt x="45" y="9"/>
                    <a:pt x="38" y="7"/>
                  </a:cubicBezTo>
                  <a:cubicBezTo>
                    <a:pt x="34" y="6"/>
                    <a:pt x="30" y="6"/>
                    <a:pt x="27" y="5"/>
                  </a:cubicBezTo>
                  <a:cubicBezTo>
                    <a:pt x="24" y="4"/>
                    <a:pt x="21" y="4"/>
                    <a:pt x="18" y="3"/>
                  </a:cubicBezTo>
                  <a:cubicBezTo>
                    <a:pt x="12" y="3"/>
                    <a:pt x="8" y="2"/>
                    <a:pt x="5" y="2"/>
                  </a:cubicBezTo>
                  <a:cubicBezTo>
                    <a:pt x="2"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110" name="Group 109">
              <a:extLst>
                <a:ext uri="{FF2B5EF4-FFF2-40B4-BE49-F238E27FC236}">
                  <a16:creationId xmlns:a16="http://schemas.microsoft.com/office/drawing/2014/main" id="{F49A0A2C-8622-42CC-BB6B-9397ED270B0F}"/>
                </a:ext>
              </a:extLst>
            </p:cNvPr>
            <p:cNvGrpSpPr/>
            <p:nvPr/>
          </p:nvGrpSpPr>
          <p:grpSpPr>
            <a:xfrm>
              <a:off x="3117054" y="2208927"/>
              <a:ext cx="563157" cy="604551"/>
              <a:chOff x="3927475" y="5483226"/>
              <a:chExt cx="928688" cy="996950"/>
            </a:xfrm>
          </p:grpSpPr>
          <p:sp>
            <p:nvSpPr>
              <p:cNvPr id="80" name="Freeform 23">
                <a:extLst>
                  <a:ext uri="{FF2B5EF4-FFF2-40B4-BE49-F238E27FC236}">
                    <a16:creationId xmlns:a16="http://schemas.microsoft.com/office/drawing/2014/main" id="{F2552C72-C391-4B07-89D2-A5B1FEF2E401}"/>
                  </a:ext>
                </a:extLst>
              </p:cNvPr>
              <p:cNvSpPr>
                <a:spLocks/>
              </p:cNvSpPr>
              <p:nvPr/>
            </p:nvSpPr>
            <p:spPr bwMode="auto">
              <a:xfrm>
                <a:off x="3927475" y="6097588"/>
                <a:ext cx="841375" cy="382588"/>
              </a:xfrm>
              <a:custGeom>
                <a:avLst/>
                <a:gdLst>
                  <a:gd name="T0" fmla="*/ 0 w 268"/>
                  <a:gd name="T1" fmla="*/ 94 h 122"/>
                  <a:gd name="T2" fmla="*/ 2 w 268"/>
                  <a:gd name="T3" fmla="*/ 84 h 122"/>
                  <a:gd name="T4" fmla="*/ 15 w 268"/>
                  <a:gd name="T5" fmla="*/ 46 h 122"/>
                  <a:gd name="T6" fmla="*/ 42 w 268"/>
                  <a:gd name="T7" fmla="*/ 21 h 122"/>
                  <a:gd name="T8" fmla="*/ 87 w 268"/>
                  <a:gd name="T9" fmla="*/ 1 h 122"/>
                  <a:gd name="T10" fmla="*/ 89 w 268"/>
                  <a:gd name="T11" fmla="*/ 2 h 122"/>
                  <a:gd name="T12" fmla="*/ 93 w 268"/>
                  <a:gd name="T13" fmla="*/ 17 h 122"/>
                  <a:gd name="T14" fmla="*/ 128 w 268"/>
                  <a:gd name="T15" fmla="*/ 103 h 122"/>
                  <a:gd name="T16" fmla="*/ 132 w 268"/>
                  <a:gd name="T17" fmla="*/ 109 h 122"/>
                  <a:gd name="T18" fmla="*/ 137 w 268"/>
                  <a:gd name="T19" fmla="*/ 109 h 122"/>
                  <a:gd name="T20" fmla="*/ 142 w 268"/>
                  <a:gd name="T21" fmla="*/ 100 h 122"/>
                  <a:gd name="T22" fmla="*/ 178 w 268"/>
                  <a:gd name="T23" fmla="*/ 7 h 122"/>
                  <a:gd name="T24" fmla="*/ 179 w 268"/>
                  <a:gd name="T25" fmla="*/ 2 h 122"/>
                  <a:gd name="T26" fmla="*/ 182 w 268"/>
                  <a:gd name="T27" fmla="*/ 1 h 122"/>
                  <a:gd name="T28" fmla="*/ 197 w 268"/>
                  <a:gd name="T29" fmla="*/ 7 h 122"/>
                  <a:gd name="T30" fmla="*/ 223 w 268"/>
                  <a:gd name="T31" fmla="*/ 19 h 122"/>
                  <a:gd name="T32" fmla="*/ 260 w 268"/>
                  <a:gd name="T33" fmla="*/ 57 h 122"/>
                  <a:gd name="T34" fmla="*/ 268 w 268"/>
                  <a:gd name="T35" fmla="*/ 91 h 122"/>
                  <a:gd name="T36" fmla="*/ 268 w 268"/>
                  <a:gd name="T37" fmla="*/ 99 h 122"/>
                  <a:gd name="T38" fmla="*/ 265 w 268"/>
                  <a:gd name="T39" fmla="*/ 103 h 122"/>
                  <a:gd name="T40" fmla="*/ 255 w 268"/>
                  <a:gd name="T41" fmla="*/ 107 h 122"/>
                  <a:gd name="T42" fmla="*/ 205 w 268"/>
                  <a:gd name="T43" fmla="*/ 117 h 122"/>
                  <a:gd name="T44" fmla="*/ 111 w 268"/>
                  <a:gd name="T45" fmla="*/ 121 h 122"/>
                  <a:gd name="T46" fmla="*/ 59 w 268"/>
                  <a:gd name="T47" fmla="*/ 116 h 122"/>
                  <a:gd name="T48" fmla="*/ 10 w 268"/>
                  <a:gd name="T49" fmla="*/ 105 h 122"/>
                  <a:gd name="T50" fmla="*/ 4 w 268"/>
                  <a:gd name="T51" fmla="*/ 103 h 122"/>
                  <a:gd name="T52" fmla="*/ 0 w 268"/>
                  <a:gd name="T53" fmla="*/ 99 h 122"/>
                  <a:gd name="T54" fmla="*/ 0 w 268"/>
                  <a:gd name="T5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8" h="122">
                    <a:moveTo>
                      <a:pt x="0" y="94"/>
                    </a:moveTo>
                    <a:cubicBezTo>
                      <a:pt x="1" y="90"/>
                      <a:pt x="1" y="87"/>
                      <a:pt x="2" y="84"/>
                    </a:cubicBezTo>
                    <a:cubicBezTo>
                      <a:pt x="4" y="71"/>
                      <a:pt x="8" y="58"/>
                      <a:pt x="15" y="46"/>
                    </a:cubicBezTo>
                    <a:cubicBezTo>
                      <a:pt x="21" y="35"/>
                      <a:pt x="31" y="27"/>
                      <a:pt x="42" y="21"/>
                    </a:cubicBezTo>
                    <a:cubicBezTo>
                      <a:pt x="57" y="13"/>
                      <a:pt x="72" y="7"/>
                      <a:pt x="87" y="1"/>
                    </a:cubicBezTo>
                    <a:cubicBezTo>
                      <a:pt x="89" y="0"/>
                      <a:pt x="89" y="1"/>
                      <a:pt x="89" y="2"/>
                    </a:cubicBezTo>
                    <a:cubicBezTo>
                      <a:pt x="91" y="7"/>
                      <a:pt x="92" y="12"/>
                      <a:pt x="93" y="17"/>
                    </a:cubicBezTo>
                    <a:cubicBezTo>
                      <a:pt x="101" y="48"/>
                      <a:pt x="113" y="76"/>
                      <a:pt x="128" y="103"/>
                    </a:cubicBezTo>
                    <a:cubicBezTo>
                      <a:pt x="129" y="105"/>
                      <a:pt x="131" y="107"/>
                      <a:pt x="132" y="109"/>
                    </a:cubicBezTo>
                    <a:cubicBezTo>
                      <a:pt x="134" y="111"/>
                      <a:pt x="135" y="111"/>
                      <a:pt x="137" y="109"/>
                    </a:cubicBezTo>
                    <a:cubicBezTo>
                      <a:pt x="139" y="106"/>
                      <a:pt x="141" y="103"/>
                      <a:pt x="142" y="100"/>
                    </a:cubicBezTo>
                    <a:cubicBezTo>
                      <a:pt x="159" y="71"/>
                      <a:pt x="171" y="40"/>
                      <a:pt x="178" y="7"/>
                    </a:cubicBezTo>
                    <a:cubicBezTo>
                      <a:pt x="179" y="5"/>
                      <a:pt x="179" y="4"/>
                      <a:pt x="179" y="2"/>
                    </a:cubicBezTo>
                    <a:cubicBezTo>
                      <a:pt x="180" y="1"/>
                      <a:pt x="180" y="1"/>
                      <a:pt x="182" y="1"/>
                    </a:cubicBezTo>
                    <a:cubicBezTo>
                      <a:pt x="187" y="3"/>
                      <a:pt x="192" y="5"/>
                      <a:pt x="197" y="7"/>
                    </a:cubicBezTo>
                    <a:cubicBezTo>
                      <a:pt x="206" y="11"/>
                      <a:pt x="214" y="15"/>
                      <a:pt x="223" y="19"/>
                    </a:cubicBezTo>
                    <a:cubicBezTo>
                      <a:pt x="241" y="26"/>
                      <a:pt x="253" y="40"/>
                      <a:pt x="260" y="57"/>
                    </a:cubicBezTo>
                    <a:cubicBezTo>
                      <a:pt x="264" y="68"/>
                      <a:pt x="267" y="79"/>
                      <a:pt x="268" y="91"/>
                    </a:cubicBezTo>
                    <a:cubicBezTo>
                      <a:pt x="268" y="93"/>
                      <a:pt x="268" y="96"/>
                      <a:pt x="268" y="99"/>
                    </a:cubicBezTo>
                    <a:cubicBezTo>
                      <a:pt x="268" y="101"/>
                      <a:pt x="267" y="102"/>
                      <a:pt x="265" y="103"/>
                    </a:cubicBezTo>
                    <a:cubicBezTo>
                      <a:pt x="262" y="104"/>
                      <a:pt x="259" y="106"/>
                      <a:pt x="255" y="107"/>
                    </a:cubicBezTo>
                    <a:cubicBezTo>
                      <a:pt x="239" y="112"/>
                      <a:pt x="222" y="115"/>
                      <a:pt x="205" y="117"/>
                    </a:cubicBezTo>
                    <a:cubicBezTo>
                      <a:pt x="173" y="121"/>
                      <a:pt x="142" y="122"/>
                      <a:pt x="111" y="121"/>
                    </a:cubicBezTo>
                    <a:cubicBezTo>
                      <a:pt x="93" y="120"/>
                      <a:pt x="76" y="119"/>
                      <a:pt x="59" y="116"/>
                    </a:cubicBezTo>
                    <a:cubicBezTo>
                      <a:pt x="42" y="114"/>
                      <a:pt x="26" y="111"/>
                      <a:pt x="10" y="105"/>
                    </a:cubicBezTo>
                    <a:cubicBezTo>
                      <a:pt x="8" y="105"/>
                      <a:pt x="6" y="104"/>
                      <a:pt x="4" y="103"/>
                    </a:cubicBezTo>
                    <a:cubicBezTo>
                      <a:pt x="2" y="102"/>
                      <a:pt x="1" y="101"/>
                      <a:pt x="0" y="99"/>
                    </a:cubicBezTo>
                    <a:cubicBezTo>
                      <a:pt x="0" y="97"/>
                      <a:pt x="0" y="96"/>
                      <a:pt x="0" y="9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81" name="Freeform 24">
                <a:extLst>
                  <a:ext uri="{FF2B5EF4-FFF2-40B4-BE49-F238E27FC236}">
                    <a16:creationId xmlns:a16="http://schemas.microsoft.com/office/drawing/2014/main" id="{1809D2B3-DABE-48C8-A6D4-94FA9D849930}"/>
                  </a:ext>
                </a:extLst>
              </p:cNvPr>
              <p:cNvSpPr>
                <a:spLocks/>
              </p:cNvSpPr>
              <p:nvPr/>
            </p:nvSpPr>
            <p:spPr bwMode="auto">
              <a:xfrm>
                <a:off x="4291013" y="5483226"/>
                <a:ext cx="474663" cy="492125"/>
              </a:xfrm>
              <a:custGeom>
                <a:avLst/>
                <a:gdLst>
                  <a:gd name="T0" fmla="*/ 61 w 151"/>
                  <a:gd name="T1" fmla="*/ 0 h 157"/>
                  <a:gd name="T2" fmla="*/ 71 w 151"/>
                  <a:gd name="T3" fmla="*/ 2 h 157"/>
                  <a:gd name="T4" fmla="*/ 96 w 151"/>
                  <a:gd name="T5" fmla="*/ 13 h 157"/>
                  <a:gd name="T6" fmla="*/ 114 w 151"/>
                  <a:gd name="T7" fmla="*/ 48 h 157"/>
                  <a:gd name="T8" fmla="*/ 116 w 151"/>
                  <a:gd name="T9" fmla="*/ 73 h 157"/>
                  <a:gd name="T10" fmla="*/ 120 w 151"/>
                  <a:gd name="T11" fmla="*/ 96 h 157"/>
                  <a:gd name="T12" fmla="*/ 140 w 151"/>
                  <a:gd name="T13" fmla="*/ 121 h 157"/>
                  <a:gd name="T14" fmla="*/ 149 w 151"/>
                  <a:gd name="T15" fmla="*/ 126 h 157"/>
                  <a:gd name="T16" fmla="*/ 151 w 151"/>
                  <a:gd name="T17" fmla="*/ 127 h 157"/>
                  <a:gd name="T18" fmla="*/ 143 w 151"/>
                  <a:gd name="T19" fmla="*/ 138 h 157"/>
                  <a:gd name="T20" fmla="*/ 125 w 151"/>
                  <a:gd name="T21" fmla="*/ 153 h 157"/>
                  <a:gd name="T22" fmla="*/ 106 w 151"/>
                  <a:gd name="T23" fmla="*/ 156 h 157"/>
                  <a:gd name="T24" fmla="*/ 84 w 151"/>
                  <a:gd name="T25" fmla="*/ 157 h 157"/>
                  <a:gd name="T26" fmla="*/ 83 w 151"/>
                  <a:gd name="T27" fmla="*/ 156 h 157"/>
                  <a:gd name="T28" fmla="*/ 84 w 151"/>
                  <a:gd name="T29" fmla="*/ 151 h 157"/>
                  <a:gd name="T30" fmla="*/ 87 w 151"/>
                  <a:gd name="T31" fmla="*/ 125 h 157"/>
                  <a:gd name="T32" fmla="*/ 84 w 151"/>
                  <a:gd name="T33" fmla="*/ 118 h 157"/>
                  <a:gd name="T34" fmla="*/ 83 w 151"/>
                  <a:gd name="T35" fmla="*/ 111 h 157"/>
                  <a:gd name="T36" fmla="*/ 81 w 151"/>
                  <a:gd name="T37" fmla="*/ 94 h 157"/>
                  <a:gd name="T38" fmla="*/ 75 w 151"/>
                  <a:gd name="T39" fmla="*/ 76 h 157"/>
                  <a:gd name="T40" fmla="*/ 71 w 151"/>
                  <a:gd name="T41" fmla="*/ 70 h 157"/>
                  <a:gd name="T42" fmla="*/ 57 w 151"/>
                  <a:gd name="T43" fmla="*/ 51 h 157"/>
                  <a:gd name="T44" fmla="*/ 34 w 151"/>
                  <a:gd name="T45" fmla="*/ 42 h 157"/>
                  <a:gd name="T46" fmla="*/ 5 w 151"/>
                  <a:gd name="T47" fmla="*/ 41 h 157"/>
                  <a:gd name="T48" fmla="*/ 0 w 151"/>
                  <a:gd name="T49" fmla="*/ 42 h 157"/>
                  <a:gd name="T50" fmla="*/ 5 w 151"/>
                  <a:gd name="T51" fmla="*/ 30 h 157"/>
                  <a:gd name="T52" fmla="*/ 33 w 151"/>
                  <a:gd name="T53" fmla="*/ 5 h 157"/>
                  <a:gd name="T54" fmla="*/ 51 w 151"/>
                  <a:gd name="T55" fmla="*/ 1 h 157"/>
                  <a:gd name="T56" fmla="*/ 52 w 151"/>
                  <a:gd name="T57" fmla="*/ 0 h 157"/>
                  <a:gd name="T58" fmla="*/ 61 w 151"/>
                  <a:gd name="T5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 h="157">
                    <a:moveTo>
                      <a:pt x="61" y="0"/>
                    </a:moveTo>
                    <a:cubicBezTo>
                      <a:pt x="64" y="1"/>
                      <a:pt x="67" y="1"/>
                      <a:pt x="71" y="2"/>
                    </a:cubicBezTo>
                    <a:cubicBezTo>
                      <a:pt x="80" y="4"/>
                      <a:pt x="88" y="7"/>
                      <a:pt x="96" y="13"/>
                    </a:cubicBezTo>
                    <a:cubicBezTo>
                      <a:pt x="107" y="22"/>
                      <a:pt x="113" y="34"/>
                      <a:pt x="114" y="48"/>
                    </a:cubicBezTo>
                    <a:cubicBezTo>
                      <a:pt x="115" y="56"/>
                      <a:pt x="115" y="65"/>
                      <a:pt x="116" y="73"/>
                    </a:cubicBezTo>
                    <a:cubicBezTo>
                      <a:pt x="116" y="81"/>
                      <a:pt x="117" y="89"/>
                      <a:pt x="120" y="96"/>
                    </a:cubicBezTo>
                    <a:cubicBezTo>
                      <a:pt x="124" y="107"/>
                      <a:pt x="131" y="115"/>
                      <a:pt x="140" y="121"/>
                    </a:cubicBezTo>
                    <a:cubicBezTo>
                      <a:pt x="143" y="123"/>
                      <a:pt x="146" y="124"/>
                      <a:pt x="149" y="126"/>
                    </a:cubicBezTo>
                    <a:cubicBezTo>
                      <a:pt x="149" y="126"/>
                      <a:pt x="150" y="127"/>
                      <a:pt x="151" y="127"/>
                    </a:cubicBezTo>
                    <a:cubicBezTo>
                      <a:pt x="148" y="131"/>
                      <a:pt x="146" y="135"/>
                      <a:pt x="143" y="138"/>
                    </a:cubicBezTo>
                    <a:cubicBezTo>
                      <a:pt x="138" y="144"/>
                      <a:pt x="132" y="150"/>
                      <a:pt x="125" y="153"/>
                    </a:cubicBezTo>
                    <a:cubicBezTo>
                      <a:pt x="119" y="155"/>
                      <a:pt x="112" y="156"/>
                      <a:pt x="106" y="156"/>
                    </a:cubicBezTo>
                    <a:cubicBezTo>
                      <a:pt x="99" y="157"/>
                      <a:pt x="91" y="157"/>
                      <a:pt x="84" y="157"/>
                    </a:cubicBezTo>
                    <a:cubicBezTo>
                      <a:pt x="84" y="157"/>
                      <a:pt x="83" y="157"/>
                      <a:pt x="83" y="156"/>
                    </a:cubicBezTo>
                    <a:cubicBezTo>
                      <a:pt x="83" y="155"/>
                      <a:pt x="84" y="153"/>
                      <a:pt x="84" y="151"/>
                    </a:cubicBezTo>
                    <a:cubicBezTo>
                      <a:pt x="87" y="143"/>
                      <a:pt x="89" y="134"/>
                      <a:pt x="87" y="125"/>
                    </a:cubicBezTo>
                    <a:cubicBezTo>
                      <a:pt x="86" y="122"/>
                      <a:pt x="85" y="120"/>
                      <a:pt x="84" y="118"/>
                    </a:cubicBezTo>
                    <a:cubicBezTo>
                      <a:pt x="84" y="116"/>
                      <a:pt x="83" y="114"/>
                      <a:pt x="83" y="111"/>
                    </a:cubicBezTo>
                    <a:cubicBezTo>
                      <a:pt x="82" y="106"/>
                      <a:pt x="82" y="100"/>
                      <a:pt x="81" y="94"/>
                    </a:cubicBezTo>
                    <a:cubicBezTo>
                      <a:pt x="81" y="87"/>
                      <a:pt x="78" y="81"/>
                      <a:pt x="75" y="76"/>
                    </a:cubicBezTo>
                    <a:cubicBezTo>
                      <a:pt x="73" y="74"/>
                      <a:pt x="72" y="72"/>
                      <a:pt x="71" y="70"/>
                    </a:cubicBezTo>
                    <a:cubicBezTo>
                      <a:pt x="69" y="62"/>
                      <a:pt x="64" y="56"/>
                      <a:pt x="57" y="51"/>
                    </a:cubicBezTo>
                    <a:cubicBezTo>
                      <a:pt x="50" y="46"/>
                      <a:pt x="42" y="44"/>
                      <a:pt x="34" y="42"/>
                    </a:cubicBezTo>
                    <a:cubicBezTo>
                      <a:pt x="24" y="40"/>
                      <a:pt x="15" y="40"/>
                      <a:pt x="5" y="41"/>
                    </a:cubicBezTo>
                    <a:cubicBezTo>
                      <a:pt x="3" y="42"/>
                      <a:pt x="2" y="42"/>
                      <a:pt x="0" y="42"/>
                    </a:cubicBezTo>
                    <a:cubicBezTo>
                      <a:pt x="1" y="38"/>
                      <a:pt x="3" y="34"/>
                      <a:pt x="5" y="30"/>
                    </a:cubicBezTo>
                    <a:cubicBezTo>
                      <a:pt x="11" y="18"/>
                      <a:pt x="20" y="10"/>
                      <a:pt x="33" y="5"/>
                    </a:cubicBezTo>
                    <a:cubicBezTo>
                      <a:pt x="39" y="3"/>
                      <a:pt x="45" y="1"/>
                      <a:pt x="51" y="1"/>
                    </a:cubicBezTo>
                    <a:cubicBezTo>
                      <a:pt x="52" y="0"/>
                      <a:pt x="52" y="0"/>
                      <a:pt x="52" y="0"/>
                    </a:cubicBezTo>
                    <a:cubicBezTo>
                      <a:pt x="55" y="0"/>
                      <a:pt x="58" y="0"/>
                      <a:pt x="61"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82" name="Freeform 25">
                <a:extLst>
                  <a:ext uri="{FF2B5EF4-FFF2-40B4-BE49-F238E27FC236}">
                    <a16:creationId xmlns:a16="http://schemas.microsoft.com/office/drawing/2014/main" id="{A0BF4DB1-D624-4E41-996F-5C9CA3508D07}"/>
                  </a:ext>
                </a:extLst>
              </p:cNvPr>
              <p:cNvSpPr>
                <a:spLocks/>
              </p:cNvSpPr>
              <p:nvPr/>
            </p:nvSpPr>
            <p:spPr bwMode="auto">
              <a:xfrm>
                <a:off x="4156075" y="5627688"/>
                <a:ext cx="387350" cy="520700"/>
              </a:xfrm>
              <a:custGeom>
                <a:avLst/>
                <a:gdLst>
                  <a:gd name="T0" fmla="*/ 123 w 123"/>
                  <a:gd name="T1" fmla="*/ 87 h 166"/>
                  <a:gd name="T2" fmla="*/ 111 w 123"/>
                  <a:gd name="T3" fmla="*/ 118 h 166"/>
                  <a:gd name="T4" fmla="*/ 105 w 123"/>
                  <a:gd name="T5" fmla="*/ 128 h 166"/>
                  <a:gd name="T6" fmla="*/ 85 w 123"/>
                  <a:gd name="T7" fmla="*/ 155 h 166"/>
                  <a:gd name="T8" fmla="*/ 36 w 123"/>
                  <a:gd name="T9" fmla="*/ 153 h 166"/>
                  <a:gd name="T10" fmla="*/ 18 w 123"/>
                  <a:gd name="T11" fmla="*/ 128 h 166"/>
                  <a:gd name="T12" fmla="*/ 13 w 123"/>
                  <a:gd name="T13" fmla="*/ 119 h 166"/>
                  <a:gd name="T14" fmla="*/ 2 w 123"/>
                  <a:gd name="T15" fmla="*/ 99 h 166"/>
                  <a:gd name="T16" fmla="*/ 1 w 123"/>
                  <a:gd name="T17" fmla="*/ 79 h 166"/>
                  <a:gd name="T18" fmla="*/ 5 w 123"/>
                  <a:gd name="T19" fmla="*/ 73 h 166"/>
                  <a:gd name="T20" fmla="*/ 6 w 123"/>
                  <a:gd name="T21" fmla="*/ 71 h 166"/>
                  <a:gd name="T22" fmla="*/ 7 w 123"/>
                  <a:gd name="T23" fmla="*/ 47 h 166"/>
                  <a:gd name="T24" fmla="*/ 33 w 123"/>
                  <a:gd name="T25" fmla="*/ 9 h 166"/>
                  <a:gd name="T26" fmla="*/ 92 w 123"/>
                  <a:gd name="T27" fmla="*/ 10 h 166"/>
                  <a:gd name="T28" fmla="*/ 107 w 123"/>
                  <a:gd name="T29" fmla="*/ 27 h 166"/>
                  <a:gd name="T30" fmla="*/ 109 w 123"/>
                  <a:gd name="T31" fmla="*/ 32 h 166"/>
                  <a:gd name="T32" fmla="*/ 117 w 123"/>
                  <a:gd name="T33" fmla="*/ 51 h 166"/>
                  <a:gd name="T34" fmla="*/ 118 w 123"/>
                  <a:gd name="T35" fmla="*/ 69 h 166"/>
                  <a:gd name="T36" fmla="*/ 119 w 123"/>
                  <a:gd name="T37" fmla="*/ 74 h 166"/>
                  <a:gd name="T38" fmla="*/ 122 w 123"/>
                  <a:gd name="T39" fmla="*/ 79 h 166"/>
                  <a:gd name="T40" fmla="*/ 123 w 123"/>
                  <a:gd name="T41" fmla="*/ 8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66">
                    <a:moveTo>
                      <a:pt x="123" y="87"/>
                    </a:moveTo>
                    <a:cubicBezTo>
                      <a:pt x="123" y="99"/>
                      <a:pt x="118" y="109"/>
                      <a:pt x="111" y="118"/>
                    </a:cubicBezTo>
                    <a:cubicBezTo>
                      <a:pt x="108" y="121"/>
                      <a:pt x="106" y="124"/>
                      <a:pt x="105" y="128"/>
                    </a:cubicBezTo>
                    <a:cubicBezTo>
                      <a:pt x="101" y="139"/>
                      <a:pt x="94" y="148"/>
                      <a:pt x="85" y="155"/>
                    </a:cubicBezTo>
                    <a:cubicBezTo>
                      <a:pt x="69" y="166"/>
                      <a:pt x="51" y="165"/>
                      <a:pt x="36" y="153"/>
                    </a:cubicBezTo>
                    <a:cubicBezTo>
                      <a:pt x="27" y="146"/>
                      <a:pt x="22" y="138"/>
                      <a:pt x="18" y="128"/>
                    </a:cubicBezTo>
                    <a:cubicBezTo>
                      <a:pt x="17" y="125"/>
                      <a:pt x="15" y="122"/>
                      <a:pt x="13" y="119"/>
                    </a:cubicBezTo>
                    <a:cubicBezTo>
                      <a:pt x="8" y="113"/>
                      <a:pt x="4" y="106"/>
                      <a:pt x="2" y="99"/>
                    </a:cubicBezTo>
                    <a:cubicBezTo>
                      <a:pt x="0" y="92"/>
                      <a:pt x="0" y="86"/>
                      <a:pt x="1" y="79"/>
                    </a:cubicBezTo>
                    <a:cubicBezTo>
                      <a:pt x="1" y="77"/>
                      <a:pt x="3" y="75"/>
                      <a:pt x="5" y="73"/>
                    </a:cubicBezTo>
                    <a:cubicBezTo>
                      <a:pt x="5" y="73"/>
                      <a:pt x="6" y="72"/>
                      <a:pt x="6" y="71"/>
                    </a:cubicBezTo>
                    <a:cubicBezTo>
                      <a:pt x="6" y="63"/>
                      <a:pt x="6" y="55"/>
                      <a:pt x="7" y="47"/>
                    </a:cubicBezTo>
                    <a:cubicBezTo>
                      <a:pt x="9" y="29"/>
                      <a:pt x="17" y="16"/>
                      <a:pt x="33" y="9"/>
                    </a:cubicBezTo>
                    <a:cubicBezTo>
                      <a:pt x="53" y="0"/>
                      <a:pt x="73" y="1"/>
                      <a:pt x="92" y="10"/>
                    </a:cubicBezTo>
                    <a:cubicBezTo>
                      <a:pt x="100" y="13"/>
                      <a:pt x="105" y="19"/>
                      <a:pt x="107" y="27"/>
                    </a:cubicBezTo>
                    <a:cubicBezTo>
                      <a:pt x="107" y="29"/>
                      <a:pt x="108" y="31"/>
                      <a:pt x="109" y="32"/>
                    </a:cubicBezTo>
                    <a:cubicBezTo>
                      <a:pt x="114" y="38"/>
                      <a:pt x="116" y="44"/>
                      <a:pt x="117" y="51"/>
                    </a:cubicBezTo>
                    <a:cubicBezTo>
                      <a:pt x="117" y="57"/>
                      <a:pt x="117" y="63"/>
                      <a:pt x="118" y="69"/>
                    </a:cubicBezTo>
                    <a:cubicBezTo>
                      <a:pt x="118" y="71"/>
                      <a:pt x="118" y="73"/>
                      <a:pt x="119" y="74"/>
                    </a:cubicBezTo>
                    <a:cubicBezTo>
                      <a:pt x="121" y="75"/>
                      <a:pt x="121" y="77"/>
                      <a:pt x="122" y="79"/>
                    </a:cubicBezTo>
                    <a:cubicBezTo>
                      <a:pt x="122" y="81"/>
                      <a:pt x="122" y="84"/>
                      <a:pt x="123" y="87"/>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83" name="Freeform 26">
                <a:extLst>
                  <a:ext uri="{FF2B5EF4-FFF2-40B4-BE49-F238E27FC236}">
                    <a16:creationId xmlns:a16="http://schemas.microsoft.com/office/drawing/2014/main" id="{8D615627-AD65-4CB3-B147-C3954BE07FFA}"/>
                  </a:ext>
                </a:extLst>
              </p:cNvPr>
              <p:cNvSpPr>
                <a:spLocks/>
              </p:cNvSpPr>
              <p:nvPr/>
            </p:nvSpPr>
            <p:spPr bwMode="auto">
              <a:xfrm>
                <a:off x="4592638" y="5997576"/>
                <a:ext cx="263525" cy="296863"/>
              </a:xfrm>
              <a:custGeom>
                <a:avLst/>
                <a:gdLst>
                  <a:gd name="T0" fmla="*/ 0 w 84"/>
                  <a:gd name="T1" fmla="*/ 36 h 95"/>
                  <a:gd name="T2" fmla="*/ 12 w 84"/>
                  <a:gd name="T3" fmla="*/ 0 h 95"/>
                  <a:gd name="T4" fmla="*/ 21 w 84"/>
                  <a:gd name="T5" fmla="*/ 4 h 95"/>
                  <a:gd name="T6" fmla="*/ 49 w 84"/>
                  <a:gd name="T7" fmla="*/ 16 h 95"/>
                  <a:gd name="T8" fmla="*/ 67 w 84"/>
                  <a:gd name="T9" fmla="*/ 31 h 95"/>
                  <a:gd name="T10" fmla="*/ 83 w 84"/>
                  <a:gd name="T11" fmla="*/ 71 h 95"/>
                  <a:gd name="T12" fmla="*/ 84 w 84"/>
                  <a:gd name="T13" fmla="*/ 83 h 95"/>
                  <a:gd name="T14" fmla="*/ 81 w 84"/>
                  <a:gd name="T15" fmla="*/ 88 h 95"/>
                  <a:gd name="T16" fmla="*/ 61 w 84"/>
                  <a:gd name="T17" fmla="*/ 95 h 95"/>
                  <a:gd name="T18" fmla="*/ 59 w 84"/>
                  <a:gd name="T19" fmla="*/ 94 h 95"/>
                  <a:gd name="T20" fmla="*/ 57 w 84"/>
                  <a:gd name="T21" fmla="*/ 89 h 95"/>
                  <a:gd name="T22" fmla="*/ 13 w 84"/>
                  <a:gd name="T23" fmla="*/ 42 h 95"/>
                  <a:gd name="T24" fmla="*/ 3 w 84"/>
                  <a:gd name="T25" fmla="*/ 38 h 95"/>
                  <a:gd name="T26" fmla="*/ 0 w 84"/>
                  <a:gd name="T27"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5">
                    <a:moveTo>
                      <a:pt x="0" y="36"/>
                    </a:moveTo>
                    <a:cubicBezTo>
                      <a:pt x="7" y="25"/>
                      <a:pt x="11" y="13"/>
                      <a:pt x="12" y="0"/>
                    </a:cubicBezTo>
                    <a:cubicBezTo>
                      <a:pt x="15" y="1"/>
                      <a:pt x="18" y="3"/>
                      <a:pt x="21" y="4"/>
                    </a:cubicBezTo>
                    <a:cubicBezTo>
                      <a:pt x="30" y="8"/>
                      <a:pt x="39" y="12"/>
                      <a:pt x="49" y="16"/>
                    </a:cubicBezTo>
                    <a:cubicBezTo>
                      <a:pt x="56" y="19"/>
                      <a:pt x="62" y="24"/>
                      <a:pt x="67" y="31"/>
                    </a:cubicBezTo>
                    <a:cubicBezTo>
                      <a:pt x="75" y="43"/>
                      <a:pt x="81" y="56"/>
                      <a:pt x="83" y="71"/>
                    </a:cubicBezTo>
                    <a:cubicBezTo>
                      <a:pt x="84" y="75"/>
                      <a:pt x="84" y="79"/>
                      <a:pt x="84" y="83"/>
                    </a:cubicBezTo>
                    <a:cubicBezTo>
                      <a:pt x="84" y="85"/>
                      <a:pt x="83" y="87"/>
                      <a:pt x="81" y="88"/>
                    </a:cubicBezTo>
                    <a:cubicBezTo>
                      <a:pt x="75" y="91"/>
                      <a:pt x="68" y="93"/>
                      <a:pt x="61" y="95"/>
                    </a:cubicBezTo>
                    <a:cubicBezTo>
                      <a:pt x="60" y="95"/>
                      <a:pt x="59" y="95"/>
                      <a:pt x="59" y="94"/>
                    </a:cubicBezTo>
                    <a:cubicBezTo>
                      <a:pt x="58" y="92"/>
                      <a:pt x="57" y="91"/>
                      <a:pt x="57" y="89"/>
                    </a:cubicBezTo>
                    <a:cubicBezTo>
                      <a:pt x="49" y="68"/>
                      <a:pt x="34" y="52"/>
                      <a:pt x="13" y="42"/>
                    </a:cubicBezTo>
                    <a:cubicBezTo>
                      <a:pt x="10" y="41"/>
                      <a:pt x="6" y="39"/>
                      <a:pt x="3" y="38"/>
                    </a:cubicBezTo>
                    <a:cubicBezTo>
                      <a:pt x="2" y="37"/>
                      <a:pt x="1" y="37"/>
                      <a:pt x="0" y="36"/>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84" name="Freeform 27">
                <a:extLst>
                  <a:ext uri="{FF2B5EF4-FFF2-40B4-BE49-F238E27FC236}">
                    <a16:creationId xmlns:a16="http://schemas.microsoft.com/office/drawing/2014/main" id="{1D318393-CB74-4BD2-B7CB-EF9896EB9CF4}"/>
                  </a:ext>
                </a:extLst>
              </p:cNvPr>
              <p:cNvSpPr>
                <a:spLocks/>
              </p:cNvSpPr>
              <p:nvPr/>
            </p:nvSpPr>
            <p:spPr bwMode="auto">
              <a:xfrm>
                <a:off x="4306888" y="6267451"/>
                <a:ext cx="85725" cy="136525"/>
              </a:xfrm>
              <a:custGeom>
                <a:avLst/>
                <a:gdLst>
                  <a:gd name="T0" fmla="*/ 13 w 27"/>
                  <a:gd name="T1" fmla="*/ 44 h 44"/>
                  <a:gd name="T2" fmla="*/ 6 w 27"/>
                  <a:gd name="T3" fmla="*/ 31 h 44"/>
                  <a:gd name="T4" fmla="*/ 1 w 27"/>
                  <a:gd name="T5" fmla="*/ 21 h 44"/>
                  <a:gd name="T6" fmla="*/ 1 w 27"/>
                  <a:gd name="T7" fmla="*/ 19 h 44"/>
                  <a:gd name="T8" fmla="*/ 4 w 27"/>
                  <a:gd name="T9" fmla="*/ 2 h 44"/>
                  <a:gd name="T10" fmla="*/ 7 w 27"/>
                  <a:gd name="T11" fmla="*/ 0 h 44"/>
                  <a:gd name="T12" fmla="*/ 20 w 27"/>
                  <a:gd name="T13" fmla="*/ 0 h 44"/>
                  <a:gd name="T14" fmla="*/ 22 w 27"/>
                  <a:gd name="T15" fmla="*/ 2 h 44"/>
                  <a:gd name="T16" fmla="*/ 26 w 27"/>
                  <a:gd name="T17" fmla="*/ 19 h 44"/>
                  <a:gd name="T18" fmla="*/ 26 w 27"/>
                  <a:gd name="T19" fmla="*/ 20 h 44"/>
                  <a:gd name="T20" fmla="*/ 15 w 27"/>
                  <a:gd name="T21" fmla="*/ 41 h 44"/>
                  <a:gd name="T22" fmla="*/ 13 w 27"/>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13" y="44"/>
                    </a:moveTo>
                    <a:cubicBezTo>
                      <a:pt x="11" y="40"/>
                      <a:pt x="8" y="36"/>
                      <a:pt x="6" y="31"/>
                    </a:cubicBezTo>
                    <a:cubicBezTo>
                      <a:pt x="4" y="28"/>
                      <a:pt x="3" y="24"/>
                      <a:pt x="1" y="21"/>
                    </a:cubicBezTo>
                    <a:cubicBezTo>
                      <a:pt x="1" y="20"/>
                      <a:pt x="0" y="19"/>
                      <a:pt x="1" y="19"/>
                    </a:cubicBezTo>
                    <a:cubicBezTo>
                      <a:pt x="2" y="13"/>
                      <a:pt x="3" y="8"/>
                      <a:pt x="4" y="2"/>
                    </a:cubicBezTo>
                    <a:cubicBezTo>
                      <a:pt x="5" y="1"/>
                      <a:pt x="5" y="0"/>
                      <a:pt x="7" y="0"/>
                    </a:cubicBezTo>
                    <a:cubicBezTo>
                      <a:pt x="11" y="0"/>
                      <a:pt x="16" y="0"/>
                      <a:pt x="20" y="0"/>
                    </a:cubicBezTo>
                    <a:cubicBezTo>
                      <a:pt x="21" y="0"/>
                      <a:pt x="22" y="1"/>
                      <a:pt x="22" y="2"/>
                    </a:cubicBezTo>
                    <a:cubicBezTo>
                      <a:pt x="24" y="8"/>
                      <a:pt x="25" y="13"/>
                      <a:pt x="26" y="19"/>
                    </a:cubicBezTo>
                    <a:cubicBezTo>
                      <a:pt x="27" y="19"/>
                      <a:pt x="26" y="20"/>
                      <a:pt x="26" y="20"/>
                    </a:cubicBezTo>
                    <a:cubicBezTo>
                      <a:pt x="23" y="27"/>
                      <a:pt x="19" y="34"/>
                      <a:pt x="15" y="41"/>
                    </a:cubicBezTo>
                    <a:cubicBezTo>
                      <a:pt x="15" y="42"/>
                      <a:pt x="14" y="43"/>
                      <a:pt x="13" y="4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85" name="Freeform 28">
                <a:extLst>
                  <a:ext uri="{FF2B5EF4-FFF2-40B4-BE49-F238E27FC236}">
                    <a16:creationId xmlns:a16="http://schemas.microsoft.com/office/drawing/2014/main" id="{FD9EEFFC-3812-43B2-9A6B-F86EBD1D5C01}"/>
                  </a:ext>
                </a:extLst>
              </p:cNvPr>
              <p:cNvSpPr>
                <a:spLocks/>
              </p:cNvSpPr>
              <p:nvPr/>
            </p:nvSpPr>
            <p:spPr bwMode="auto">
              <a:xfrm>
                <a:off x="4310063" y="6188076"/>
                <a:ext cx="79375" cy="63500"/>
              </a:xfrm>
              <a:custGeom>
                <a:avLst/>
                <a:gdLst>
                  <a:gd name="T0" fmla="*/ 13 w 25"/>
                  <a:gd name="T1" fmla="*/ 0 h 20"/>
                  <a:gd name="T2" fmla="*/ 23 w 25"/>
                  <a:gd name="T3" fmla="*/ 0 h 20"/>
                  <a:gd name="T4" fmla="*/ 25 w 25"/>
                  <a:gd name="T5" fmla="*/ 2 h 20"/>
                  <a:gd name="T6" fmla="*/ 22 w 25"/>
                  <a:gd name="T7" fmla="*/ 18 h 20"/>
                  <a:gd name="T8" fmla="*/ 20 w 25"/>
                  <a:gd name="T9" fmla="*/ 20 h 20"/>
                  <a:gd name="T10" fmla="*/ 5 w 25"/>
                  <a:gd name="T11" fmla="*/ 20 h 20"/>
                  <a:gd name="T12" fmla="*/ 3 w 25"/>
                  <a:gd name="T13" fmla="*/ 18 h 20"/>
                  <a:gd name="T14" fmla="*/ 0 w 25"/>
                  <a:gd name="T15" fmla="*/ 2 h 20"/>
                  <a:gd name="T16" fmla="*/ 2 w 25"/>
                  <a:gd name="T17" fmla="*/ 0 h 20"/>
                  <a:gd name="T18" fmla="*/ 13 w 25"/>
                  <a:gd name="T19" fmla="*/ 0 h 20"/>
                  <a:gd name="T20" fmla="*/ 13 w 25"/>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0">
                    <a:moveTo>
                      <a:pt x="13" y="0"/>
                    </a:moveTo>
                    <a:cubicBezTo>
                      <a:pt x="16" y="0"/>
                      <a:pt x="20" y="0"/>
                      <a:pt x="23" y="0"/>
                    </a:cubicBezTo>
                    <a:cubicBezTo>
                      <a:pt x="25" y="0"/>
                      <a:pt x="25" y="0"/>
                      <a:pt x="25" y="2"/>
                    </a:cubicBezTo>
                    <a:cubicBezTo>
                      <a:pt x="24" y="8"/>
                      <a:pt x="23" y="13"/>
                      <a:pt x="22" y="18"/>
                    </a:cubicBezTo>
                    <a:cubicBezTo>
                      <a:pt x="22" y="19"/>
                      <a:pt x="21" y="20"/>
                      <a:pt x="20" y="20"/>
                    </a:cubicBezTo>
                    <a:cubicBezTo>
                      <a:pt x="15" y="20"/>
                      <a:pt x="10" y="20"/>
                      <a:pt x="5" y="20"/>
                    </a:cubicBezTo>
                    <a:cubicBezTo>
                      <a:pt x="4" y="20"/>
                      <a:pt x="3" y="19"/>
                      <a:pt x="3" y="18"/>
                    </a:cubicBezTo>
                    <a:cubicBezTo>
                      <a:pt x="2" y="13"/>
                      <a:pt x="1" y="7"/>
                      <a:pt x="0" y="2"/>
                    </a:cubicBezTo>
                    <a:cubicBezTo>
                      <a:pt x="0" y="0"/>
                      <a:pt x="1" y="0"/>
                      <a:pt x="2" y="0"/>
                    </a:cubicBezTo>
                    <a:cubicBezTo>
                      <a:pt x="6" y="0"/>
                      <a:pt x="9" y="0"/>
                      <a:pt x="13" y="0"/>
                    </a:cubicBezTo>
                    <a:cubicBezTo>
                      <a:pt x="13" y="0"/>
                      <a:pt x="13" y="0"/>
                      <a:pt x="13" y="0"/>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grpSp>
      </p:grpSp>
      <p:grpSp>
        <p:nvGrpSpPr>
          <p:cNvPr id="7" name="Group 6">
            <a:extLst>
              <a:ext uri="{FF2B5EF4-FFF2-40B4-BE49-F238E27FC236}">
                <a16:creationId xmlns:a16="http://schemas.microsoft.com/office/drawing/2014/main" id="{A068966A-0429-5745-8E54-E8B3E2002899}"/>
              </a:ext>
            </a:extLst>
          </p:cNvPr>
          <p:cNvGrpSpPr/>
          <p:nvPr/>
        </p:nvGrpSpPr>
        <p:grpSpPr>
          <a:xfrm>
            <a:off x="3998474" y="1233174"/>
            <a:ext cx="1540121" cy="1537762"/>
            <a:chOff x="4379104" y="1882585"/>
            <a:chExt cx="1257236" cy="1255310"/>
          </a:xfrm>
          <a:effectLst>
            <a:outerShdw blurRad="50800" dist="38100" dir="2700000" algn="tl" rotWithShape="0">
              <a:prstClr val="black">
                <a:alpha val="40000"/>
              </a:prstClr>
            </a:outerShdw>
          </a:effectLst>
        </p:grpSpPr>
        <p:sp>
          <p:nvSpPr>
            <p:cNvPr id="66" name="Oval 9">
              <a:extLst>
                <a:ext uri="{FF2B5EF4-FFF2-40B4-BE49-F238E27FC236}">
                  <a16:creationId xmlns:a16="http://schemas.microsoft.com/office/drawing/2014/main" id="{6A220CB2-8AF4-4F34-9DA3-80E42FB087EF}"/>
                </a:ext>
              </a:extLst>
            </p:cNvPr>
            <p:cNvSpPr>
              <a:spLocks noChangeArrowheads="1"/>
            </p:cNvSpPr>
            <p:nvPr/>
          </p:nvSpPr>
          <p:spPr bwMode="auto">
            <a:xfrm>
              <a:off x="4379104" y="1882585"/>
              <a:ext cx="1257236" cy="1255310"/>
            </a:xfrm>
            <a:prstGeom prst="ellipse">
              <a:avLst/>
            </a:prstGeom>
            <a:noFill/>
            <a:ln w="12700" cap="flat">
              <a:solidFill>
                <a:srgbClr val="40C7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70" name="Oval 13">
              <a:extLst>
                <a:ext uri="{FF2B5EF4-FFF2-40B4-BE49-F238E27FC236}">
                  <a16:creationId xmlns:a16="http://schemas.microsoft.com/office/drawing/2014/main" id="{5B56641E-5FD7-4212-AE75-7BCA48F42DC8}"/>
                </a:ext>
              </a:extLst>
            </p:cNvPr>
            <p:cNvSpPr>
              <a:spLocks noChangeArrowheads="1"/>
            </p:cNvSpPr>
            <p:nvPr/>
          </p:nvSpPr>
          <p:spPr bwMode="auto">
            <a:xfrm>
              <a:off x="4437826" y="1941307"/>
              <a:ext cx="1141716" cy="1139791"/>
            </a:xfrm>
            <a:prstGeom prst="ellipse">
              <a:avLst/>
            </a:prstGeom>
            <a:solidFill>
              <a:srgbClr val="40C7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74" name="Freeform 17">
              <a:extLst>
                <a:ext uri="{FF2B5EF4-FFF2-40B4-BE49-F238E27FC236}">
                  <a16:creationId xmlns:a16="http://schemas.microsoft.com/office/drawing/2014/main" id="{3BDC2934-A9AE-4A9E-80A9-52F1D90864AD}"/>
                </a:ext>
              </a:extLst>
            </p:cNvPr>
            <p:cNvSpPr>
              <a:spLocks/>
            </p:cNvSpPr>
            <p:nvPr/>
          </p:nvSpPr>
          <p:spPr bwMode="auto">
            <a:xfrm>
              <a:off x="5008684" y="2011581"/>
              <a:ext cx="498659" cy="499622"/>
            </a:xfrm>
            <a:custGeom>
              <a:avLst/>
              <a:gdLst>
                <a:gd name="T0" fmla="*/ 0 w 262"/>
                <a:gd name="T1" fmla="*/ 1 h 263"/>
                <a:gd name="T2" fmla="*/ 4 w 262"/>
                <a:gd name="T3" fmla="*/ 1 h 263"/>
                <a:gd name="T4" fmla="*/ 18 w 262"/>
                <a:gd name="T5" fmla="*/ 0 h 263"/>
                <a:gd name="T6" fmla="*/ 27 w 262"/>
                <a:gd name="T7" fmla="*/ 0 h 263"/>
                <a:gd name="T8" fmla="*/ 38 w 262"/>
                <a:gd name="T9" fmla="*/ 1 h 263"/>
                <a:gd name="T10" fmla="*/ 64 w 262"/>
                <a:gd name="T11" fmla="*/ 5 h 263"/>
                <a:gd name="T12" fmla="*/ 79 w 262"/>
                <a:gd name="T13" fmla="*/ 8 h 263"/>
                <a:gd name="T14" fmla="*/ 95 w 262"/>
                <a:gd name="T15" fmla="*/ 13 h 263"/>
                <a:gd name="T16" fmla="*/ 128 w 262"/>
                <a:gd name="T17" fmla="*/ 27 h 263"/>
                <a:gd name="T18" fmla="*/ 160 w 262"/>
                <a:gd name="T19" fmla="*/ 47 h 263"/>
                <a:gd name="T20" fmla="*/ 190 w 262"/>
                <a:gd name="T21" fmla="*/ 72 h 263"/>
                <a:gd name="T22" fmla="*/ 216 w 262"/>
                <a:gd name="T23" fmla="*/ 102 h 263"/>
                <a:gd name="T24" fmla="*/ 236 w 262"/>
                <a:gd name="T25" fmla="*/ 135 h 263"/>
                <a:gd name="T26" fmla="*/ 250 w 262"/>
                <a:gd name="T27" fmla="*/ 167 h 263"/>
                <a:gd name="T28" fmla="*/ 254 w 262"/>
                <a:gd name="T29" fmla="*/ 183 h 263"/>
                <a:gd name="T30" fmla="*/ 258 w 262"/>
                <a:gd name="T31" fmla="*/ 198 h 263"/>
                <a:gd name="T32" fmla="*/ 260 w 262"/>
                <a:gd name="T33" fmla="*/ 212 h 263"/>
                <a:gd name="T34" fmla="*/ 261 w 262"/>
                <a:gd name="T35" fmla="*/ 224 h 263"/>
                <a:gd name="T36" fmla="*/ 262 w 262"/>
                <a:gd name="T37" fmla="*/ 236 h 263"/>
                <a:gd name="T38" fmla="*/ 262 w 262"/>
                <a:gd name="T39" fmla="*/ 245 h 263"/>
                <a:gd name="T40" fmla="*/ 262 w 262"/>
                <a:gd name="T41" fmla="*/ 258 h 263"/>
                <a:gd name="T42" fmla="*/ 261 w 262"/>
                <a:gd name="T43" fmla="*/ 263 h 263"/>
                <a:gd name="T44" fmla="*/ 261 w 262"/>
                <a:gd name="T45" fmla="*/ 258 h 263"/>
                <a:gd name="T46" fmla="*/ 259 w 262"/>
                <a:gd name="T47" fmla="*/ 245 h 263"/>
                <a:gd name="T48" fmla="*/ 258 w 262"/>
                <a:gd name="T49" fmla="*/ 236 h 263"/>
                <a:gd name="T50" fmla="*/ 255 w 262"/>
                <a:gd name="T51" fmla="*/ 225 h 263"/>
                <a:gd name="T52" fmla="*/ 249 w 262"/>
                <a:gd name="T53" fmla="*/ 200 h 263"/>
                <a:gd name="T54" fmla="*/ 244 w 262"/>
                <a:gd name="T55" fmla="*/ 186 h 263"/>
                <a:gd name="T56" fmla="*/ 238 w 262"/>
                <a:gd name="T57" fmla="*/ 172 h 263"/>
                <a:gd name="T58" fmla="*/ 223 w 262"/>
                <a:gd name="T59" fmla="*/ 141 h 263"/>
                <a:gd name="T60" fmla="*/ 203 w 262"/>
                <a:gd name="T61" fmla="*/ 111 h 263"/>
                <a:gd name="T62" fmla="*/ 179 w 262"/>
                <a:gd name="T63" fmla="*/ 83 h 263"/>
                <a:gd name="T64" fmla="*/ 151 w 262"/>
                <a:gd name="T65" fmla="*/ 59 h 263"/>
                <a:gd name="T66" fmla="*/ 121 w 262"/>
                <a:gd name="T67" fmla="*/ 39 h 263"/>
                <a:gd name="T68" fmla="*/ 91 w 262"/>
                <a:gd name="T69" fmla="*/ 24 h 263"/>
                <a:gd name="T70" fmla="*/ 76 w 262"/>
                <a:gd name="T71" fmla="*/ 18 h 263"/>
                <a:gd name="T72" fmla="*/ 62 w 262"/>
                <a:gd name="T73" fmla="*/ 13 h 263"/>
                <a:gd name="T74" fmla="*/ 37 w 262"/>
                <a:gd name="T75" fmla="*/ 7 h 263"/>
                <a:gd name="T76" fmla="*/ 26 w 262"/>
                <a:gd name="T77" fmla="*/ 5 h 263"/>
                <a:gd name="T78" fmla="*/ 17 w 262"/>
                <a:gd name="T79" fmla="*/ 3 h 263"/>
                <a:gd name="T80" fmla="*/ 4 w 262"/>
                <a:gd name="T81" fmla="*/ 2 h 263"/>
                <a:gd name="T82" fmla="*/ 0 w 262"/>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 h="263">
                  <a:moveTo>
                    <a:pt x="0" y="1"/>
                  </a:moveTo>
                  <a:cubicBezTo>
                    <a:pt x="0" y="1"/>
                    <a:pt x="1" y="1"/>
                    <a:pt x="4" y="1"/>
                  </a:cubicBezTo>
                  <a:cubicBezTo>
                    <a:pt x="7" y="1"/>
                    <a:pt x="12" y="0"/>
                    <a:pt x="18" y="0"/>
                  </a:cubicBezTo>
                  <a:cubicBezTo>
                    <a:pt x="20" y="0"/>
                    <a:pt x="24" y="0"/>
                    <a:pt x="27" y="0"/>
                  </a:cubicBezTo>
                  <a:cubicBezTo>
                    <a:pt x="30" y="1"/>
                    <a:pt x="34" y="1"/>
                    <a:pt x="38" y="1"/>
                  </a:cubicBezTo>
                  <a:cubicBezTo>
                    <a:pt x="46" y="2"/>
                    <a:pt x="55" y="3"/>
                    <a:pt x="64" y="5"/>
                  </a:cubicBezTo>
                  <a:cubicBezTo>
                    <a:pt x="69" y="6"/>
                    <a:pt x="74" y="7"/>
                    <a:pt x="79" y="8"/>
                  </a:cubicBezTo>
                  <a:cubicBezTo>
                    <a:pt x="84" y="10"/>
                    <a:pt x="90" y="11"/>
                    <a:pt x="95" y="13"/>
                  </a:cubicBezTo>
                  <a:cubicBezTo>
                    <a:pt x="106" y="16"/>
                    <a:pt x="117" y="21"/>
                    <a:pt x="128" y="27"/>
                  </a:cubicBezTo>
                  <a:cubicBezTo>
                    <a:pt x="139" y="32"/>
                    <a:pt x="150" y="39"/>
                    <a:pt x="160" y="47"/>
                  </a:cubicBezTo>
                  <a:cubicBezTo>
                    <a:pt x="171" y="54"/>
                    <a:pt x="181" y="63"/>
                    <a:pt x="190" y="72"/>
                  </a:cubicBezTo>
                  <a:cubicBezTo>
                    <a:pt x="200" y="82"/>
                    <a:pt x="208" y="92"/>
                    <a:pt x="216" y="102"/>
                  </a:cubicBezTo>
                  <a:cubicBezTo>
                    <a:pt x="224" y="113"/>
                    <a:pt x="230" y="124"/>
                    <a:pt x="236" y="135"/>
                  </a:cubicBezTo>
                  <a:cubicBezTo>
                    <a:pt x="241" y="146"/>
                    <a:pt x="246" y="157"/>
                    <a:pt x="250" y="167"/>
                  </a:cubicBezTo>
                  <a:cubicBezTo>
                    <a:pt x="252" y="173"/>
                    <a:pt x="253" y="178"/>
                    <a:pt x="254" y="183"/>
                  </a:cubicBezTo>
                  <a:cubicBezTo>
                    <a:pt x="256" y="188"/>
                    <a:pt x="257" y="193"/>
                    <a:pt x="258" y="198"/>
                  </a:cubicBezTo>
                  <a:cubicBezTo>
                    <a:pt x="259" y="203"/>
                    <a:pt x="260" y="207"/>
                    <a:pt x="260" y="212"/>
                  </a:cubicBezTo>
                  <a:cubicBezTo>
                    <a:pt x="261" y="216"/>
                    <a:pt x="261" y="220"/>
                    <a:pt x="261" y="224"/>
                  </a:cubicBezTo>
                  <a:cubicBezTo>
                    <a:pt x="262" y="228"/>
                    <a:pt x="262" y="232"/>
                    <a:pt x="262" y="236"/>
                  </a:cubicBezTo>
                  <a:cubicBezTo>
                    <a:pt x="262" y="239"/>
                    <a:pt x="262" y="242"/>
                    <a:pt x="262" y="245"/>
                  </a:cubicBezTo>
                  <a:cubicBezTo>
                    <a:pt x="262" y="251"/>
                    <a:pt x="262" y="255"/>
                    <a:pt x="262" y="258"/>
                  </a:cubicBezTo>
                  <a:cubicBezTo>
                    <a:pt x="261" y="261"/>
                    <a:pt x="261" y="263"/>
                    <a:pt x="261" y="263"/>
                  </a:cubicBezTo>
                  <a:cubicBezTo>
                    <a:pt x="261" y="263"/>
                    <a:pt x="261" y="261"/>
                    <a:pt x="261" y="258"/>
                  </a:cubicBezTo>
                  <a:cubicBezTo>
                    <a:pt x="260" y="255"/>
                    <a:pt x="260" y="251"/>
                    <a:pt x="259" y="245"/>
                  </a:cubicBezTo>
                  <a:cubicBezTo>
                    <a:pt x="259" y="242"/>
                    <a:pt x="258" y="239"/>
                    <a:pt x="258" y="236"/>
                  </a:cubicBezTo>
                  <a:cubicBezTo>
                    <a:pt x="257" y="233"/>
                    <a:pt x="256" y="229"/>
                    <a:pt x="255" y="225"/>
                  </a:cubicBezTo>
                  <a:cubicBezTo>
                    <a:pt x="254" y="218"/>
                    <a:pt x="252" y="209"/>
                    <a:pt x="249" y="200"/>
                  </a:cubicBezTo>
                  <a:cubicBezTo>
                    <a:pt x="248" y="196"/>
                    <a:pt x="246" y="191"/>
                    <a:pt x="244" y="186"/>
                  </a:cubicBezTo>
                  <a:cubicBezTo>
                    <a:pt x="242" y="182"/>
                    <a:pt x="241" y="177"/>
                    <a:pt x="238" y="172"/>
                  </a:cubicBezTo>
                  <a:cubicBezTo>
                    <a:pt x="234" y="162"/>
                    <a:pt x="229" y="152"/>
                    <a:pt x="223" y="141"/>
                  </a:cubicBezTo>
                  <a:cubicBezTo>
                    <a:pt x="218" y="131"/>
                    <a:pt x="211" y="121"/>
                    <a:pt x="203" y="111"/>
                  </a:cubicBezTo>
                  <a:cubicBezTo>
                    <a:pt x="196" y="102"/>
                    <a:pt x="188" y="92"/>
                    <a:pt x="179" y="83"/>
                  </a:cubicBezTo>
                  <a:cubicBezTo>
                    <a:pt x="170" y="75"/>
                    <a:pt x="161" y="66"/>
                    <a:pt x="151" y="59"/>
                  </a:cubicBezTo>
                  <a:cubicBezTo>
                    <a:pt x="141" y="52"/>
                    <a:pt x="131" y="45"/>
                    <a:pt x="121" y="39"/>
                  </a:cubicBezTo>
                  <a:cubicBezTo>
                    <a:pt x="111" y="33"/>
                    <a:pt x="101" y="28"/>
                    <a:pt x="91" y="24"/>
                  </a:cubicBezTo>
                  <a:cubicBezTo>
                    <a:pt x="86" y="22"/>
                    <a:pt x="81" y="20"/>
                    <a:pt x="76" y="18"/>
                  </a:cubicBezTo>
                  <a:cubicBezTo>
                    <a:pt x="71" y="17"/>
                    <a:pt x="67" y="15"/>
                    <a:pt x="62" y="13"/>
                  </a:cubicBezTo>
                  <a:cubicBezTo>
                    <a:pt x="53" y="11"/>
                    <a:pt x="45" y="9"/>
                    <a:pt x="37" y="7"/>
                  </a:cubicBezTo>
                  <a:cubicBezTo>
                    <a:pt x="33" y="6"/>
                    <a:pt x="30" y="6"/>
                    <a:pt x="26" y="5"/>
                  </a:cubicBezTo>
                  <a:cubicBezTo>
                    <a:pt x="23" y="4"/>
                    <a:pt x="20" y="4"/>
                    <a:pt x="17" y="3"/>
                  </a:cubicBezTo>
                  <a:cubicBezTo>
                    <a:pt x="12" y="3"/>
                    <a:pt x="7" y="2"/>
                    <a:pt x="4" y="2"/>
                  </a:cubicBezTo>
                  <a:cubicBezTo>
                    <a:pt x="1"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86" name="Freeform 29">
              <a:extLst>
                <a:ext uri="{FF2B5EF4-FFF2-40B4-BE49-F238E27FC236}">
                  <a16:creationId xmlns:a16="http://schemas.microsoft.com/office/drawing/2014/main" id="{A3714919-99C5-4F3D-8B70-F7A6C48D12BF}"/>
                </a:ext>
              </a:extLst>
            </p:cNvPr>
            <p:cNvSpPr>
              <a:spLocks noEditPoints="1"/>
            </p:cNvSpPr>
            <p:nvPr/>
          </p:nvSpPr>
          <p:spPr bwMode="auto">
            <a:xfrm>
              <a:off x="4634209" y="2144429"/>
              <a:ext cx="747025" cy="737399"/>
            </a:xfrm>
            <a:custGeom>
              <a:avLst/>
              <a:gdLst>
                <a:gd name="T0" fmla="*/ 301 w 393"/>
                <a:gd name="T1" fmla="*/ 178 h 388"/>
                <a:gd name="T2" fmla="*/ 345 w 393"/>
                <a:gd name="T3" fmla="*/ 128 h 388"/>
                <a:gd name="T4" fmla="*/ 364 w 393"/>
                <a:gd name="T5" fmla="*/ 211 h 388"/>
                <a:gd name="T6" fmla="*/ 292 w 393"/>
                <a:gd name="T7" fmla="*/ 191 h 388"/>
                <a:gd name="T8" fmla="*/ 257 w 393"/>
                <a:gd name="T9" fmla="*/ 221 h 388"/>
                <a:gd name="T10" fmla="*/ 271 w 393"/>
                <a:gd name="T11" fmla="*/ 297 h 388"/>
                <a:gd name="T12" fmla="*/ 335 w 393"/>
                <a:gd name="T13" fmla="*/ 331 h 388"/>
                <a:gd name="T14" fmla="*/ 257 w 393"/>
                <a:gd name="T15" fmla="*/ 367 h 388"/>
                <a:gd name="T16" fmla="*/ 264 w 393"/>
                <a:gd name="T17" fmla="*/ 307 h 388"/>
                <a:gd name="T18" fmla="*/ 175 w 393"/>
                <a:gd name="T19" fmla="*/ 263 h 388"/>
                <a:gd name="T20" fmla="*/ 138 w 393"/>
                <a:gd name="T21" fmla="*/ 306 h 388"/>
                <a:gd name="T22" fmla="*/ 107 w 393"/>
                <a:gd name="T23" fmla="*/ 385 h 388"/>
                <a:gd name="T24" fmla="*/ 119 w 393"/>
                <a:gd name="T25" fmla="*/ 299 h 388"/>
                <a:gd name="T26" fmla="*/ 162 w 393"/>
                <a:gd name="T27" fmla="*/ 257 h 388"/>
                <a:gd name="T28" fmla="*/ 133 w 393"/>
                <a:gd name="T29" fmla="*/ 207 h 388"/>
                <a:gd name="T30" fmla="*/ 89 w 393"/>
                <a:gd name="T31" fmla="*/ 188 h 388"/>
                <a:gd name="T32" fmla="*/ 7 w 393"/>
                <a:gd name="T33" fmla="*/ 157 h 388"/>
                <a:gd name="T34" fmla="*/ 92 w 393"/>
                <a:gd name="T35" fmla="*/ 178 h 388"/>
                <a:gd name="T36" fmla="*/ 196 w 393"/>
                <a:gd name="T37" fmla="*/ 139 h 388"/>
                <a:gd name="T38" fmla="*/ 187 w 393"/>
                <a:gd name="T39" fmla="*/ 86 h 388"/>
                <a:gd name="T40" fmla="*/ 198 w 393"/>
                <a:gd name="T41" fmla="*/ 0 h 388"/>
                <a:gd name="T42" fmla="*/ 215 w 393"/>
                <a:gd name="T43" fmla="*/ 83 h 388"/>
                <a:gd name="T44" fmla="*/ 207 w 393"/>
                <a:gd name="T45" fmla="*/ 133 h 388"/>
                <a:gd name="T46" fmla="*/ 259 w 393"/>
                <a:gd name="T47" fmla="*/ 189 h 388"/>
                <a:gd name="T48" fmla="*/ 112 w 393"/>
                <a:gd name="T49" fmla="*/ 372 h 388"/>
                <a:gd name="T50" fmla="*/ 112 w 393"/>
                <a:gd name="T51" fmla="*/ 310 h 388"/>
                <a:gd name="T52" fmla="*/ 323 w 393"/>
                <a:gd name="T53" fmla="*/ 341 h 388"/>
                <a:gd name="T54" fmla="*/ 261 w 393"/>
                <a:gd name="T55" fmla="*/ 342 h 388"/>
                <a:gd name="T56" fmla="*/ 323 w 393"/>
                <a:gd name="T57" fmla="*/ 341 h 388"/>
                <a:gd name="T58" fmla="*/ 166 w 393"/>
                <a:gd name="T59" fmla="*/ 44 h 388"/>
                <a:gd name="T60" fmla="*/ 228 w 393"/>
                <a:gd name="T61" fmla="*/ 44 h 388"/>
                <a:gd name="T62" fmla="*/ 48 w 393"/>
                <a:gd name="T63" fmla="*/ 202 h 388"/>
                <a:gd name="T64" fmla="*/ 48 w 393"/>
                <a:gd name="T65" fmla="*/ 140 h 388"/>
                <a:gd name="T66" fmla="*/ 48 w 393"/>
                <a:gd name="T67" fmla="*/ 202 h 388"/>
                <a:gd name="T68" fmla="*/ 376 w 393"/>
                <a:gd name="T69" fmla="*/ 172 h 388"/>
                <a:gd name="T70" fmla="*/ 315 w 393"/>
                <a:gd name="T71" fmla="*/ 1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388">
                  <a:moveTo>
                    <a:pt x="259" y="189"/>
                  </a:moveTo>
                  <a:cubicBezTo>
                    <a:pt x="274" y="185"/>
                    <a:pt x="288" y="181"/>
                    <a:pt x="301" y="178"/>
                  </a:cubicBezTo>
                  <a:cubicBezTo>
                    <a:pt x="302" y="172"/>
                    <a:pt x="302" y="167"/>
                    <a:pt x="303" y="163"/>
                  </a:cubicBezTo>
                  <a:cubicBezTo>
                    <a:pt x="307" y="142"/>
                    <a:pt x="324" y="128"/>
                    <a:pt x="345" y="128"/>
                  </a:cubicBezTo>
                  <a:cubicBezTo>
                    <a:pt x="366" y="128"/>
                    <a:pt x="383" y="141"/>
                    <a:pt x="388" y="162"/>
                  </a:cubicBezTo>
                  <a:cubicBezTo>
                    <a:pt x="393" y="182"/>
                    <a:pt x="382" y="202"/>
                    <a:pt x="364" y="211"/>
                  </a:cubicBezTo>
                  <a:cubicBezTo>
                    <a:pt x="345" y="219"/>
                    <a:pt x="322" y="214"/>
                    <a:pt x="311" y="197"/>
                  </a:cubicBezTo>
                  <a:cubicBezTo>
                    <a:pt x="306" y="189"/>
                    <a:pt x="301" y="187"/>
                    <a:pt x="292" y="191"/>
                  </a:cubicBezTo>
                  <a:cubicBezTo>
                    <a:pt x="291" y="191"/>
                    <a:pt x="290" y="192"/>
                    <a:pt x="288" y="192"/>
                  </a:cubicBezTo>
                  <a:cubicBezTo>
                    <a:pt x="271" y="195"/>
                    <a:pt x="258" y="199"/>
                    <a:pt x="257" y="221"/>
                  </a:cubicBezTo>
                  <a:cubicBezTo>
                    <a:pt x="256" y="232"/>
                    <a:pt x="246" y="243"/>
                    <a:pt x="239" y="255"/>
                  </a:cubicBezTo>
                  <a:cubicBezTo>
                    <a:pt x="249" y="268"/>
                    <a:pt x="259" y="283"/>
                    <a:pt x="271" y="297"/>
                  </a:cubicBezTo>
                  <a:cubicBezTo>
                    <a:pt x="272" y="299"/>
                    <a:pt x="278" y="300"/>
                    <a:pt x="281" y="299"/>
                  </a:cubicBezTo>
                  <a:cubicBezTo>
                    <a:pt x="306" y="294"/>
                    <a:pt x="329" y="307"/>
                    <a:pt x="335" y="331"/>
                  </a:cubicBezTo>
                  <a:cubicBezTo>
                    <a:pt x="340" y="354"/>
                    <a:pt x="326" y="378"/>
                    <a:pt x="302" y="384"/>
                  </a:cubicBezTo>
                  <a:cubicBezTo>
                    <a:pt x="286" y="388"/>
                    <a:pt x="267" y="381"/>
                    <a:pt x="257" y="367"/>
                  </a:cubicBezTo>
                  <a:cubicBezTo>
                    <a:pt x="247" y="352"/>
                    <a:pt x="246" y="332"/>
                    <a:pt x="256" y="317"/>
                  </a:cubicBezTo>
                  <a:cubicBezTo>
                    <a:pt x="259" y="314"/>
                    <a:pt x="261" y="311"/>
                    <a:pt x="264" y="307"/>
                  </a:cubicBezTo>
                  <a:cubicBezTo>
                    <a:pt x="253" y="291"/>
                    <a:pt x="241" y="275"/>
                    <a:pt x="229" y="259"/>
                  </a:cubicBezTo>
                  <a:cubicBezTo>
                    <a:pt x="211" y="267"/>
                    <a:pt x="194" y="269"/>
                    <a:pt x="175" y="263"/>
                  </a:cubicBezTo>
                  <a:cubicBezTo>
                    <a:pt x="173" y="263"/>
                    <a:pt x="170" y="264"/>
                    <a:pt x="168" y="266"/>
                  </a:cubicBezTo>
                  <a:cubicBezTo>
                    <a:pt x="158" y="279"/>
                    <a:pt x="148" y="292"/>
                    <a:pt x="138" y="306"/>
                  </a:cubicBezTo>
                  <a:cubicBezTo>
                    <a:pt x="150" y="317"/>
                    <a:pt x="156" y="330"/>
                    <a:pt x="155" y="345"/>
                  </a:cubicBezTo>
                  <a:cubicBezTo>
                    <a:pt x="153" y="370"/>
                    <a:pt x="131" y="388"/>
                    <a:pt x="107" y="385"/>
                  </a:cubicBezTo>
                  <a:cubicBezTo>
                    <a:pt x="82" y="382"/>
                    <a:pt x="65" y="359"/>
                    <a:pt x="69" y="334"/>
                  </a:cubicBezTo>
                  <a:cubicBezTo>
                    <a:pt x="73" y="311"/>
                    <a:pt x="96" y="294"/>
                    <a:pt x="119" y="299"/>
                  </a:cubicBezTo>
                  <a:cubicBezTo>
                    <a:pt x="127" y="301"/>
                    <a:pt x="131" y="299"/>
                    <a:pt x="136" y="292"/>
                  </a:cubicBezTo>
                  <a:cubicBezTo>
                    <a:pt x="143" y="281"/>
                    <a:pt x="152" y="269"/>
                    <a:pt x="162" y="257"/>
                  </a:cubicBezTo>
                  <a:cubicBezTo>
                    <a:pt x="157" y="252"/>
                    <a:pt x="152" y="248"/>
                    <a:pt x="148" y="244"/>
                  </a:cubicBezTo>
                  <a:cubicBezTo>
                    <a:pt x="139" y="233"/>
                    <a:pt x="135" y="220"/>
                    <a:pt x="133" y="207"/>
                  </a:cubicBezTo>
                  <a:cubicBezTo>
                    <a:pt x="132" y="204"/>
                    <a:pt x="129" y="199"/>
                    <a:pt x="126" y="199"/>
                  </a:cubicBezTo>
                  <a:cubicBezTo>
                    <a:pt x="114" y="195"/>
                    <a:pt x="102" y="192"/>
                    <a:pt x="89" y="188"/>
                  </a:cubicBezTo>
                  <a:cubicBezTo>
                    <a:pt x="68" y="214"/>
                    <a:pt x="49" y="221"/>
                    <a:pt x="27" y="210"/>
                  </a:cubicBezTo>
                  <a:cubicBezTo>
                    <a:pt x="9" y="199"/>
                    <a:pt x="0" y="178"/>
                    <a:pt x="7" y="157"/>
                  </a:cubicBezTo>
                  <a:cubicBezTo>
                    <a:pt x="14" y="137"/>
                    <a:pt x="33" y="126"/>
                    <a:pt x="55" y="129"/>
                  </a:cubicBezTo>
                  <a:cubicBezTo>
                    <a:pt x="77" y="131"/>
                    <a:pt x="90" y="149"/>
                    <a:pt x="92" y="178"/>
                  </a:cubicBezTo>
                  <a:cubicBezTo>
                    <a:pt x="106" y="182"/>
                    <a:pt x="119" y="185"/>
                    <a:pt x="134" y="189"/>
                  </a:cubicBezTo>
                  <a:cubicBezTo>
                    <a:pt x="143" y="159"/>
                    <a:pt x="164" y="142"/>
                    <a:pt x="196" y="139"/>
                  </a:cubicBezTo>
                  <a:cubicBezTo>
                    <a:pt x="196" y="123"/>
                    <a:pt x="196" y="107"/>
                    <a:pt x="195" y="92"/>
                  </a:cubicBezTo>
                  <a:cubicBezTo>
                    <a:pt x="195" y="90"/>
                    <a:pt x="190" y="87"/>
                    <a:pt x="187" y="86"/>
                  </a:cubicBezTo>
                  <a:cubicBezTo>
                    <a:pt x="164" y="80"/>
                    <a:pt x="151" y="61"/>
                    <a:pt x="154" y="37"/>
                  </a:cubicBezTo>
                  <a:cubicBezTo>
                    <a:pt x="157" y="16"/>
                    <a:pt x="176" y="0"/>
                    <a:pt x="198" y="0"/>
                  </a:cubicBezTo>
                  <a:cubicBezTo>
                    <a:pt x="218" y="1"/>
                    <a:pt x="235" y="15"/>
                    <a:pt x="239" y="34"/>
                  </a:cubicBezTo>
                  <a:cubicBezTo>
                    <a:pt x="244" y="54"/>
                    <a:pt x="234" y="75"/>
                    <a:pt x="215" y="83"/>
                  </a:cubicBezTo>
                  <a:cubicBezTo>
                    <a:pt x="208" y="86"/>
                    <a:pt x="206" y="90"/>
                    <a:pt x="206" y="98"/>
                  </a:cubicBezTo>
                  <a:cubicBezTo>
                    <a:pt x="207" y="109"/>
                    <a:pt x="206" y="121"/>
                    <a:pt x="207" y="133"/>
                  </a:cubicBezTo>
                  <a:cubicBezTo>
                    <a:pt x="207" y="136"/>
                    <a:pt x="209" y="140"/>
                    <a:pt x="212" y="141"/>
                  </a:cubicBezTo>
                  <a:cubicBezTo>
                    <a:pt x="236" y="148"/>
                    <a:pt x="251" y="164"/>
                    <a:pt x="259" y="189"/>
                  </a:cubicBezTo>
                  <a:close/>
                  <a:moveTo>
                    <a:pt x="81" y="341"/>
                  </a:moveTo>
                  <a:cubicBezTo>
                    <a:pt x="81" y="359"/>
                    <a:pt x="94" y="372"/>
                    <a:pt x="112" y="372"/>
                  </a:cubicBezTo>
                  <a:cubicBezTo>
                    <a:pt x="129" y="372"/>
                    <a:pt x="142" y="359"/>
                    <a:pt x="143" y="342"/>
                  </a:cubicBezTo>
                  <a:cubicBezTo>
                    <a:pt x="143" y="325"/>
                    <a:pt x="129" y="311"/>
                    <a:pt x="112" y="310"/>
                  </a:cubicBezTo>
                  <a:cubicBezTo>
                    <a:pt x="95" y="310"/>
                    <a:pt x="81" y="324"/>
                    <a:pt x="81" y="341"/>
                  </a:cubicBezTo>
                  <a:close/>
                  <a:moveTo>
                    <a:pt x="323" y="341"/>
                  </a:moveTo>
                  <a:cubicBezTo>
                    <a:pt x="323" y="324"/>
                    <a:pt x="309" y="310"/>
                    <a:pt x="292" y="310"/>
                  </a:cubicBezTo>
                  <a:cubicBezTo>
                    <a:pt x="275" y="311"/>
                    <a:pt x="261" y="325"/>
                    <a:pt x="261" y="342"/>
                  </a:cubicBezTo>
                  <a:cubicBezTo>
                    <a:pt x="262" y="359"/>
                    <a:pt x="275" y="372"/>
                    <a:pt x="292" y="372"/>
                  </a:cubicBezTo>
                  <a:cubicBezTo>
                    <a:pt x="310" y="372"/>
                    <a:pt x="323" y="359"/>
                    <a:pt x="323" y="341"/>
                  </a:cubicBezTo>
                  <a:close/>
                  <a:moveTo>
                    <a:pt x="197" y="13"/>
                  </a:moveTo>
                  <a:cubicBezTo>
                    <a:pt x="179" y="13"/>
                    <a:pt x="166" y="27"/>
                    <a:pt x="166" y="44"/>
                  </a:cubicBezTo>
                  <a:cubicBezTo>
                    <a:pt x="166" y="61"/>
                    <a:pt x="180" y="74"/>
                    <a:pt x="197" y="75"/>
                  </a:cubicBezTo>
                  <a:cubicBezTo>
                    <a:pt x="213" y="75"/>
                    <a:pt x="227" y="61"/>
                    <a:pt x="228" y="44"/>
                  </a:cubicBezTo>
                  <a:cubicBezTo>
                    <a:pt x="228" y="27"/>
                    <a:pt x="214" y="13"/>
                    <a:pt x="197" y="13"/>
                  </a:cubicBezTo>
                  <a:close/>
                  <a:moveTo>
                    <a:pt x="48" y="202"/>
                  </a:moveTo>
                  <a:cubicBezTo>
                    <a:pt x="65" y="202"/>
                    <a:pt x="79" y="189"/>
                    <a:pt x="79" y="172"/>
                  </a:cubicBezTo>
                  <a:cubicBezTo>
                    <a:pt x="79" y="155"/>
                    <a:pt x="65" y="141"/>
                    <a:pt x="48" y="140"/>
                  </a:cubicBezTo>
                  <a:cubicBezTo>
                    <a:pt x="31" y="140"/>
                    <a:pt x="17" y="154"/>
                    <a:pt x="17" y="172"/>
                  </a:cubicBezTo>
                  <a:cubicBezTo>
                    <a:pt x="17" y="189"/>
                    <a:pt x="30" y="202"/>
                    <a:pt x="48" y="202"/>
                  </a:cubicBezTo>
                  <a:close/>
                  <a:moveTo>
                    <a:pt x="346" y="202"/>
                  </a:moveTo>
                  <a:cubicBezTo>
                    <a:pt x="363" y="202"/>
                    <a:pt x="376" y="189"/>
                    <a:pt x="376" y="172"/>
                  </a:cubicBezTo>
                  <a:cubicBezTo>
                    <a:pt x="377" y="154"/>
                    <a:pt x="363" y="140"/>
                    <a:pt x="346" y="140"/>
                  </a:cubicBezTo>
                  <a:cubicBezTo>
                    <a:pt x="328" y="140"/>
                    <a:pt x="314" y="155"/>
                    <a:pt x="315" y="172"/>
                  </a:cubicBezTo>
                  <a:cubicBezTo>
                    <a:pt x="315" y="189"/>
                    <a:pt x="328" y="202"/>
                    <a:pt x="346" y="202"/>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grpSp>
        <p:nvGrpSpPr>
          <p:cNvPr id="6" name="Group 5">
            <a:extLst>
              <a:ext uri="{FF2B5EF4-FFF2-40B4-BE49-F238E27FC236}">
                <a16:creationId xmlns:a16="http://schemas.microsoft.com/office/drawing/2014/main" id="{CCFA737F-7F82-E944-BFE2-A93F9D338EE4}"/>
              </a:ext>
            </a:extLst>
          </p:cNvPr>
          <p:cNvGrpSpPr/>
          <p:nvPr/>
        </p:nvGrpSpPr>
        <p:grpSpPr>
          <a:xfrm>
            <a:off x="6737304" y="1227054"/>
            <a:ext cx="1541301" cy="1537762"/>
            <a:chOff x="5988674" y="1882585"/>
            <a:chExt cx="1258199" cy="1255310"/>
          </a:xfrm>
          <a:effectLst>
            <a:outerShdw blurRad="50800" dist="38100" dir="2700000" algn="tl" rotWithShape="0">
              <a:prstClr val="black">
                <a:alpha val="40000"/>
              </a:prstClr>
            </a:outerShdw>
          </a:effectLst>
        </p:grpSpPr>
        <p:sp>
          <p:nvSpPr>
            <p:cNvPr id="67" name="Oval 10">
              <a:extLst>
                <a:ext uri="{FF2B5EF4-FFF2-40B4-BE49-F238E27FC236}">
                  <a16:creationId xmlns:a16="http://schemas.microsoft.com/office/drawing/2014/main" id="{32DD4E9F-1E05-45F6-85AC-502CBC6603D1}"/>
                </a:ext>
              </a:extLst>
            </p:cNvPr>
            <p:cNvSpPr>
              <a:spLocks noChangeArrowheads="1"/>
            </p:cNvSpPr>
            <p:nvPr/>
          </p:nvSpPr>
          <p:spPr bwMode="auto">
            <a:xfrm>
              <a:off x="5988674" y="1882585"/>
              <a:ext cx="1258199" cy="1255310"/>
            </a:xfrm>
            <a:prstGeom prst="ellipse">
              <a:avLst/>
            </a:prstGeom>
            <a:noFill/>
            <a:ln w="12700" cap="flat">
              <a:solidFill>
                <a:srgbClr val="16AA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71" name="Oval 14">
              <a:extLst>
                <a:ext uri="{FF2B5EF4-FFF2-40B4-BE49-F238E27FC236}">
                  <a16:creationId xmlns:a16="http://schemas.microsoft.com/office/drawing/2014/main" id="{065543EB-9AFB-42A3-B30B-D8D242E19509}"/>
                </a:ext>
              </a:extLst>
            </p:cNvPr>
            <p:cNvSpPr>
              <a:spLocks noChangeArrowheads="1"/>
            </p:cNvSpPr>
            <p:nvPr/>
          </p:nvSpPr>
          <p:spPr bwMode="auto">
            <a:xfrm>
              <a:off x="6047396" y="1941307"/>
              <a:ext cx="1139791" cy="1139791"/>
            </a:xfrm>
            <a:prstGeom prst="ellipse">
              <a:avLst/>
            </a:prstGeom>
            <a:solidFill>
              <a:srgbClr val="1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75" name="Freeform 18">
              <a:extLst>
                <a:ext uri="{FF2B5EF4-FFF2-40B4-BE49-F238E27FC236}">
                  <a16:creationId xmlns:a16="http://schemas.microsoft.com/office/drawing/2014/main" id="{8A83DC71-E9EC-405C-9CA5-8BE018643E27}"/>
                </a:ext>
              </a:extLst>
            </p:cNvPr>
            <p:cNvSpPr>
              <a:spLocks/>
            </p:cNvSpPr>
            <p:nvPr/>
          </p:nvSpPr>
          <p:spPr bwMode="auto">
            <a:xfrm>
              <a:off x="6616329" y="2011581"/>
              <a:ext cx="500584" cy="499622"/>
            </a:xfrm>
            <a:custGeom>
              <a:avLst/>
              <a:gdLst>
                <a:gd name="T0" fmla="*/ 0 w 263"/>
                <a:gd name="T1" fmla="*/ 1 h 263"/>
                <a:gd name="T2" fmla="*/ 5 w 263"/>
                <a:gd name="T3" fmla="*/ 1 h 263"/>
                <a:gd name="T4" fmla="*/ 18 w 263"/>
                <a:gd name="T5" fmla="*/ 0 h 263"/>
                <a:gd name="T6" fmla="*/ 28 w 263"/>
                <a:gd name="T7" fmla="*/ 0 h 263"/>
                <a:gd name="T8" fmla="*/ 39 w 263"/>
                <a:gd name="T9" fmla="*/ 1 h 263"/>
                <a:gd name="T10" fmla="*/ 65 w 263"/>
                <a:gd name="T11" fmla="*/ 5 h 263"/>
                <a:gd name="T12" fmla="*/ 80 w 263"/>
                <a:gd name="T13" fmla="*/ 8 h 263"/>
                <a:gd name="T14" fmla="*/ 96 w 263"/>
                <a:gd name="T15" fmla="*/ 13 h 263"/>
                <a:gd name="T16" fmla="*/ 128 w 263"/>
                <a:gd name="T17" fmla="*/ 27 h 263"/>
                <a:gd name="T18" fmla="*/ 161 w 263"/>
                <a:gd name="T19" fmla="*/ 47 h 263"/>
                <a:gd name="T20" fmla="*/ 191 w 263"/>
                <a:gd name="T21" fmla="*/ 72 h 263"/>
                <a:gd name="T22" fmla="*/ 216 w 263"/>
                <a:gd name="T23" fmla="*/ 102 h 263"/>
                <a:gd name="T24" fmla="*/ 236 w 263"/>
                <a:gd name="T25" fmla="*/ 135 h 263"/>
                <a:gd name="T26" fmla="*/ 250 w 263"/>
                <a:gd name="T27" fmla="*/ 167 h 263"/>
                <a:gd name="T28" fmla="*/ 255 w 263"/>
                <a:gd name="T29" fmla="*/ 183 h 263"/>
                <a:gd name="T30" fmla="*/ 258 w 263"/>
                <a:gd name="T31" fmla="*/ 198 h 263"/>
                <a:gd name="T32" fmla="*/ 261 w 263"/>
                <a:gd name="T33" fmla="*/ 212 h 263"/>
                <a:gd name="T34" fmla="*/ 262 w 263"/>
                <a:gd name="T35" fmla="*/ 224 h 263"/>
                <a:gd name="T36" fmla="*/ 263 w 263"/>
                <a:gd name="T37" fmla="*/ 236 h 263"/>
                <a:gd name="T38" fmla="*/ 263 w 263"/>
                <a:gd name="T39" fmla="*/ 245 h 263"/>
                <a:gd name="T40" fmla="*/ 262 w 263"/>
                <a:gd name="T41" fmla="*/ 258 h 263"/>
                <a:gd name="T42" fmla="*/ 262 w 263"/>
                <a:gd name="T43" fmla="*/ 263 h 263"/>
                <a:gd name="T44" fmla="*/ 261 w 263"/>
                <a:gd name="T45" fmla="*/ 258 h 263"/>
                <a:gd name="T46" fmla="*/ 260 w 263"/>
                <a:gd name="T47" fmla="*/ 245 h 263"/>
                <a:gd name="T48" fmla="*/ 258 w 263"/>
                <a:gd name="T49" fmla="*/ 236 h 263"/>
                <a:gd name="T50" fmla="*/ 256 w 263"/>
                <a:gd name="T51" fmla="*/ 225 h 263"/>
                <a:gd name="T52" fmla="*/ 250 w 263"/>
                <a:gd name="T53" fmla="*/ 200 h 263"/>
                <a:gd name="T54" fmla="*/ 245 w 263"/>
                <a:gd name="T55" fmla="*/ 186 h 263"/>
                <a:gd name="T56" fmla="*/ 239 w 263"/>
                <a:gd name="T57" fmla="*/ 172 h 263"/>
                <a:gd name="T58" fmla="*/ 224 w 263"/>
                <a:gd name="T59" fmla="*/ 141 h 263"/>
                <a:gd name="T60" fmla="*/ 204 w 263"/>
                <a:gd name="T61" fmla="*/ 111 h 263"/>
                <a:gd name="T62" fmla="*/ 180 w 263"/>
                <a:gd name="T63" fmla="*/ 83 h 263"/>
                <a:gd name="T64" fmla="*/ 152 w 263"/>
                <a:gd name="T65" fmla="*/ 59 h 263"/>
                <a:gd name="T66" fmla="*/ 122 w 263"/>
                <a:gd name="T67" fmla="*/ 39 h 263"/>
                <a:gd name="T68" fmla="*/ 91 w 263"/>
                <a:gd name="T69" fmla="*/ 24 h 263"/>
                <a:gd name="T70" fmla="*/ 77 w 263"/>
                <a:gd name="T71" fmla="*/ 18 h 263"/>
                <a:gd name="T72" fmla="*/ 63 w 263"/>
                <a:gd name="T73" fmla="*/ 13 h 263"/>
                <a:gd name="T74" fmla="*/ 38 w 263"/>
                <a:gd name="T75" fmla="*/ 7 h 263"/>
                <a:gd name="T76" fmla="*/ 27 w 263"/>
                <a:gd name="T77" fmla="*/ 5 h 263"/>
                <a:gd name="T78" fmla="*/ 18 w 263"/>
                <a:gd name="T79" fmla="*/ 3 h 263"/>
                <a:gd name="T80" fmla="*/ 5 w 263"/>
                <a:gd name="T81" fmla="*/ 2 h 263"/>
                <a:gd name="T82" fmla="*/ 0 w 263"/>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63">
                  <a:moveTo>
                    <a:pt x="0" y="1"/>
                  </a:moveTo>
                  <a:cubicBezTo>
                    <a:pt x="0" y="1"/>
                    <a:pt x="2" y="1"/>
                    <a:pt x="5" y="1"/>
                  </a:cubicBezTo>
                  <a:cubicBezTo>
                    <a:pt x="8" y="1"/>
                    <a:pt x="12" y="0"/>
                    <a:pt x="18" y="0"/>
                  </a:cubicBezTo>
                  <a:cubicBezTo>
                    <a:pt x="21" y="0"/>
                    <a:pt x="24" y="0"/>
                    <a:pt x="28" y="0"/>
                  </a:cubicBezTo>
                  <a:cubicBezTo>
                    <a:pt x="31" y="1"/>
                    <a:pt x="35" y="1"/>
                    <a:pt x="39" y="1"/>
                  </a:cubicBezTo>
                  <a:cubicBezTo>
                    <a:pt x="46" y="2"/>
                    <a:pt x="55" y="3"/>
                    <a:pt x="65" y="5"/>
                  </a:cubicBezTo>
                  <a:cubicBezTo>
                    <a:pt x="70" y="6"/>
                    <a:pt x="75" y="7"/>
                    <a:pt x="80" y="8"/>
                  </a:cubicBezTo>
                  <a:cubicBezTo>
                    <a:pt x="85" y="10"/>
                    <a:pt x="90" y="11"/>
                    <a:pt x="96" y="13"/>
                  </a:cubicBezTo>
                  <a:cubicBezTo>
                    <a:pt x="106" y="16"/>
                    <a:pt x="117" y="21"/>
                    <a:pt x="128" y="27"/>
                  </a:cubicBezTo>
                  <a:cubicBezTo>
                    <a:pt x="139" y="32"/>
                    <a:pt x="150" y="39"/>
                    <a:pt x="161" y="47"/>
                  </a:cubicBezTo>
                  <a:cubicBezTo>
                    <a:pt x="171" y="54"/>
                    <a:pt x="181" y="63"/>
                    <a:pt x="191" y="72"/>
                  </a:cubicBezTo>
                  <a:cubicBezTo>
                    <a:pt x="200" y="82"/>
                    <a:pt x="209" y="92"/>
                    <a:pt x="216" y="102"/>
                  </a:cubicBezTo>
                  <a:cubicBezTo>
                    <a:pt x="224" y="113"/>
                    <a:pt x="231" y="124"/>
                    <a:pt x="236" y="135"/>
                  </a:cubicBezTo>
                  <a:cubicBezTo>
                    <a:pt x="242" y="146"/>
                    <a:pt x="247" y="157"/>
                    <a:pt x="250" y="167"/>
                  </a:cubicBezTo>
                  <a:cubicBezTo>
                    <a:pt x="252" y="173"/>
                    <a:pt x="254" y="178"/>
                    <a:pt x="255" y="183"/>
                  </a:cubicBezTo>
                  <a:cubicBezTo>
                    <a:pt x="256" y="188"/>
                    <a:pt x="258" y="193"/>
                    <a:pt x="258" y="198"/>
                  </a:cubicBezTo>
                  <a:cubicBezTo>
                    <a:pt x="259" y="203"/>
                    <a:pt x="260" y="207"/>
                    <a:pt x="261" y="212"/>
                  </a:cubicBezTo>
                  <a:cubicBezTo>
                    <a:pt x="261" y="216"/>
                    <a:pt x="262" y="220"/>
                    <a:pt x="262" y="224"/>
                  </a:cubicBezTo>
                  <a:cubicBezTo>
                    <a:pt x="262" y="228"/>
                    <a:pt x="263" y="232"/>
                    <a:pt x="263" y="236"/>
                  </a:cubicBezTo>
                  <a:cubicBezTo>
                    <a:pt x="263" y="239"/>
                    <a:pt x="263" y="242"/>
                    <a:pt x="263" y="245"/>
                  </a:cubicBezTo>
                  <a:cubicBezTo>
                    <a:pt x="263" y="251"/>
                    <a:pt x="262" y="255"/>
                    <a:pt x="262" y="258"/>
                  </a:cubicBezTo>
                  <a:cubicBezTo>
                    <a:pt x="262" y="261"/>
                    <a:pt x="262" y="263"/>
                    <a:pt x="262" y="263"/>
                  </a:cubicBezTo>
                  <a:cubicBezTo>
                    <a:pt x="262" y="263"/>
                    <a:pt x="262" y="261"/>
                    <a:pt x="261" y="258"/>
                  </a:cubicBezTo>
                  <a:cubicBezTo>
                    <a:pt x="261" y="255"/>
                    <a:pt x="261" y="251"/>
                    <a:pt x="260" y="245"/>
                  </a:cubicBezTo>
                  <a:cubicBezTo>
                    <a:pt x="259" y="242"/>
                    <a:pt x="259" y="239"/>
                    <a:pt x="258" y="236"/>
                  </a:cubicBezTo>
                  <a:cubicBezTo>
                    <a:pt x="257" y="233"/>
                    <a:pt x="257" y="229"/>
                    <a:pt x="256" y="225"/>
                  </a:cubicBezTo>
                  <a:cubicBezTo>
                    <a:pt x="254" y="218"/>
                    <a:pt x="252" y="209"/>
                    <a:pt x="250" y="200"/>
                  </a:cubicBezTo>
                  <a:cubicBezTo>
                    <a:pt x="248" y="196"/>
                    <a:pt x="246" y="191"/>
                    <a:pt x="245" y="186"/>
                  </a:cubicBezTo>
                  <a:cubicBezTo>
                    <a:pt x="243" y="182"/>
                    <a:pt x="241" y="177"/>
                    <a:pt x="239" y="172"/>
                  </a:cubicBezTo>
                  <a:cubicBezTo>
                    <a:pt x="235" y="162"/>
                    <a:pt x="230" y="152"/>
                    <a:pt x="224" y="141"/>
                  </a:cubicBezTo>
                  <a:cubicBezTo>
                    <a:pt x="218" y="131"/>
                    <a:pt x="211" y="121"/>
                    <a:pt x="204" y="111"/>
                  </a:cubicBezTo>
                  <a:cubicBezTo>
                    <a:pt x="197" y="102"/>
                    <a:pt x="188" y="92"/>
                    <a:pt x="180" y="83"/>
                  </a:cubicBezTo>
                  <a:cubicBezTo>
                    <a:pt x="171" y="75"/>
                    <a:pt x="161" y="66"/>
                    <a:pt x="152" y="59"/>
                  </a:cubicBezTo>
                  <a:cubicBezTo>
                    <a:pt x="142" y="52"/>
                    <a:pt x="132" y="45"/>
                    <a:pt x="122" y="39"/>
                  </a:cubicBezTo>
                  <a:cubicBezTo>
                    <a:pt x="111" y="33"/>
                    <a:pt x="101" y="28"/>
                    <a:pt x="91" y="24"/>
                  </a:cubicBezTo>
                  <a:cubicBezTo>
                    <a:pt x="87" y="22"/>
                    <a:pt x="82" y="20"/>
                    <a:pt x="77" y="18"/>
                  </a:cubicBezTo>
                  <a:cubicBezTo>
                    <a:pt x="72" y="17"/>
                    <a:pt x="67" y="15"/>
                    <a:pt x="63" y="13"/>
                  </a:cubicBezTo>
                  <a:cubicBezTo>
                    <a:pt x="54" y="11"/>
                    <a:pt x="45" y="9"/>
                    <a:pt x="38" y="7"/>
                  </a:cubicBezTo>
                  <a:cubicBezTo>
                    <a:pt x="34" y="6"/>
                    <a:pt x="30" y="6"/>
                    <a:pt x="27" y="5"/>
                  </a:cubicBezTo>
                  <a:cubicBezTo>
                    <a:pt x="24" y="4"/>
                    <a:pt x="21" y="4"/>
                    <a:pt x="18" y="3"/>
                  </a:cubicBezTo>
                  <a:cubicBezTo>
                    <a:pt x="12" y="3"/>
                    <a:pt x="8" y="2"/>
                    <a:pt x="5" y="2"/>
                  </a:cubicBezTo>
                  <a:cubicBezTo>
                    <a:pt x="2"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111" name="Group 110">
              <a:extLst>
                <a:ext uri="{FF2B5EF4-FFF2-40B4-BE49-F238E27FC236}">
                  <a16:creationId xmlns:a16="http://schemas.microsoft.com/office/drawing/2014/main" id="{BF46FF5B-6C56-4B32-8AE6-A5B5D2C6FE40}"/>
                </a:ext>
              </a:extLst>
            </p:cNvPr>
            <p:cNvGrpSpPr/>
            <p:nvPr/>
          </p:nvGrpSpPr>
          <p:grpSpPr>
            <a:xfrm>
              <a:off x="6274584" y="2155981"/>
              <a:ext cx="686378" cy="708519"/>
              <a:chOff x="9134475" y="5395913"/>
              <a:chExt cx="1131888" cy="1168401"/>
            </a:xfrm>
          </p:grpSpPr>
          <p:sp>
            <p:nvSpPr>
              <p:cNvPr id="87" name="Freeform 30">
                <a:extLst>
                  <a:ext uri="{FF2B5EF4-FFF2-40B4-BE49-F238E27FC236}">
                    <a16:creationId xmlns:a16="http://schemas.microsoft.com/office/drawing/2014/main" id="{0C7179A8-A1BA-4F62-8A19-D95943DF8C46}"/>
                  </a:ext>
                </a:extLst>
              </p:cNvPr>
              <p:cNvSpPr>
                <a:spLocks/>
              </p:cNvSpPr>
              <p:nvPr/>
            </p:nvSpPr>
            <p:spPr bwMode="auto">
              <a:xfrm>
                <a:off x="9664700" y="5395913"/>
                <a:ext cx="74613" cy="209550"/>
              </a:xfrm>
              <a:custGeom>
                <a:avLst/>
                <a:gdLst>
                  <a:gd name="T0" fmla="*/ 16 w 24"/>
                  <a:gd name="T1" fmla="*/ 0 h 67"/>
                  <a:gd name="T2" fmla="*/ 23 w 24"/>
                  <a:gd name="T3" fmla="*/ 24 h 67"/>
                  <a:gd name="T4" fmla="*/ 23 w 24"/>
                  <a:gd name="T5" fmla="*/ 55 h 67"/>
                  <a:gd name="T6" fmla="*/ 11 w 24"/>
                  <a:gd name="T7" fmla="*/ 67 h 67"/>
                  <a:gd name="T8" fmla="*/ 0 w 24"/>
                  <a:gd name="T9" fmla="*/ 55 h 67"/>
                  <a:gd name="T10" fmla="*/ 0 w 24"/>
                  <a:gd name="T11" fmla="*/ 13 h 67"/>
                  <a:gd name="T12" fmla="*/ 5 w 24"/>
                  <a:gd name="T13" fmla="*/ 3 h 67"/>
                  <a:gd name="T14" fmla="*/ 7 w 24"/>
                  <a:gd name="T15" fmla="*/ 0 h 67"/>
                  <a:gd name="T16" fmla="*/ 16 w 24"/>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7">
                    <a:moveTo>
                      <a:pt x="16" y="0"/>
                    </a:moveTo>
                    <a:cubicBezTo>
                      <a:pt x="24" y="6"/>
                      <a:pt x="23" y="15"/>
                      <a:pt x="23" y="24"/>
                    </a:cubicBezTo>
                    <a:cubicBezTo>
                      <a:pt x="23" y="34"/>
                      <a:pt x="23" y="44"/>
                      <a:pt x="23" y="55"/>
                    </a:cubicBezTo>
                    <a:cubicBezTo>
                      <a:pt x="23" y="61"/>
                      <a:pt x="17" y="67"/>
                      <a:pt x="11" y="67"/>
                    </a:cubicBezTo>
                    <a:cubicBezTo>
                      <a:pt x="5" y="67"/>
                      <a:pt x="0" y="61"/>
                      <a:pt x="0" y="55"/>
                    </a:cubicBezTo>
                    <a:cubicBezTo>
                      <a:pt x="0" y="41"/>
                      <a:pt x="0" y="27"/>
                      <a:pt x="0" y="13"/>
                    </a:cubicBezTo>
                    <a:cubicBezTo>
                      <a:pt x="0" y="9"/>
                      <a:pt x="1" y="5"/>
                      <a:pt x="5" y="3"/>
                    </a:cubicBezTo>
                    <a:cubicBezTo>
                      <a:pt x="6" y="2"/>
                      <a:pt x="6" y="1"/>
                      <a:pt x="7" y="0"/>
                    </a:cubicBezTo>
                    <a:cubicBezTo>
                      <a:pt x="10" y="0"/>
                      <a:pt x="13" y="0"/>
                      <a:pt x="16"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88" name="Freeform 31">
                <a:extLst>
                  <a:ext uri="{FF2B5EF4-FFF2-40B4-BE49-F238E27FC236}">
                    <a16:creationId xmlns:a16="http://schemas.microsoft.com/office/drawing/2014/main" id="{8D59DD78-D4D9-4930-B43B-AEC99D3BA515}"/>
                  </a:ext>
                </a:extLst>
              </p:cNvPr>
              <p:cNvSpPr>
                <a:spLocks/>
              </p:cNvSpPr>
              <p:nvPr/>
            </p:nvSpPr>
            <p:spPr bwMode="auto">
              <a:xfrm>
                <a:off x="9607550" y="6489701"/>
                <a:ext cx="182563" cy="74613"/>
              </a:xfrm>
              <a:custGeom>
                <a:avLst/>
                <a:gdLst>
                  <a:gd name="T0" fmla="*/ 8 w 58"/>
                  <a:gd name="T1" fmla="*/ 24 h 24"/>
                  <a:gd name="T2" fmla="*/ 2 w 58"/>
                  <a:gd name="T3" fmla="*/ 14 h 24"/>
                  <a:gd name="T4" fmla="*/ 10 w 58"/>
                  <a:gd name="T5" fmla="*/ 1 h 24"/>
                  <a:gd name="T6" fmla="*/ 48 w 58"/>
                  <a:gd name="T7" fmla="*/ 1 h 24"/>
                  <a:gd name="T8" fmla="*/ 56 w 58"/>
                  <a:gd name="T9" fmla="*/ 8 h 24"/>
                  <a:gd name="T10" fmla="*/ 53 w 58"/>
                  <a:gd name="T11" fmla="*/ 20 h 24"/>
                  <a:gd name="T12" fmla="*/ 49 w 58"/>
                  <a:gd name="T13" fmla="*/ 24 h 24"/>
                  <a:gd name="T14" fmla="*/ 8 w 5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4">
                    <a:moveTo>
                      <a:pt x="8" y="24"/>
                    </a:moveTo>
                    <a:cubicBezTo>
                      <a:pt x="6" y="21"/>
                      <a:pt x="3" y="18"/>
                      <a:pt x="2" y="14"/>
                    </a:cubicBezTo>
                    <a:cubicBezTo>
                      <a:pt x="0" y="8"/>
                      <a:pt x="4" y="1"/>
                      <a:pt x="10" y="1"/>
                    </a:cubicBezTo>
                    <a:cubicBezTo>
                      <a:pt x="23" y="0"/>
                      <a:pt x="35" y="0"/>
                      <a:pt x="48" y="1"/>
                    </a:cubicBezTo>
                    <a:cubicBezTo>
                      <a:pt x="51" y="1"/>
                      <a:pt x="54" y="5"/>
                      <a:pt x="56" y="8"/>
                    </a:cubicBezTo>
                    <a:cubicBezTo>
                      <a:pt x="58" y="12"/>
                      <a:pt x="57" y="17"/>
                      <a:pt x="53" y="20"/>
                    </a:cubicBezTo>
                    <a:cubicBezTo>
                      <a:pt x="52" y="22"/>
                      <a:pt x="51" y="23"/>
                      <a:pt x="49" y="24"/>
                    </a:cubicBezTo>
                    <a:cubicBezTo>
                      <a:pt x="36" y="24"/>
                      <a:pt x="22" y="24"/>
                      <a:pt x="8" y="2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89" name="Freeform 32">
                <a:extLst>
                  <a:ext uri="{FF2B5EF4-FFF2-40B4-BE49-F238E27FC236}">
                    <a16:creationId xmlns:a16="http://schemas.microsoft.com/office/drawing/2014/main" id="{452832A1-53C5-47DE-8025-524BD5E7355B}"/>
                  </a:ext>
                </a:extLst>
              </p:cNvPr>
              <p:cNvSpPr>
                <a:spLocks/>
              </p:cNvSpPr>
              <p:nvPr/>
            </p:nvSpPr>
            <p:spPr bwMode="auto">
              <a:xfrm>
                <a:off x="9391650" y="5659438"/>
                <a:ext cx="614363" cy="730250"/>
              </a:xfrm>
              <a:custGeom>
                <a:avLst/>
                <a:gdLst>
                  <a:gd name="T0" fmla="*/ 98 w 196"/>
                  <a:gd name="T1" fmla="*/ 233 h 233"/>
                  <a:gd name="T2" fmla="*/ 69 w 196"/>
                  <a:gd name="T3" fmla="*/ 233 h 233"/>
                  <a:gd name="T4" fmla="*/ 55 w 196"/>
                  <a:gd name="T5" fmla="*/ 219 h 233"/>
                  <a:gd name="T6" fmla="*/ 37 w 196"/>
                  <a:gd name="T7" fmla="*/ 173 h 233"/>
                  <a:gd name="T8" fmla="*/ 10 w 196"/>
                  <a:gd name="T9" fmla="*/ 135 h 233"/>
                  <a:gd name="T10" fmla="*/ 4 w 196"/>
                  <a:gd name="T11" fmla="*/ 79 h 233"/>
                  <a:gd name="T12" fmla="*/ 34 w 196"/>
                  <a:gd name="T13" fmla="*/ 26 h 233"/>
                  <a:gd name="T14" fmla="*/ 68 w 196"/>
                  <a:gd name="T15" fmla="*/ 6 h 233"/>
                  <a:gd name="T16" fmla="*/ 101 w 196"/>
                  <a:gd name="T17" fmla="*/ 1 h 233"/>
                  <a:gd name="T18" fmla="*/ 175 w 196"/>
                  <a:gd name="T19" fmla="*/ 39 h 233"/>
                  <a:gd name="T20" fmla="*/ 194 w 196"/>
                  <a:gd name="T21" fmla="*/ 105 h 233"/>
                  <a:gd name="T22" fmla="*/ 173 w 196"/>
                  <a:gd name="T23" fmla="*/ 158 h 233"/>
                  <a:gd name="T24" fmla="*/ 147 w 196"/>
                  <a:gd name="T25" fmla="*/ 192 h 233"/>
                  <a:gd name="T26" fmla="*/ 142 w 196"/>
                  <a:gd name="T27" fmla="*/ 216 h 233"/>
                  <a:gd name="T28" fmla="*/ 125 w 196"/>
                  <a:gd name="T29" fmla="*/ 233 h 233"/>
                  <a:gd name="T30" fmla="*/ 111 w 196"/>
                  <a:gd name="T31" fmla="*/ 233 h 233"/>
                  <a:gd name="T32" fmla="*/ 98 w 196"/>
                  <a:gd name="T33"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33">
                    <a:moveTo>
                      <a:pt x="98" y="233"/>
                    </a:moveTo>
                    <a:cubicBezTo>
                      <a:pt x="89" y="233"/>
                      <a:pt x="79" y="233"/>
                      <a:pt x="69" y="233"/>
                    </a:cubicBezTo>
                    <a:cubicBezTo>
                      <a:pt x="59" y="233"/>
                      <a:pt x="54" y="229"/>
                      <a:pt x="55" y="219"/>
                    </a:cubicBezTo>
                    <a:cubicBezTo>
                      <a:pt x="56" y="201"/>
                      <a:pt x="48" y="187"/>
                      <a:pt x="37" y="173"/>
                    </a:cubicBezTo>
                    <a:cubicBezTo>
                      <a:pt x="27" y="161"/>
                      <a:pt x="16" y="150"/>
                      <a:pt x="10" y="135"/>
                    </a:cubicBezTo>
                    <a:cubicBezTo>
                      <a:pt x="3" y="116"/>
                      <a:pt x="0" y="98"/>
                      <a:pt x="4" y="79"/>
                    </a:cubicBezTo>
                    <a:cubicBezTo>
                      <a:pt x="9" y="58"/>
                      <a:pt x="18" y="40"/>
                      <a:pt x="34" y="26"/>
                    </a:cubicBezTo>
                    <a:cubicBezTo>
                      <a:pt x="44" y="17"/>
                      <a:pt x="55" y="10"/>
                      <a:pt x="68" y="6"/>
                    </a:cubicBezTo>
                    <a:cubicBezTo>
                      <a:pt x="79" y="3"/>
                      <a:pt x="90" y="0"/>
                      <a:pt x="101" y="1"/>
                    </a:cubicBezTo>
                    <a:cubicBezTo>
                      <a:pt x="131" y="2"/>
                      <a:pt x="156" y="15"/>
                      <a:pt x="175" y="39"/>
                    </a:cubicBezTo>
                    <a:cubicBezTo>
                      <a:pt x="190" y="58"/>
                      <a:pt x="196" y="81"/>
                      <a:pt x="194" y="105"/>
                    </a:cubicBezTo>
                    <a:cubicBezTo>
                      <a:pt x="193" y="125"/>
                      <a:pt x="185" y="143"/>
                      <a:pt x="173" y="158"/>
                    </a:cubicBezTo>
                    <a:cubicBezTo>
                      <a:pt x="164" y="169"/>
                      <a:pt x="155" y="181"/>
                      <a:pt x="147" y="192"/>
                    </a:cubicBezTo>
                    <a:cubicBezTo>
                      <a:pt x="142" y="199"/>
                      <a:pt x="142" y="208"/>
                      <a:pt x="142" y="216"/>
                    </a:cubicBezTo>
                    <a:cubicBezTo>
                      <a:pt x="142" y="229"/>
                      <a:pt x="138" y="233"/>
                      <a:pt x="125" y="233"/>
                    </a:cubicBezTo>
                    <a:cubicBezTo>
                      <a:pt x="120" y="233"/>
                      <a:pt x="116" y="233"/>
                      <a:pt x="111" y="233"/>
                    </a:cubicBezTo>
                    <a:cubicBezTo>
                      <a:pt x="107" y="233"/>
                      <a:pt x="103" y="233"/>
                      <a:pt x="98" y="233"/>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90" name="Freeform 33">
                <a:extLst>
                  <a:ext uri="{FF2B5EF4-FFF2-40B4-BE49-F238E27FC236}">
                    <a16:creationId xmlns:a16="http://schemas.microsoft.com/office/drawing/2014/main" id="{CD653B0C-EAD9-45B2-91B5-5E165B63EE21}"/>
                  </a:ext>
                </a:extLst>
              </p:cNvPr>
              <p:cNvSpPr>
                <a:spLocks/>
              </p:cNvSpPr>
              <p:nvPr/>
            </p:nvSpPr>
            <p:spPr bwMode="auto">
              <a:xfrm>
                <a:off x="9563100" y="6400801"/>
                <a:ext cx="273050" cy="76200"/>
              </a:xfrm>
              <a:custGeom>
                <a:avLst/>
                <a:gdLst>
                  <a:gd name="T0" fmla="*/ 43 w 87"/>
                  <a:gd name="T1" fmla="*/ 23 h 24"/>
                  <a:gd name="T2" fmla="*/ 12 w 87"/>
                  <a:gd name="T3" fmla="*/ 23 h 24"/>
                  <a:gd name="T4" fmla="*/ 0 w 87"/>
                  <a:gd name="T5" fmla="*/ 12 h 24"/>
                  <a:gd name="T6" fmla="*/ 12 w 87"/>
                  <a:gd name="T7" fmla="*/ 0 h 24"/>
                  <a:gd name="T8" fmla="*/ 75 w 87"/>
                  <a:gd name="T9" fmla="*/ 0 h 24"/>
                  <a:gd name="T10" fmla="*/ 87 w 87"/>
                  <a:gd name="T11" fmla="*/ 12 h 24"/>
                  <a:gd name="T12" fmla="*/ 75 w 87"/>
                  <a:gd name="T13" fmla="*/ 23 h 24"/>
                  <a:gd name="T14" fmla="*/ 43 w 87"/>
                  <a:gd name="T15" fmla="*/ 23 h 24"/>
                  <a:gd name="T16" fmla="*/ 43 w 8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
                    <a:moveTo>
                      <a:pt x="43" y="23"/>
                    </a:moveTo>
                    <a:cubicBezTo>
                      <a:pt x="33" y="23"/>
                      <a:pt x="22" y="24"/>
                      <a:pt x="12" y="23"/>
                    </a:cubicBezTo>
                    <a:cubicBezTo>
                      <a:pt x="4" y="23"/>
                      <a:pt x="0" y="19"/>
                      <a:pt x="0" y="12"/>
                    </a:cubicBezTo>
                    <a:cubicBezTo>
                      <a:pt x="0" y="5"/>
                      <a:pt x="4" y="0"/>
                      <a:pt x="12" y="0"/>
                    </a:cubicBezTo>
                    <a:cubicBezTo>
                      <a:pt x="33" y="0"/>
                      <a:pt x="54" y="0"/>
                      <a:pt x="75" y="0"/>
                    </a:cubicBezTo>
                    <a:cubicBezTo>
                      <a:pt x="82" y="0"/>
                      <a:pt x="87" y="6"/>
                      <a:pt x="87" y="12"/>
                    </a:cubicBezTo>
                    <a:cubicBezTo>
                      <a:pt x="87" y="18"/>
                      <a:pt x="82" y="23"/>
                      <a:pt x="75" y="23"/>
                    </a:cubicBezTo>
                    <a:cubicBezTo>
                      <a:pt x="64" y="23"/>
                      <a:pt x="54" y="23"/>
                      <a:pt x="43" y="23"/>
                    </a:cubicBezTo>
                    <a:cubicBezTo>
                      <a:pt x="43" y="23"/>
                      <a:pt x="43" y="23"/>
                      <a:pt x="43" y="23"/>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91" name="Freeform 34">
                <a:extLst>
                  <a:ext uri="{FF2B5EF4-FFF2-40B4-BE49-F238E27FC236}">
                    <a16:creationId xmlns:a16="http://schemas.microsoft.com/office/drawing/2014/main" id="{D687433B-F3C2-4BF8-B98B-B44CBE9D537F}"/>
                  </a:ext>
                </a:extLst>
              </p:cNvPr>
              <p:cNvSpPr>
                <a:spLocks/>
              </p:cNvSpPr>
              <p:nvPr/>
            </p:nvSpPr>
            <p:spPr bwMode="auto">
              <a:xfrm>
                <a:off x="9283700" y="6203951"/>
                <a:ext cx="176213" cy="176213"/>
              </a:xfrm>
              <a:custGeom>
                <a:avLst/>
                <a:gdLst>
                  <a:gd name="T0" fmla="*/ 43 w 56"/>
                  <a:gd name="T1" fmla="*/ 0 h 56"/>
                  <a:gd name="T2" fmla="*/ 53 w 56"/>
                  <a:gd name="T3" fmla="*/ 7 h 56"/>
                  <a:gd name="T4" fmla="*/ 52 w 56"/>
                  <a:gd name="T5" fmla="*/ 20 h 56"/>
                  <a:gd name="T6" fmla="*/ 20 w 56"/>
                  <a:gd name="T7" fmla="*/ 51 h 56"/>
                  <a:gd name="T8" fmla="*/ 5 w 56"/>
                  <a:gd name="T9" fmla="*/ 50 h 56"/>
                  <a:gd name="T10" fmla="*/ 4 w 56"/>
                  <a:gd name="T11" fmla="*/ 35 h 56"/>
                  <a:gd name="T12" fmla="*/ 36 w 56"/>
                  <a:gd name="T13" fmla="*/ 3 h 56"/>
                  <a:gd name="T14" fmla="*/ 43 w 5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6">
                    <a:moveTo>
                      <a:pt x="43" y="0"/>
                    </a:moveTo>
                    <a:cubicBezTo>
                      <a:pt x="48" y="1"/>
                      <a:pt x="52" y="2"/>
                      <a:pt x="53" y="7"/>
                    </a:cubicBezTo>
                    <a:cubicBezTo>
                      <a:pt x="55" y="11"/>
                      <a:pt x="56" y="16"/>
                      <a:pt x="52" y="20"/>
                    </a:cubicBezTo>
                    <a:cubicBezTo>
                      <a:pt x="41" y="30"/>
                      <a:pt x="31" y="41"/>
                      <a:pt x="20" y="51"/>
                    </a:cubicBezTo>
                    <a:cubicBezTo>
                      <a:pt x="16" y="56"/>
                      <a:pt x="10" y="55"/>
                      <a:pt x="5" y="50"/>
                    </a:cubicBezTo>
                    <a:cubicBezTo>
                      <a:pt x="0" y="46"/>
                      <a:pt x="0" y="40"/>
                      <a:pt x="4" y="35"/>
                    </a:cubicBezTo>
                    <a:cubicBezTo>
                      <a:pt x="14" y="24"/>
                      <a:pt x="25" y="14"/>
                      <a:pt x="36" y="3"/>
                    </a:cubicBezTo>
                    <a:cubicBezTo>
                      <a:pt x="38" y="1"/>
                      <a:pt x="41" y="1"/>
                      <a:pt x="43"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2" name="Freeform 35">
                <a:extLst>
                  <a:ext uri="{FF2B5EF4-FFF2-40B4-BE49-F238E27FC236}">
                    <a16:creationId xmlns:a16="http://schemas.microsoft.com/office/drawing/2014/main" id="{0F95BB8A-6A62-4991-9DBB-5B307C67DAE0}"/>
                  </a:ext>
                </a:extLst>
              </p:cNvPr>
              <p:cNvSpPr>
                <a:spLocks/>
              </p:cNvSpPr>
              <p:nvPr/>
            </p:nvSpPr>
            <p:spPr bwMode="auto">
              <a:xfrm>
                <a:off x="9940925" y="6203951"/>
                <a:ext cx="174625" cy="173038"/>
              </a:xfrm>
              <a:custGeom>
                <a:avLst/>
                <a:gdLst>
                  <a:gd name="T0" fmla="*/ 14 w 56"/>
                  <a:gd name="T1" fmla="*/ 0 h 55"/>
                  <a:gd name="T2" fmla="*/ 21 w 56"/>
                  <a:gd name="T3" fmla="*/ 4 h 55"/>
                  <a:gd name="T4" fmla="*/ 51 w 56"/>
                  <a:gd name="T5" fmla="*/ 34 h 55"/>
                  <a:gd name="T6" fmla="*/ 54 w 56"/>
                  <a:gd name="T7" fmla="*/ 47 h 55"/>
                  <a:gd name="T8" fmla="*/ 41 w 56"/>
                  <a:gd name="T9" fmla="*/ 54 h 55"/>
                  <a:gd name="T10" fmla="*/ 35 w 56"/>
                  <a:gd name="T11" fmla="*/ 51 h 55"/>
                  <a:gd name="T12" fmla="*/ 5 w 56"/>
                  <a:gd name="T13" fmla="*/ 21 h 55"/>
                  <a:gd name="T14" fmla="*/ 2 w 56"/>
                  <a:gd name="T15" fmla="*/ 7 h 55"/>
                  <a:gd name="T16" fmla="*/ 14 w 5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14" y="0"/>
                    </a:moveTo>
                    <a:cubicBezTo>
                      <a:pt x="16" y="1"/>
                      <a:pt x="19" y="2"/>
                      <a:pt x="21" y="4"/>
                    </a:cubicBezTo>
                    <a:cubicBezTo>
                      <a:pt x="31" y="14"/>
                      <a:pt x="41" y="24"/>
                      <a:pt x="51" y="34"/>
                    </a:cubicBezTo>
                    <a:cubicBezTo>
                      <a:pt x="55" y="38"/>
                      <a:pt x="56" y="42"/>
                      <a:pt x="54" y="47"/>
                    </a:cubicBezTo>
                    <a:cubicBezTo>
                      <a:pt x="51" y="52"/>
                      <a:pt x="46" y="55"/>
                      <a:pt x="41" y="54"/>
                    </a:cubicBezTo>
                    <a:cubicBezTo>
                      <a:pt x="39" y="53"/>
                      <a:pt x="36" y="52"/>
                      <a:pt x="35" y="51"/>
                    </a:cubicBezTo>
                    <a:cubicBezTo>
                      <a:pt x="25" y="41"/>
                      <a:pt x="15" y="31"/>
                      <a:pt x="5" y="21"/>
                    </a:cubicBezTo>
                    <a:cubicBezTo>
                      <a:pt x="0" y="17"/>
                      <a:pt x="1" y="11"/>
                      <a:pt x="2" y="7"/>
                    </a:cubicBezTo>
                    <a:cubicBezTo>
                      <a:pt x="4" y="2"/>
                      <a:pt x="8" y="0"/>
                      <a:pt x="14"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3" name="Freeform 36">
                <a:extLst>
                  <a:ext uri="{FF2B5EF4-FFF2-40B4-BE49-F238E27FC236}">
                    <a16:creationId xmlns:a16="http://schemas.microsoft.com/office/drawing/2014/main" id="{2542D340-1A19-41F6-A2D6-D3B0D98C254A}"/>
                  </a:ext>
                </a:extLst>
              </p:cNvPr>
              <p:cNvSpPr>
                <a:spLocks/>
              </p:cNvSpPr>
              <p:nvPr/>
            </p:nvSpPr>
            <p:spPr bwMode="auto">
              <a:xfrm>
                <a:off x="9944100" y="5546726"/>
                <a:ext cx="168275" cy="174625"/>
              </a:xfrm>
              <a:custGeom>
                <a:avLst/>
                <a:gdLst>
                  <a:gd name="T0" fmla="*/ 0 w 54"/>
                  <a:gd name="T1" fmla="*/ 43 h 56"/>
                  <a:gd name="T2" fmla="*/ 3 w 54"/>
                  <a:gd name="T3" fmla="*/ 36 h 56"/>
                  <a:gd name="T4" fmla="*/ 34 w 54"/>
                  <a:gd name="T5" fmla="*/ 5 h 56"/>
                  <a:gd name="T6" fmla="*/ 46 w 54"/>
                  <a:gd name="T7" fmla="*/ 3 h 56"/>
                  <a:gd name="T8" fmla="*/ 53 w 54"/>
                  <a:gd name="T9" fmla="*/ 15 h 56"/>
                  <a:gd name="T10" fmla="*/ 49 w 54"/>
                  <a:gd name="T11" fmla="*/ 22 h 56"/>
                  <a:gd name="T12" fmla="*/ 20 w 54"/>
                  <a:gd name="T13" fmla="*/ 52 h 56"/>
                  <a:gd name="T14" fmla="*/ 6 w 54"/>
                  <a:gd name="T15" fmla="*/ 54 h 56"/>
                  <a:gd name="T16" fmla="*/ 0 w 54"/>
                  <a:gd name="T1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6">
                    <a:moveTo>
                      <a:pt x="0" y="43"/>
                    </a:moveTo>
                    <a:cubicBezTo>
                      <a:pt x="1" y="41"/>
                      <a:pt x="1" y="38"/>
                      <a:pt x="3" y="36"/>
                    </a:cubicBezTo>
                    <a:cubicBezTo>
                      <a:pt x="13" y="26"/>
                      <a:pt x="23" y="15"/>
                      <a:pt x="34" y="5"/>
                    </a:cubicBezTo>
                    <a:cubicBezTo>
                      <a:pt x="37" y="2"/>
                      <a:pt x="42" y="0"/>
                      <a:pt x="46" y="3"/>
                    </a:cubicBezTo>
                    <a:cubicBezTo>
                      <a:pt x="51" y="5"/>
                      <a:pt x="54" y="9"/>
                      <a:pt x="53" y="15"/>
                    </a:cubicBezTo>
                    <a:cubicBezTo>
                      <a:pt x="53" y="18"/>
                      <a:pt x="51" y="20"/>
                      <a:pt x="49" y="22"/>
                    </a:cubicBezTo>
                    <a:cubicBezTo>
                      <a:pt x="40" y="32"/>
                      <a:pt x="30" y="42"/>
                      <a:pt x="20" y="52"/>
                    </a:cubicBezTo>
                    <a:cubicBezTo>
                      <a:pt x="16" y="56"/>
                      <a:pt x="11" y="56"/>
                      <a:pt x="6" y="54"/>
                    </a:cubicBezTo>
                    <a:cubicBezTo>
                      <a:pt x="2" y="52"/>
                      <a:pt x="0" y="48"/>
                      <a:pt x="0" y="4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4" name="Freeform 37">
                <a:extLst>
                  <a:ext uri="{FF2B5EF4-FFF2-40B4-BE49-F238E27FC236}">
                    <a16:creationId xmlns:a16="http://schemas.microsoft.com/office/drawing/2014/main" id="{E99A73B1-BDA7-447E-B7C5-731EAEA5822A}"/>
                  </a:ext>
                </a:extLst>
              </p:cNvPr>
              <p:cNvSpPr>
                <a:spLocks/>
              </p:cNvSpPr>
              <p:nvPr/>
            </p:nvSpPr>
            <p:spPr bwMode="auto">
              <a:xfrm>
                <a:off x="9283700" y="5549901"/>
                <a:ext cx="176213" cy="168275"/>
              </a:xfrm>
              <a:custGeom>
                <a:avLst/>
                <a:gdLst>
                  <a:gd name="T0" fmla="*/ 56 w 56"/>
                  <a:gd name="T1" fmla="*/ 43 h 54"/>
                  <a:gd name="T2" fmla="*/ 49 w 56"/>
                  <a:gd name="T3" fmla="*/ 52 h 54"/>
                  <a:gd name="T4" fmla="*/ 36 w 56"/>
                  <a:gd name="T5" fmla="*/ 52 h 54"/>
                  <a:gd name="T6" fmla="*/ 4 w 56"/>
                  <a:gd name="T7" fmla="*/ 20 h 54"/>
                  <a:gd name="T8" fmla="*/ 3 w 56"/>
                  <a:gd name="T9" fmla="*/ 8 h 54"/>
                  <a:gd name="T10" fmla="*/ 15 w 56"/>
                  <a:gd name="T11" fmla="*/ 1 h 54"/>
                  <a:gd name="T12" fmla="*/ 22 w 56"/>
                  <a:gd name="T13" fmla="*/ 5 h 54"/>
                  <a:gd name="T14" fmla="*/ 51 w 56"/>
                  <a:gd name="T15" fmla="*/ 34 h 54"/>
                  <a:gd name="T16" fmla="*/ 56 w 56"/>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56" y="43"/>
                    </a:moveTo>
                    <a:cubicBezTo>
                      <a:pt x="53" y="47"/>
                      <a:pt x="52" y="51"/>
                      <a:pt x="49" y="52"/>
                    </a:cubicBezTo>
                    <a:cubicBezTo>
                      <a:pt x="45" y="54"/>
                      <a:pt x="39" y="54"/>
                      <a:pt x="36" y="52"/>
                    </a:cubicBezTo>
                    <a:cubicBezTo>
                      <a:pt x="25" y="42"/>
                      <a:pt x="15" y="30"/>
                      <a:pt x="4" y="20"/>
                    </a:cubicBezTo>
                    <a:cubicBezTo>
                      <a:pt x="1" y="16"/>
                      <a:pt x="0" y="12"/>
                      <a:pt x="3" y="8"/>
                    </a:cubicBezTo>
                    <a:cubicBezTo>
                      <a:pt x="5" y="3"/>
                      <a:pt x="9" y="0"/>
                      <a:pt x="15" y="1"/>
                    </a:cubicBezTo>
                    <a:cubicBezTo>
                      <a:pt x="17" y="1"/>
                      <a:pt x="20" y="3"/>
                      <a:pt x="22" y="5"/>
                    </a:cubicBezTo>
                    <a:cubicBezTo>
                      <a:pt x="32" y="14"/>
                      <a:pt x="42" y="24"/>
                      <a:pt x="51" y="34"/>
                    </a:cubicBezTo>
                    <a:cubicBezTo>
                      <a:pt x="53" y="36"/>
                      <a:pt x="54" y="40"/>
                      <a:pt x="56" y="4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5" name="Freeform 38">
                <a:extLst>
                  <a:ext uri="{FF2B5EF4-FFF2-40B4-BE49-F238E27FC236}">
                    <a16:creationId xmlns:a16="http://schemas.microsoft.com/office/drawing/2014/main" id="{3A477DFE-1630-4F27-9C59-70631362FF60}"/>
                  </a:ext>
                </a:extLst>
              </p:cNvPr>
              <p:cNvSpPr>
                <a:spLocks/>
              </p:cNvSpPr>
              <p:nvPr/>
            </p:nvSpPr>
            <p:spPr bwMode="auto">
              <a:xfrm>
                <a:off x="10056813" y="5926138"/>
                <a:ext cx="209550" cy="74613"/>
              </a:xfrm>
              <a:custGeom>
                <a:avLst/>
                <a:gdLst>
                  <a:gd name="T0" fmla="*/ 34 w 67"/>
                  <a:gd name="T1" fmla="*/ 24 h 24"/>
                  <a:gd name="T2" fmla="*/ 12 w 67"/>
                  <a:gd name="T3" fmla="*/ 24 h 24"/>
                  <a:gd name="T4" fmla="*/ 1 w 67"/>
                  <a:gd name="T5" fmla="*/ 12 h 24"/>
                  <a:gd name="T6" fmla="*/ 12 w 67"/>
                  <a:gd name="T7" fmla="*/ 0 h 24"/>
                  <a:gd name="T8" fmla="*/ 55 w 67"/>
                  <a:gd name="T9" fmla="*/ 0 h 24"/>
                  <a:gd name="T10" fmla="*/ 67 w 67"/>
                  <a:gd name="T11" fmla="*/ 12 h 24"/>
                  <a:gd name="T12" fmla="*/ 55 w 67"/>
                  <a:gd name="T13" fmla="*/ 24 h 24"/>
                  <a:gd name="T14" fmla="*/ 34 w 67"/>
                  <a:gd name="T15" fmla="*/ 24 h 24"/>
                  <a:gd name="T16" fmla="*/ 34 w 6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34" y="24"/>
                    </a:moveTo>
                    <a:cubicBezTo>
                      <a:pt x="27" y="24"/>
                      <a:pt x="20" y="24"/>
                      <a:pt x="12" y="24"/>
                    </a:cubicBezTo>
                    <a:cubicBezTo>
                      <a:pt x="6" y="23"/>
                      <a:pt x="0" y="18"/>
                      <a:pt x="1" y="12"/>
                    </a:cubicBezTo>
                    <a:cubicBezTo>
                      <a:pt x="1" y="6"/>
                      <a:pt x="6" y="0"/>
                      <a:pt x="12" y="0"/>
                    </a:cubicBezTo>
                    <a:cubicBezTo>
                      <a:pt x="27" y="0"/>
                      <a:pt x="41" y="0"/>
                      <a:pt x="55" y="0"/>
                    </a:cubicBezTo>
                    <a:cubicBezTo>
                      <a:pt x="62" y="0"/>
                      <a:pt x="67" y="6"/>
                      <a:pt x="67" y="12"/>
                    </a:cubicBezTo>
                    <a:cubicBezTo>
                      <a:pt x="67" y="18"/>
                      <a:pt x="61" y="23"/>
                      <a:pt x="55" y="24"/>
                    </a:cubicBezTo>
                    <a:cubicBezTo>
                      <a:pt x="48" y="24"/>
                      <a:pt x="41" y="24"/>
                      <a:pt x="34" y="24"/>
                    </a:cubicBezTo>
                    <a:cubicBezTo>
                      <a:pt x="34" y="24"/>
                      <a:pt x="34" y="24"/>
                      <a:pt x="34"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6" name="Freeform 39">
                <a:extLst>
                  <a:ext uri="{FF2B5EF4-FFF2-40B4-BE49-F238E27FC236}">
                    <a16:creationId xmlns:a16="http://schemas.microsoft.com/office/drawing/2014/main" id="{323B4628-10AE-4014-9058-0DC5EF410422}"/>
                  </a:ext>
                </a:extLst>
              </p:cNvPr>
              <p:cNvSpPr>
                <a:spLocks/>
              </p:cNvSpPr>
              <p:nvPr/>
            </p:nvSpPr>
            <p:spPr bwMode="auto">
              <a:xfrm>
                <a:off x="9134475" y="5926138"/>
                <a:ext cx="206375" cy="74613"/>
              </a:xfrm>
              <a:custGeom>
                <a:avLst/>
                <a:gdLst>
                  <a:gd name="T0" fmla="*/ 33 w 66"/>
                  <a:gd name="T1" fmla="*/ 24 h 24"/>
                  <a:gd name="T2" fmla="*/ 12 w 66"/>
                  <a:gd name="T3" fmla="*/ 24 h 24"/>
                  <a:gd name="T4" fmla="*/ 0 w 66"/>
                  <a:gd name="T5" fmla="*/ 12 h 24"/>
                  <a:gd name="T6" fmla="*/ 12 w 66"/>
                  <a:gd name="T7" fmla="*/ 0 h 24"/>
                  <a:gd name="T8" fmla="*/ 54 w 66"/>
                  <a:gd name="T9" fmla="*/ 0 h 24"/>
                  <a:gd name="T10" fmla="*/ 66 w 66"/>
                  <a:gd name="T11" fmla="*/ 12 h 24"/>
                  <a:gd name="T12" fmla="*/ 54 w 66"/>
                  <a:gd name="T13" fmla="*/ 24 h 24"/>
                  <a:gd name="T14" fmla="*/ 33 w 66"/>
                  <a:gd name="T15" fmla="*/ 24 h 24"/>
                  <a:gd name="T16" fmla="*/ 33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33" y="24"/>
                    </a:moveTo>
                    <a:cubicBezTo>
                      <a:pt x="26" y="24"/>
                      <a:pt x="19" y="24"/>
                      <a:pt x="12" y="24"/>
                    </a:cubicBezTo>
                    <a:cubicBezTo>
                      <a:pt x="5" y="23"/>
                      <a:pt x="0" y="18"/>
                      <a:pt x="0" y="12"/>
                    </a:cubicBezTo>
                    <a:cubicBezTo>
                      <a:pt x="0" y="6"/>
                      <a:pt x="5" y="0"/>
                      <a:pt x="12" y="0"/>
                    </a:cubicBezTo>
                    <a:cubicBezTo>
                      <a:pt x="26" y="0"/>
                      <a:pt x="40" y="0"/>
                      <a:pt x="54" y="0"/>
                    </a:cubicBezTo>
                    <a:cubicBezTo>
                      <a:pt x="61" y="0"/>
                      <a:pt x="66" y="6"/>
                      <a:pt x="66" y="12"/>
                    </a:cubicBezTo>
                    <a:cubicBezTo>
                      <a:pt x="66" y="18"/>
                      <a:pt x="61" y="23"/>
                      <a:pt x="54" y="24"/>
                    </a:cubicBezTo>
                    <a:cubicBezTo>
                      <a:pt x="47" y="24"/>
                      <a:pt x="40" y="24"/>
                      <a:pt x="33" y="24"/>
                    </a:cubicBezTo>
                    <a:cubicBezTo>
                      <a:pt x="33" y="24"/>
                      <a:pt x="33" y="24"/>
                      <a:pt x="33"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grpSp>
      <p:grpSp>
        <p:nvGrpSpPr>
          <p:cNvPr id="5" name="Group 4">
            <a:extLst>
              <a:ext uri="{FF2B5EF4-FFF2-40B4-BE49-F238E27FC236}">
                <a16:creationId xmlns:a16="http://schemas.microsoft.com/office/drawing/2014/main" id="{471DD475-553E-CC47-9FAF-3A62F10419E0}"/>
              </a:ext>
            </a:extLst>
          </p:cNvPr>
          <p:cNvGrpSpPr/>
          <p:nvPr/>
        </p:nvGrpSpPr>
        <p:grpSpPr>
          <a:xfrm>
            <a:off x="9420127" y="1238561"/>
            <a:ext cx="1541301" cy="1537762"/>
            <a:chOff x="7596318" y="1882585"/>
            <a:chExt cx="1258199" cy="1255310"/>
          </a:xfrm>
          <a:effectLst>
            <a:outerShdw blurRad="50800" dist="38100" dir="2700000" algn="tl" rotWithShape="0">
              <a:prstClr val="black">
                <a:alpha val="40000"/>
              </a:prstClr>
            </a:outerShdw>
          </a:effectLst>
        </p:grpSpPr>
        <p:sp>
          <p:nvSpPr>
            <p:cNvPr id="68" name="Oval 11">
              <a:extLst>
                <a:ext uri="{FF2B5EF4-FFF2-40B4-BE49-F238E27FC236}">
                  <a16:creationId xmlns:a16="http://schemas.microsoft.com/office/drawing/2014/main" id="{036C6F84-90D5-4059-8007-1134168EFB43}"/>
                </a:ext>
              </a:extLst>
            </p:cNvPr>
            <p:cNvSpPr>
              <a:spLocks noChangeArrowheads="1"/>
            </p:cNvSpPr>
            <p:nvPr/>
          </p:nvSpPr>
          <p:spPr bwMode="auto">
            <a:xfrm>
              <a:off x="7596318" y="1882585"/>
              <a:ext cx="1258199" cy="1255310"/>
            </a:xfrm>
            <a:prstGeom prst="ellipse">
              <a:avLst/>
            </a:prstGeom>
            <a:noFill/>
            <a:ln w="12700" cap="flat">
              <a:solidFill>
                <a:srgbClr val="FCB71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72" name="Oval 15">
              <a:extLst>
                <a:ext uri="{FF2B5EF4-FFF2-40B4-BE49-F238E27FC236}">
                  <a16:creationId xmlns:a16="http://schemas.microsoft.com/office/drawing/2014/main" id="{C311A23B-5936-40A7-AC40-7F2AF13943D3}"/>
                </a:ext>
              </a:extLst>
            </p:cNvPr>
            <p:cNvSpPr>
              <a:spLocks noChangeArrowheads="1"/>
            </p:cNvSpPr>
            <p:nvPr/>
          </p:nvSpPr>
          <p:spPr bwMode="auto">
            <a:xfrm>
              <a:off x="7656004" y="1941307"/>
              <a:ext cx="1141716" cy="1139791"/>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76" name="Freeform 19">
              <a:extLst>
                <a:ext uri="{FF2B5EF4-FFF2-40B4-BE49-F238E27FC236}">
                  <a16:creationId xmlns:a16="http://schemas.microsoft.com/office/drawing/2014/main" id="{28228C32-75BC-4567-A08B-9E9D36853DE5}"/>
                </a:ext>
              </a:extLst>
            </p:cNvPr>
            <p:cNvSpPr>
              <a:spLocks/>
            </p:cNvSpPr>
            <p:nvPr/>
          </p:nvSpPr>
          <p:spPr bwMode="auto">
            <a:xfrm>
              <a:off x="8226861" y="2005805"/>
              <a:ext cx="498659" cy="499622"/>
            </a:xfrm>
            <a:custGeom>
              <a:avLst/>
              <a:gdLst>
                <a:gd name="T0" fmla="*/ 0 w 262"/>
                <a:gd name="T1" fmla="*/ 1 h 263"/>
                <a:gd name="T2" fmla="*/ 5 w 262"/>
                <a:gd name="T3" fmla="*/ 1 h 263"/>
                <a:gd name="T4" fmla="*/ 18 w 262"/>
                <a:gd name="T5" fmla="*/ 0 h 263"/>
                <a:gd name="T6" fmla="*/ 27 w 262"/>
                <a:gd name="T7" fmla="*/ 0 h 263"/>
                <a:gd name="T8" fmla="*/ 38 w 262"/>
                <a:gd name="T9" fmla="*/ 1 h 263"/>
                <a:gd name="T10" fmla="*/ 65 w 262"/>
                <a:gd name="T11" fmla="*/ 5 h 263"/>
                <a:gd name="T12" fmla="*/ 80 w 262"/>
                <a:gd name="T13" fmla="*/ 8 h 263"/>
                <a:gd name="T14" fmla="*/ 95 w 262"/>
                <a:gd name="T15" fmla="*/ 13 h 263"/>
                <a:gd name="T16" fmla="*/ 128 w 262"/>
                <a:gd name="T17" fmla="*/ 27 h 263"/>
                <a:gd name="T18" fmla="*/ 160 w 262"/>
                <a:gd name="T19" fmla="*/ 47 h 263"/>
                <a:gd name="T20" fmla="*/ 190 w 262"/>
                <a:gd name="T21" fmla="*/ 72 h 263"/>
                <a:gd name="T22" fmla="*/ 216 w 262"/>
                <a:gd name="T23" fmla="*/ 102 h 263"/>
                <a:gd name="T24" fmla="*/ 236 w 262"/>
                <a:gd name="T25" fmla="*/ 135 h 263"/>
                <a:gd name="T26" fmla="*/ 250 w 262"/>
                <a:gd name="T27" fmla="*/ 167 h 263"/>
                <a:gd name="T28" fmla="*/ 255 w 262"/>
                <a:gd name="T29" fmla="*/ 183 h 263"/>
                <a:gd name="T30" fmla="*/ 258 w 262"/>
                <a:gd name="T31" fmla="*/ 198 h 263"/>
                <a:gd name="T32" fmla="*/ 260 w 262"/>
                <a:gd name="T33" fmla="*/ 212 h 263"/>
                <a:gd name="T34" fmla="*/ 262 w 262"/>
                <a:gd name="T35" fmla="*/ 225 h 263"/>
                <a:gd name="T36" fmla="*/ 262 w 262"/>
                <a:gd name="T37" fmla="*/ 236 h 263"/>
                <a:gd name="T38" fmla="*/ 262 w 262"/>
                <a:gd name="T39" fmla="*/ 245 h 263"/>
                <a:gd name="T40" fmla="*/ 262 w 262"/>
                <a:gd name="T41" fmla="*/ 258 h 263"/>
                <a:gd name="T42" fmla="*/ 261 w 262"/>
                <a:gd name="T43" fmla="*/ 263 h 263"/>
                <a:gd name="T44" fmla="*/ 261 w 262"/>
                <a:gd name="T45" fmla="*/ 258 h 263"/>
                <a:gd name="T46" fmla="*/ 259 w 262"/>
                <a:gd name="T47" fmla="*/ 245 h 263"/>
                <a:gd name="T48" fmla="*/ 258 w 262"/>
                <a:gd name="T49" fmla="*/ 236 h 263"/>
                <a:gd name="T50" fmla="*/ 256 w 262"/>
                <a:gd name="T51" fmla="*/ 225 h 263"/>
                <a:gd name="T52" fmla="*/ 249 w 262"/>
                <a:gd name="T53" fmla="*/ 200 h 263"/>
                <a:gd name="T54" fmla="*/ 244 w 262"/>
                <a:gd name="T55" fmla="*/ 186 h 263"/>
                <a:gd name="T56" fmla="*/ 239 w 262"/>
                <a:gd name="T57" fmla="*/ 172 h 263"/>
                <a:gd name="T58" fmla="*/ 224 w 262"/>
                <a:gd name="T59" fmla="*/ 141 h 263"/>
                <a:gd name="T60" fmla="*/ 204 w 262"/>
                <a:gd name="T61" fmla="*/ 111 h 263"/>
                <a:gd name="T62" fmla="*/ 179 w 262"/>
                <a:gd name="T63" fmla="*/ 84 h 263"/>
                <a:gd name="T64" fmla="*/ 151 w 262"/>
                <a:gd name="T65" fmla="*/ 59 h 263"/>
                <a:gd name="T66" fmla="*/ 121 w 262"/>
                <a:gd name="T67" fmla="*/ 39 h 263"/>
                <a:gd name="T68" fmla="*/ 91 w 262"/>
                <a:gd name="T69" fmla="*/ 24 h 263"/>
                <a:gd name="T70" fmla="*/ 76 w 262"/>
                <a:gd name="T71" fmla="*/ 18 h 263"/>
                <a:gd name="T72" fmla="*/ 62 w 262"/>
                <a:gd name="T73" fmla="*/ 14 h 263"/>
                <a:gd name="T74" fmla="*/ 37 w 262"/>
                <a:gd name="T75" fmla="*/ 7 h 263"/>
                <a:gd name="T76" fmla="*/ 27 w 262"/>
                <a:gd name="T77" fmla="*/ 5 h 263"/>
                <a:gd name="T78" fmla="*/ 18 w 262"/>
                <a:gd name="T79" fmla="*/ 4 h 263"/>
                <a:gd name="T80" fmla="*/ 5 w 262"/>
                <a:gd name="T81" fmla="*/ 2 h 263"/>
                <a:gd name="T82" fmla="*/ 0 w 262"/>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 h="263">
                  <a:moveTo>
                    <a:pt x="0" y="1"/>
                  </a:moveTo>
                  <a:cubicBezTo>
                    <a:pt x="0" y="1"/>
                    <a:pt x="2" y="1"/>
                    <a:pt x="5" y="1"/>
                  </a:cubicBezTo>
                  <a:cubicBezTo>
                    <a:pt x="8" y="1"/>
                    <a:pt x="12" y="0"/>
                    <a:pt x="18" y="0"/>
                  </a:cubicBezTo>
                  <a:cubicBezTo>
                    <a:pt x="21" y="0"/>
                    <a:pt x="24" y="0"/>
                    <a:pt x="27" y="0"/>
                  </a:cubicBezTo>
                  <a:cubicBezTo>
                    <a:pt x="31" y="1"/>
                    <a:pt x="34" y="1"/>
                    <a:pt x="38" y="1"/>
                  </a:cubicBezTo>
                  <a:cubicBezTo>
                    <a:pt x="46" y="2"/>
                    <a:pt x="55" y="3"/>
                    <a:pt x="65" y="5"/>
                  </a:cubicBezTo>
                  <a:cubicBezTo>
                    <a:pt x="69" y="6"/>
                    <a:pt x="74" y="7"/>
                    <a:pt x="80" y="8"/>
                  </a:cubicBezTo>
                  <a:cubicBezTo>
                    <a:pt x="85" y="10"/>
                    <a:pt x="90" y="11"/>
                    <a:pt x="95" y="13"/>
                  </a:cubicBezTo>
                  <a:cubicBezTo>
                    <a:pt x="106" y="16"/>
                    <a:pt x="117" y="21"/>
                    <a:pt x="128" y="27"/>
                  </a:cubicBezTo>
                  <a:cubicBezTo>
                    <a:pt x="139" y="33"/>
                    <a:pt x="150" y="39"/>
                    <a:pt x="160" y="47"/>
                  </a:cubicBezTo>
                  <a:cubicBezTo>
                    <a:pt x="171" y="54"/>
                    <a:pt x="181" y="63"/>
                    <a:pt x="190" y="72"/>
                  </a:cubicBezTo>
                  <a:cubicBezTo>
                    <a:pt x="200" y="82"/>
                    <a:pt x="208" y="92"/>
                    <a:pt x="216" y="102"/>
                  </a:cubicBezTo>
                  <a:cubicBezTo>
                    <a:pt x="224" y="113"/>
                    <a:pt x="230" y="124"/>
                    <a:pt x="236" y="135"/>
                  </a:cubicBezTo>
                  <a:cubicBezTo>
                    <a:pt x="242" y="146"/>
                    <a:pt x="246" y="157"/>
                    <a:pt x="250" y="167"/>
                  </a:cubicBezTo>
                  <a:cubicBezTo>
                    <a:pt x="252" y="173"/>
                    <a:pt x="253" y="178"/>
                    <a:pt x="255" y="183"/>
                  </a:cubicBezTo>
                  <a:cubicBezTo>
                    <a:pt x="256" y="188"/>
                    <a:pt x="257" y="193"/>
                    <a:pt x="258" y="198"/>
                  </a:cubicBezTo>
                  <a:cubicBezTo>
                    <a:pt x="259" y="203"/>
                    <a:pt x="260" y="208"/>
                    <a:pt x="260" y="212"/>
                  </a:cubicBezTo>
                  <a:cubicBezTo>
                    <a:pt x="261" y="216"/>
                    <a:pt x="261" y="221"/>
                    <a:pt x="262" y="225"/>
                  </a:cubicBezTo>
                  <a:cubicBezTo>
                    <a:pt x="262" y="229"/>
                    <a:pt x="262" y="232"/>
                    <a:pt x="262" y="236"/>
                  </a:cubicBezTo>
                  <a:cubicBezTo>
                    <a:pt x="262" y="239"/>
                    <a:pt x="262" y="242"/>
                    <a:pt x="262" y="245"/>
                  </a:cubicBezTo>
                  <a:cubicBezTo>
                    <a:pt x="262" y="251"/>
                    <a:pt x="262" y="255"/>
                    <a:pt x="262" y="258"/>
                  </a:cubicBezTo>
                  <a:cubicBezTo>
                    <a:pt x="262" y="261"/>
                    <a:pt x="261" y="263"/>
                    <a:pt x="261" y="263"/>
                  </a:cubicBezTo>
                  <a:cubicBezTo>
                    <a:pt x="261" y="263"/>
                    <a:pt x="261" y="261"/>
                    <a:pt x="261" y="258"/>
                  </a:cubicBezTo>
                  <a:cubicBezTo>
                    <a:pt x="260" y="255"/>
                    <a:pt x="260" y="251"/>
                    <a:pt x="259" y="245"/>
                  </a:cubicBezTo>
                  <a:cubicBezTo>
                    <a:pt x="259" y="242"/>
                    <a:pt x="258" y="239"/>
                    <a:pt x="258" y="236"/>
                  </a:cubicBezTo>
                  <a:cubicBezTo>
                    <a:pt x="257" y="233"/>
                    <a:pt x="256" y="229"/>
                    <a:pt x="256" y="225"/>
                  </a:cubicBezTo>
                  <a:cubicBezTo>
                    <a:pt x="254" y="218"/>
                    <a:pt x="252" y="209"/>
                    <a:pt x="249" y="200"/>
                  </a:cubicBezTo>
                  <a:cubicBezTo>
                    <a:pt x="248" y="196"/>
                    <a:pt x="246" y="191"/>
                    <a:pt x="244" y="186"/>
                  </a:cubicBezTo>
                  <a:cubicBezTo>
                    <a:pt x="242" y="182"/>
                    <a:pt x="241" y="177"/>
                    <a:pt x="239" y="172"/>
                  </a:cubicBezTo>
                  <a:cubicBezTo>
                    <a:pt x="235" y="162"/>
                    <a:pt x="229" y="152"/>
                    <a:pt x="224" y="141"/>
                  </a:cubicBezTo>
                  <a:cubicBezTo>
                    <a:pt x="218" y="131"/>
                    <a:pt x="211" y="121"/>
                    <a:pt x="204" y="111"/>
                  </a:cubicBezTo>
                  <a:cubicBezTo>
                    <a:pt x="196" y="102"/>
                    <a:pt x="188" y="92"/>
                    <a:pt x="179" y="84"/>
                  </a:cubicBezTo>
                  <a:cubicBezTo>
                    <a:pt x="170" y="75"/>
                    <a:pt x="161" y="67"/>
                    <a:pt x="151" y="59"/>
                  </a:cubicBezTo>
                  <a:cubicBezTo>
                    <a:pt x="141" y="52"/>
                    <a:pt x="131" y="45"/>
                    <a:pt x="121" y="39"/>
                  </a:cubicBezTo>
                  <a:cubicBezTo>
                    <a:pt x="111" y="34"/>
                    <a:pt x="101" y="28"/>
                    <a:pt x="91" y="24"/>
                  </a:cubicBezTo>
                  <a:cubicBezTo>
                    <a:pt x="86" y="22"/>
                    <a:pt x="81" y="20"/>
                    <a:pt x="76" y="18"/>
                  </a:cubicBezTo>
                  <a:cubicBezTo>
                    <a:pt x="72" y="17"/>
                    <a:pt x="67" y="15"/>
                    <a:pt x="62" y="14"/>
                  </a:cubicBezTo>
                  <a:cubicBezTo>
                    <a:pt x="53" y="11"/>
                    <a:pt x="45" y="9"/>
                    <a:pt x="37" y="7"/>
                  </a:cubicBezTo>
                  <a:cubicBezTo>
                    <a:pt x="34" y="6"/>
                    <a:pt x="30" y="6"/>
                    <a:pt x="27" y="5"/>
                  </a:cubicBezTo>
                  <a:cubicBezTo>
                    <a:pt x="23" y="4"/>
                    <a:pt x="20" y="4"/>
                    <a:pt x="18" y="4"/>
                  </a:cubicBezTo>
                  <a:cubicBezTo>
                    <a:pt x="12" y="3"/>
                    <a:pt x="8" y="2"/>
                    <a:pt x="5" y="2"/>
                  </a:cubicBezTo>
                  <a:cubicBezTo>
                    <a:pt x="2" y="2"/>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112" name="Group 111">
              <a:extLst>
                <a:ext uri="{FF2B5EF4-FFF2-40B4-BE49-F238E27FC236}">
                  <a16:creationId xmlns:a16="http://schemas.microsoft.com/office/drawing/2014/main" id="{BF60832F-6104-47A9-B83A-FC628F0AA8A0}"/>
                </a:ext>
              </a:extLst>
            </p:cNvPr>
            <p:cNvGrpSpPr/>
            <p:nvPr/>
          </p:nvGrpSpPr>
          <p:grpSpPr>
            <a:xfrm>
              <a:off x="7878378" y="2199300"/>
              <a:ext cx="695042" cy="623805"/>
              <a:chOff x="11779250" y="5467351"/>
              <a:chExt cx="1146176" cy="1028700"/>
            </a:xfrm>
          </p:grpSpPr>
          <p:sp>
            <p:nvSpPr>
              <p:cNvPr id="97" name="Freeform 40">
                <a:extLst>
                  <a:ext uri="{FF2B5EF4-FFF2-40B4-BE49-F238E27FC236}">
                    <a16:creationId xmlns:a16="http://schemas.microsoft.com/office/drawing/2014/main" id="{83E0DCB4-2DFC-4CD1-B40B-965F60EFEB7E}"/>
                  </a:ext>
                </a:extLst>
              </p:cNvPr>
              <p:cNvSpPr>
                <a:spLocks/>
              </p:cNvSpPr>
              <p:nvPr/>
            </p:nvSpPr>
            <p:spPr bwMode="auto">
              <a:xfrm>
                <a:off x="11779250" y="5495926"/>
                <a:ext cx="671513" cy="990600"/>
              </a:xfrm>
              <a:custGeom>
                <a:avLst/>
                <a:gdLst>
                  <a:gd name="T0" fmla="*/ 208 w 214"/>
                  <a:gd name="T1" fmla="*/ 281 h 316"/>
                  <a:gd name="T2" fmla="*/ 199 w 214"/>
                  <a:gd name="T3" fmla="*/ 292 h 316"/>
                  <a:gd name="T4" fmla="*/ 192 w 214"/>
                  <a:gd name="T5" fmla="*/ 306 h 316"/>
                  <a:gd name="T6" fmla="*/ 131 w 214"/>
                  <a:gd name="T7" fmla="*/ 313 h 316"/>
                  <a:gd name="T8" fmla="*/ 124 w 214"/>
                  <a:gd name="T9" fmla="*/ 298 h 316"/>
                  <a:gd name="T10" fmla="*/ 91 w 214"/>
                  <a:gd name="T11" fmla="*/ 281 h 316"/>
                  <a:gd name="T12" fmla="*/ 77 w 214"/>
                  <a:gd name="T13" fmla="*/ 286 h 316"/>
                  <a:gd name="T14" fmla="*/ 29 w 214"/>
                  <a:gd name="T15" fmla="*/ 248 h 316"/>
                  <a:gd name="T16" fmla="*/ 35 w 214"/>
                  <a:gd name="T17" fmla="*/ 232 h 316"/>
                  <a:gd name="T18" fmla="*/ 24 w 214"/>
                  <a:gd name="T19" fmla="*/ 197 h 316"/>
                  <a:gd name="T20" fmla="*/ 9 w 214"/>
                  <a:gd name="T21" fmla="*/ 191 h 316"/>
                  <a:gd name="T22" fmla="*/ 4 w 214"/>
                  <a:gd name="T23" fmla="*/ 129 h 316"/>
                  <a:gd name="T24" fmla="*/ 18 w 214"/>
                  <a:gd name="T25" fmla="*/ 123 h 316"/>
                  <a:gd name="T26" fmla="*/ 35 w 214"/>
                  <a:gd name="T27" fmla="*/ 90 h 316"/>
                  <a:gd name="T28" fmla="*/ 29 w 214"/>
                  <a:gd name="T29" fmla="*/ 76 h 316"/>
                  <a:gd name="T30" fmla="*/ 68 w 214"/>
                  <a:gd name="T31" fmla="*/ 28 h 316"/>
                  <a:gd name="T32" fmla="*/ 84 w 214"/>
                  <a:gd name="T33" fmla="*/ 33 h 316"/>
                  <a:gd name="T34" fmla="*/ 118 w 214"/>
                  <a:gd name="T35" fmla="*/ 23 h 316"/>
                  <a:gd name="T36" fmla="*/ 125 w 214"/>
                  <a:gd name="T37" fmla="*/ 9 h 316"/>
                  <a:gd name="T38" fmla="*/ 148 w 214"/>
                  <a:gd name="T39" fmla="*/ 0 h 316"/>
                  <a:gd name="T40" fmla="*/ 192 w 214"/>
                  <a:gd name="T41" fmla="*/ 11 h 316"/>
                  <a:gd name="T42" fmla="*/ 213 w 214"/>
                  <a:gd name="T43" fmla="*/ 28 h 316"/>
                  <a:gd name="T44" fmla="*/ 177 w 214"/>
                  <a:gd name="T45" fmla="*/ 33 h 316"/>
                  <a:gd name="T46" fmla="*/ 169 w 214"/>
                  <a:gd name="T47" fmla="*/ 19 h 316"/>
                  <a:gd name="T48" fmla="*/ 152 w 214"/>
                  <a:gd name="T49" fmla="*/ 15 h 316"/>
                  <a:gd name="T50" fmla="*/ 146 w 214"/>
                  <a:gd name="T51" fmla="*/ 28 h 316"/>
                  <a:gd name="T52" fmla="*/ 84 w 214"/>
                  <a:gd name="T53" fmla="*/ 56 h 316"/>
                  <a:gd name="T54" fmla="*/ 69 w 214"/>
                  <a:gd name="T55" fmla="*/ 52 h 316"/>
                  <a:gd name="T56" fmla="*/ 54 w 214"/>
                  <a:gd name="T57" fmla="*/ 59 h 316"/>
                  <a:gd name="T58" fmla="*/ 58 w 214"/>
                  <a:gd name="T59" fmla="*/ 74 h 316"/>
                  <a:gd name="T60" fmla="*/ 35 w 214"/>
                  <a:gd name="T61" fmla="*/ 139 h 316"/>
                  <a:gd name="T62" fmla="*/ 21 w 214"/>
                  <a:gd name="T63" fmla="*/ 146 h 316"/>
                  <a:gd name="T64" fmla="*/ 15 w 214"/>
                  <a:gd name="T65" fmla="*/ 155 h 316"/>
                  <a:gd name="T66" fmla="*/ 35 w 214"/>
                  <a:gd name="T67" fmla="*/ 179 h 316"/>
                  <a:gd name="T68" fmla="*/ 57 w 214"/>
                  <a:gd name="T69" fmla="*/ 242 h 316"/>
                  <a:gd name="T70" fmla="*/ 54 w 214"/>
                  <a:gd name="T71" fmla="*/ 256 h 316"/>
                  <a:gd name="T72" fmla="*/ 69 w 214"/>
                  <a:gd name="T73" fmla="*/ 262 h 316"/>
                  <a:gd name="T74" fmla="*/ 84 w 214"/>
                  <a:gd name="T75" fmla="*/ 258 h 316"/>
                  <a:gd name="T76" fmla="*/ 146 w 214"/>
                  <a:gd name="T77" fmla="*/ 287 h 316"/>
                  <a:gd name="T78" fmla="*/ 152 w 214"/>
                  <a:gd name="T79" fmla="*/ 300 h 316"/>
                  <a:gd name="T80" fmla="*/ 169 w 214"/>
                  <a:gd name="T81" fmla="*/ 296 h 316"/>
                  <a:gd name="T82" fmla="*/ 176 w 214"/>
                  <a:gd name="T83" fmla="*/ 28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316">
                    <a:moveTo>
                      <a:pt x="206" y="274"/>
                    </a:moveTo>
                    <a:cubicBezTo>
                      <a:pt x="206" y="276"/>
                      <a:pt x="207" y="279"/>
                      <a:pt x="208" y="281"/>
                    </a:cubicBezTo>
                    <a:cubicBezTo>
                      <a:pt x="210" y="283"/>
                      <a:pt x="212" y="284"/>
                      <a:pt x="214" y="287"/>
                    </a:cubicBezTo>
                    <a:cubicBezTo>
                      <a:pt x="209" y="288"/>
                      <a:pt x="204" y="290"/>
                      <a:pt x="199" y="292"/>
                    </a:cubicBezTo>
                    <a:cubicBezTo>
                      <a:pt x="195" y="293"/>
                      <a:pt x="193" y="295"/>
                      <a:pt x="193" y="299"/>
                    </a:cubicBezTo>
                    <a:cubicBezTo>
                      <a:pt x="193" y="302"/>
                      <a:pt x="192" y="304"/>
                      <a:pt x="192" y="306"/>
                    </a:cubicBezTo>
                    <a:cubicBezTo>
                      <a:pt x="192" y="310"/>
                      <a:pt x="190" y="312"/>
                      <a:pt x="186" y="312"/>
                    </a:cubicBezTo>
                    <a:cubicBezTo>
                      <a:pt x="168" y="316"/>
                      <a:pt x="149" y="316"/>
                      <a:pt x="131" y="313"/>
                    </a:cubicBezTo>
                    <a:cubicBezTo>
                      <a:pt x="127" y="312"/>
                      <a:pt x="125" y="310"/>
                      <a:pt x="125" y="307"/>
                    </a:cubicBezTo>
                    <a:cubicBezTo>
                      <a:pt x="124" y="304"/>
                      <a:pt x="124" y="301"/>
                      <a:pt x="124" y="298"/>
                    </a:cubicBezTo>
                    <a:cubicBezTo>
                      <a:pt x="123" y="295"/>
                      <a:pt x="121" y="293"/>
                      <a:pt x="119" y="292"/>
                    </a:cubicBezTo>
                    <a:cubicBezTo>
                      <a:pt x="109" y="288"/>
                      <a:pt x="100" y="285"/>
                      <a:pt x="91" y="281"/>
                    </a:cubicBezTo>
                    <a:cubicBezTo>
                      <a:pt x="89" y="279"/>
                      <a:pt x="86" y="279"/>
                      <a:pt x="84" y="281"/>
                    </a:cubicBezTo>
                    <a:cubicBezTo>
                      <a:pt x="81" y="283"/>
                      <a:pt x="79" y="285"/>
                      <a:pt x="77" y="286"/>
                    </a:cubicBezTo>
                    <a:cubicBezTo>
                      <a:pt x="74" y="288"/>
                      <a:pt x="71" y="289"/>
                      <a:pt x="68" y="286"/>
                    </a:cubicBezTo>
                    <a:cubicBezTo>
                      <a:pt x="53" y="276"/>
                      <a:pt x="40" y="263"/>
                      <a:pt x="29" y="248"/>
                    </a:cubicBezTo>
                    <a:cubicBezTo>
                      <a:pt x="27" y="244"/>
                      <a:pt x="27" y="242"/>
                      <a:pt x="30" y="238"/>
                    </a:cubicBezTo>
                    <a:cubicBezTo>
                      <a:pt x="31" y="236"/>
                      <a:pt x="33" y="234"/>
                      <a:pt x="35" y="232"/>
                    </a:cubicBezTo>
                    <a:cubicBezTo>
                      <a:pt x="37" y="230"/>
                      <a:pt x="37" y="227"/>
                      <a:pt x="35" y="224"/>
                    </a:cubicBezTo>
                    <a:cubicBezTo>
                      <a:pt x="32" y="215"/>
                      <a:pt x="28" y="206"/>
                      <a:pt x="24" y="197"/>
                    </a:cubicBezTo>
                    <a:cubicBezTo>
                      <a:pt x="23" y="194"/>
                      <a:pt x="21" y="192"/>
                      <a:pt x="18" y="192"/>
                    </a:cubicBezTo>
                    <a:cubicBezTo>
                      <a:pt x="15" y="192"/>
                      <a:pt x="12" y="191"/>
                      <a:pt x="9" y="191"/>
                    </a:cubicBezTo>
                    <a:cubicBezTo>
                      <a:pt x="6" y="190"/>
                      <a:pt x="4" y="189"/>
                      <a:pt x="4" y="185"/>
                    </a:cubicBezTo>
                    <a:cubicBezTo>
                      <a:pt x="0" y="167"/>
                      <a:pt x="0" y="148"/>
                      <a:pt x="4" y="129"/>
                    </a:cubicBezTo>
                    <a:cubicBezTo>
                      <a:pt x="4" y="126"/>
                      <a:pt x="6" y="124"/>
                      <a:pt x="10" y="124"/>
                    </a:cubicBezTo>
                    <a:cubicBezTo>
                      <a:pt x="12" y="123"/>
                      <a:pt x="15" y="123"/>
                      <a:pt x="18" y="123"/>
                    </a:cubicBezTo>
                    <a:cubicBezTo>
                      <a:pt x="21" y="122"/>
                      <a:pt x="23" y="120"/>
                      <a:pt x="24" y="118"/>
                    </a:cubicBezTo>
                    <a:cubicBezTo>
                      <a:pt x="28" y="108"/>
                      <a:pt x="32" y="99"/>
                      <a:pt x="35" y="90"/>
                    </a:cubicBezTo>
                    <a:cubicBezTo>
                      <a:pt x="37" y="88"/>
                      <a:pt x="37" y="85"/>
                      <a:pt x="35" y="83"/>
                    </a:cubicBezTo>
                    <a:cubicBezTo>
                      <a:pt x="33" y="80"/>
                      <a:pt x="31" y="78"/>
                      <a:pt x="29" y="76"/>
                    </a:cubicBezTo>
                    <a:cubicBezTo>
                      <a:pt x="27" y="73"/>
                      <a:pt x="27" y="70"/>
                      <a:pt x="29" y="67"/>
                    </a:cubicBezTo>
                    <a:cubicBezTo>
                      <a:pt x="40" y="52"/>
                      <a:pt x="53" y="39"/>
                      <a:pt x="68" y="28"/>
                    </a:cubicBezTo>
                    <a:cubicBezTo>
                      <a:pt x="71" y="26"/>
                      <a:pt x="74" y="26"/>
                      <a:pt x="77" y="28"/>
                    </a:cubicBezTo>
                    <a:cubicBezTo>
                      <a:pt x="79" y="30"/>
                      <a:pt x="81" y="32"/>
                      <a:pt x="84" y="33"/>
                    </a:cubicBezTo>
                    <a:cubicBezTo>
                      <a:pt x="86" y="35"/>
                      <a:pt x="89" y="35"/>
                      <a:pt x="91" y="34"/>
                    </a:cubicBezTo>
                    <a:cubicBezTo>
                      <a:pt x="100" y="30"/>
                      <a:pt x="109" y="26"/>
                      <a:pt x="118" y="23"/>
                    </a:cubicBezTo>
                    <a:cubicBezTo>
                      <a:pt x="121" y="22"/>
                      <a:pt x="123" y="20"/>
                      <a:pt x="124" y="16"/>
                    </a:cubicBezTo>
                    <a:cubicBezTo>
                      <a:pt x="124" y="14"/>
                      <a:pt x="124" y="11"/>
                      <a:pt x="125" y="9"/>
                    </a:cubicBezTo>
                    <a:cubicBezTo>
                      <a:pt x="125" y="5"/>
                      <a:pt x="127" y="3"/>
                      <a:pt x="131" y="2"/>
                    </a:cubicBezTo>
                    <a:cubicBezTo>
                      <a:pt x="137" y="1"/>
                      <a:pt x="142" y="0"/>
                      <a:pt x="148" y="0"/>
                    </a:cubicBezTo>
                    <a:cubicBezTo>
                      <a:pt x="160" y="0"/>
                      <a:pt x="172" y="1"/>
                      <a:pt x="183" y="2"/>
                    </a:cubicBezTo>
                    <a:cubicBezTo>
                      <a:pt x="190" y="2"/>
                      <a:pt x="192" y="4"/>
                      <a:pt x="192" y="11"/>
                    </a:cubicBezTo>
                    <a:cubicBezTo>
                      <a:pt x="192" y="19"/>
                      <a:pt x="196" y="23"/>
                      <a:pt x="204" y="25"/>
                    </a:cubicBezTo>
                    <a:cubicBezTo>
                      <a:pt x="207" y="25"/>
                      <a:pt x="210" y="27"/>
                      <a:pt x="213" y="28"/>
                    </a:cubicBezTo>
                    <a:cubicBezTo>
                      <a:pt x="210" y="32"/>
                      <a:pt x="207" y="36"/>
                      <a:pt x="205" y="40"/>
                    </a:cubicBezTo>
                    <a:cubicBezTo>
                      <a:pt x="196" y="38"/>
                      <a:pt x="186" y="36"/>
                      <a:pt x="177" y="33"/>
                    </a:cubicBezTo>
                    <a:cubicBezTo>
                      <a:pt x="174" y="33"/>
                      <a:pt x="172" y="31"/>
                      <a:pt x="171" y="28"/>
                    </a:cubicBezTo>
                    <a:cubicBezTo>
                      <a:pt x="170" y="25"/>
                      <a:pt x="170" y="22"/>
                      <a:pt x="169" y="19"/>
                    </a:cubicBezTo>
                    <a:cubicBezTo>
                      <a:pt x="169" y="17"/>
                      <a:pt x="167" y="15"/>
                      <a:pt x="164" y="15"/>
                    </a:cubicBezTo>
                    <a:cubicBezTo>
                      <a:pt x="160" y="14"/>
                      <a:pt x="156" y="15"/>
                      <a:pt x="152" y="15"/>
                    </a:cubicBezTo>
                    <a:cubicBezTo>
                      <a:pt x="149" y="15"/>
                      <a:pt x="148" y="16"/>
                      <a:pt x="147" y="19"/>
                    </a:cubicBezTo>
                    <a:cubicBezTo>
                      <a:pt x="147" y="22"/>
                      <a:pt x="146" y="25"/>
                      <a:pt x="146" y="28"/>
                    </a:cubicBezTo>
                    <a:cubicBezTo>
                      <a:pt x="145" y="31"/>
                      <a:pt x="143" y="33"/>
                      <a:pt x="140" y="33"/>
                    </a:cubicBezTo>
                    <a:cubicBezTo>
                      <a:pt x="119" y="36"/>
                      <a:pt x="101" y="44"/>
                      <a:pt x="84" y="56"/>
                    </a:cubicBezTo>
                    <a:cubicBezTo>
                      <a:pt x="81" y="58"/>
                      <a:pt x="78" y="59"/>
                      <a:pt x="75" y="57"/>
                    </a:cubicBezTo>
                    <a:cubicBezTo>
                      <a:pt x="73" y="55"/>
                      <a:pt x="71" y="54"/>
                      <a:pt x="69" y="52"/>
                    </a:cubicBezTo>
                    <a:cubicBezTo>
                      <a:pt x="66" y="51"/>
                      <a:pt x="63" y="51"/>
                      <a:pt x="60" y="53"/>
                    </a:cubicBezTo>
                    <a:cubicBezTo>
                      <a:pt x="58" y="55"/>
                      <a:pt x="56" y="57"/>
                      <a:pt x="54" y="59"/>
                    </a:cubicBezTo>
                    <a:cubicBezTo>
                      <a:pt x="52" y="62"/>
                      <a:pt x="52" y="65"/>
                      <a:pt x="54" y="68"/>
                    </a:cubicBezTo>
                    <a:cubicBezTo>
                      <a:pt x="55" y="70"/>
                      <a:pt x="57" y="72"/>
                      <a:pt x="58" y="74"/>
                    </a:cubicBezTo>
                    <a:cubicBezTo>
                      <a:pt x="60" y="77"/>
                      <a:pt x="60" y="80"/>
                      <a:pt x="58" y="83"/>
                    </a:cubicBezTo>
                    <a:cubicBezTo>
                      <a:pt x="45" y="99"/>
                      <a:pt x="38" y="118"/>
                      <a:pt x="35" y="139"/>
                    </a:cubicBezTo>
                    <a:cubicBezTo>
                      <a:pt x="34" y="142"/>
                      <a:pt x="32" y="144"/>
                      <a:pt x="29" y="145"/>
                    </a:cubicBezTo>
                    <a:cubicBezTo>
                      <a:pt x="26" y="145"/>
                      <a:pt x="24" y="146"/>
                      <a:pt x="21" y="146"/>
                    </a:cubicBezTo>
                    <a:cubicBezTo>
                      <a:pt x="17" y="147"/>
                      <a:pt x="15" y="149"/>
                      <a:pt x="15" y="153"/>
                    </a:cubicBezTo>
                    <a:cubicBezTo>
                      <a:pt x="15" y="154"/>
                      <a:pt x="15" y="155"/>
                      <a:pt x="15" y="155"/>
                    </a:cubicBezTo>
                    <a:cubicBezTo>
                      <a:pt x="14" y="167"/>
                      <a:pt x="16" y="168"/>
                      <a:pt x="26" y="169"/>
                    </a:cubicBezTo>
                    <a:cubicBezTo>
                      <a:pt x="33" y="170"/>
                      <a:pt x="34" y="171"/>
                      <a:pt x="35" y="179"/>
                    </a:cubicBezTo>
                    <a:cubicBezTo>
                      <a:pt x="38" y="198"/>
                      <a:pt x="46" y="215"/>
                      <a:pt x="57" y="231"/>
                    </a:cubicBezTo>
                    <a:cubicBezTo>
                      <a:pt x="60" y="235"/>
                      <a:pt x="60" y="237"/>
                      <a:pt x="57" y="242"/>
                    </a:cubicBezTo>
                    <a:cubicBezTo>
                      <a:pt x="56" y="243"/>
                      <a:pt x="55" y="245"/>
                      <a:pt x="54" y="247"/>
                    </a:cubicBezTo>
                    <a:cubicBezTo>
                      <a:pt x="52" y="250"/>
                      <a:pt x="52" y="253"/>
                      <a:pt x="54" y="256"/>
                    </a:cubicBezTo>
                    <a:cubicBezTo>
                      <a:pt x="56" y="258"/>
                      <a:pt x="58" y="260"/>
                      <a:pt x="60" y="262"/>
                    </a:cubicBezTo>
                    <a:cubicBezTo>
                      <a:pt x="63" y="264"/>
                      <a:pt x="66" y="264"/>
                      <a:pt x="69" y="262"/>
                    </a:cubicBezTo>
                    <a:cubicBezTo>
                      <a:pt x="71" y="261"/>
                      <a:pt x="73" y="259"/>
                      <a:pt x="76" y="258"/>
                    </a:cubicBezTo>
                    <a:cubicBezTo>
                      <a:pt x="79" y="256"/>
                      <a:pt x="81" y="256"/>
                      <a:pt x="84" y="258"/>
                    </a:cubicBezTo>
                    <a:cubicBezTo>
                      <a:pt x="101" y="271"/>
                      <a:pt x="119" y="278"/>
                      <a:pt x="140" y="281"/>
                    </a:cubicBezTo>
                    <a:cubicBezTo>
                      <a:pt x="143" y="282"/>
                      <a:pt x="145" y="284"/>
                      <a:pt x="146" y="287"/>
                    </a:cubicBezTo>
                    <a:cubicBezTo>
                      <a:pt x="146" y="290"/>
                      <a:pt x="147" y="293"/>
                      <a:pt x="147" y="296"/>
                    </a:cubicBezTo>
                    <a:cubicBezTo>
                      <a:pt x="148" y="298"/>
                      <a:pt x="150" y="300"/>
                      <a:pt x="152" y="300"/>
                    </a:cubicBezTo>
                    <a:cubicBezTo>
                      <a:pt x="156" y="300"/>
                      <a:pt x="160" y="300"/>
                      <a:pt x="165" y="300"/>
                    </a:cubicBezTo>
                    <a:cubicBezTo>
                      <a:pt x="167" y="300"/>
                      <a:pt x="169" y="298"/>
                      <a:pt x="169" y="296"/>
                    </a:cubicBezTo>
                    <a:cubicBezTo>
                      <a:pt x="170" y="293"/>
                      <a:pt x="170" y="290"/>
                      <a:pt x="171" y="287"/>
                    </a:cubicBezTo>
                    <a:cubicBezTo>
                      <a:pt x="172" y="284"/>
                      <a:pt x="174" y="282"/>
                      <a:pt x="176" y="282"/>
                    </a:cubicBezTo>
                    <a:cubicBezTo>
                      <a:pt x="186" y="279"/>
                      <a:pt x="196" y="277"/>
                      <a:pt x="206" y="27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8" name="Freeform 41">
                <a:extLst>
                  <a:ext uri="{FF2B5EF4-FFF2-40B4-BE49-F238E27FC236}">
                    <a16:creationId xmlns:a16="http://schemas.microsoft.com/office/drawing/2014/main" id="{DB07A505-8F59-4038-BDE8-85B61254BF56}"/>
                  </a:ext>
                </a:extLst>
              </p:cNvPr>
              <p:cNvSpPr>
                <a:spLocks/>
              </p:cNvSpPr>
              <p:nvPr/>
            </p:nvSpPr>
            <p:spPr bwMode="auto">
              <a:xfrm>
                <a:off x="11961813" y="5668963"/>
                <a:ext cx="466725" cy="685800"/>
              </a:xfrm>
              <a:custGeom>
                <a:avLst/>
                <a:gdLst>
                  <a:gd name="T0" fmla="*/ 148 w 149"/>
                  <a:gd name="T1" fmla="*/ 24 h 219"/>
                  <a:gd name="T2" fmla="*/ 140 w 149"/>
                  <a:gd name="T3" fmla="*/ 29 h 219"/>
                  <a:gd name="T4" fmla="*/ 137 w 149"/>
                  <a:gd name="T5" fmla="*/ 29 h 219"/>
                  <a:gd name="T6" fmla="*/ 65 w 149"/>
                  <a:gd name="T7" fmla="*/ 28 h 219"/>
                  <a:gd name="T8" fmla="*/ 19 w 149"/>
                  <a:gd name="T9" fmla="*/ 115 h 219"/>
                  <a:gd name="T10" fmla="*/ 92 w 149"/>
                  <a:gd name="T11" fmla="*/ 184 h 219"/>
                  <a:gd name="T12" fmla="*/ 139 w 149"/>
                  <a:gd name="T13" fmla="*/ 175 h 219"/>
                  <a:gd name="T14" fmla="*/ 148 w 149"/>
                  <a:gd name="T15" fmla="*/ 181 h 219"/>
                  <a:gd name="T16" fmla="*/ 143 w 149"/>
                  <a:gd name="T17" fmla="*/ 189 h 219"/>
                  <a:gd name="T18" fmla="*/ 5 w 149"/>
                  <a:gd name="T19" fmla="*/ 113 h 219"/>
                  <a:gd name="T20" fmla="*/ 45 w 149"/>
                  <a:gd name="T21" fmla="*/ 24 h 219"/>
                  <a:gd name="T22" fmla="*/ 143 w 149"/>
                  <a:gd name="T23" fmla="*/ 16 h 219"/>
                  <a:gd name="T24" fmla="*/ 148 w 149"/>
                  <a:gd name="T25" fmla="*/ 2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19">
                    <a:moveTo>
                      <a:pt x="148" y="24"/>
                    </a:moveTo>
                    <a:cubicBezTo>
                      <a:pt x="145" y="26"/>
                      <a:pt x="143" y="28"/>
                      <a:pt x="140" y="29"/>
                    </a:cubicBezTo>
                    <a:cubicBezTo>
                      <a:pt x="139" y="29"/>
                      <a:pt x="138" y="29"/>
                      <a:pt x="137" y="29"/>
                    </a:cubicBezTo>
                    <a:cubicBezTo>
                      <a:pt x="113" y="17"/>
                      <a:pt x="89" y="17"/>
                      <a:pt x="65" y="28"/>
                    </a:cubicBezTo>
                    <a:cubicBezTo>
                      <a:pt x="32" y="44"/>
                      <a:pt x="13" y="80"/>
                      <a:pt x="19" y="115"/>
                    </a:cubicBezTo>
                    <a:cubicBezTo>
                      <a:pt x="26" y="152"/>
                      <a:pt x="55" y="180"/>
                      <a:pt x="92" y="184"/>
                    </a:cubicBezTo>
                    <a:cubicBezTo>
                      <a:pt x="108" y="186"/>
                      <a:pt x="124" y="183"/>
                      <a:pt x="139" y="175"/>
                    </a:cubicBezTo>
                    <a:cubicBezTo>
                      <a:pt x="142" y="177"/>
                      <a:pt x="145" y="179"/>
                      <a:pt x="148" y="181"/>
                    </a:cubicBezTo>
                    <a:cubicBezTo>
                      <a:pt x="149" y="186"/>
                      <a:pt x="149" y="186"/>
                      <a:pt x="143" y="189"/>
                    </a:cubicBezTo>
                    <a:cubicBezTo>
                      <a:pt x="83" y="219"/>
                      <a:pt x="12" y="180"/>
                      <a:pt x="5" y="113"/>
                    </a:cubicBezTo>
                    <a:cubicBezTo>
                      <a:pt x="0" y="76"/>
                      <a:pt x="14" y="45"/>
                      <a:pt x="45" y="24"/>
                    </a:cubicBezTo>
                    <a:cubicBezTo>
                      <a:pt x="75" y="2"/>
                      <a:pt x="109" y="0"/>
                      <a:pt x="143" y="16"/>
                    </a:cubicBezTo>
                    <a:cubicBezTo>
                      <a:pt x="148" y="18"/>
                      <a:pt x="148" y="18"/>
                      <a:pt x="148"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99" name="Freeform 42">
                <a:extLst>
                  <a:ext uri="{FF2B5EF4-FFF2-40B4-BE49-F238E27FC236}">
                    <a16:creationId xmlns:a16="http://schemas.microsoft.com/office/drawing/2014/main" id="{9E7A83BF-8843-4C81-B263-A01BAA6563F1}"/>
                  </a:ext>
                </a:extLst>
              </p:cNvPr>
              <p:cNvSpPr>
                <a:spLocks noEditPoints="1"/>
              </p:cNvSpPr>
              <p:nvPr/>
            </p:nvSpPr>
            <p:spPr bwMode="auto">
              <a:xfrm>
                <a:off x="12161838" y="5884863"/>
                <a:ext cx="523875" cy="215900"/>
              </a:xfrm>
              <a:custGeom>
                <a:avLst/>
                <a:gdLst>
                  <a:gd name="T0" fmla="*/ 167 w 167"/>
                  <a:gd name="T1" fmla="*/ 27 h 69"/>
                  <a:gd name="T2" fmla="*/ 167 w 167"/>
                  <a:gd name="T3" fmla="*/ 40 h 69"/>
                  <a:gd name="T4" fmla="*/ 163 w 167"/>
                  <a:gd name="T5" fmla="*/ 40 h 69"/>
                  <a:gd name="T6" fmla="*/ 70 w 167"/>
                  <a:gd name="T7" fmla="*/ 40 h 69"/>
                  <a:gd name="T8" fmla="*/ 65 w 167"/>
                  <a:gd name="T9" fmla="*/ 43 h 69"/>
                  <a:gd name="T10" fmla="*/ 28 w 167"/>
                  <a:gd name="T11" fmla="*/ 66 h 69"/>
                  <a:gd name="T12" fmla="*/ 1 w 167"/>
                  <a:gd name="T13" fmla="*/ 31 h 69"/>
                  <a:gd name="T14" fmla="*/ 34 w 167"/>
                  <a:gd name="T15" fmla="*/ 0 h 69"/>
                  <a:gd name="T16" fmla="*/ 65 w 167"/>
                  <a:gd name="T17" fmla="*/ 24 h 69"/>
                  <a:gd name="T18" fmla="*/ 70 w 167"/>
                  <a:gd name="T19" fmla="*/ 27 h 69"/>
                  <a:gd name="T20" fmla="*/ 163 w 167"/>
                  <a:gd name="T21" fmla="*/ 27 h 69"/>
                  <a:gd name="T22" fmla="*/ 167 w 167"/>
                  <a:gd name="T23" fmla="*/ 27 h 69"/>
                  <a:gd name="T24" fmla="*/ 34 w 167"/>
                  <a:gd name="T25" fmla="*/ 11 h 69"/>
                  <a:gd name="T26" fmla="*/ 12 w 167"/>
                  <a:gd name="T27" fmla="*/ 33 h 69"/>
                  <a:gd name="T28" fmla="*/ 34 w 167"/>
                  <a:gd name="T29" fmla="*/ 55 h 69"/>
                  <a:gd name="T30" fmla="*/ 56 w 167"/>
                  <a:gd name="T31" fmla="*/ 33 h 69"/>
                  <a:gd name="T32" fmla="*/ 34 w 167"/>
                  <a:gd name="T33"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69">
                    <a:moveTo>
                      <a:pt x="167" y="27"/>
                    </a:moveTo>
                    <a:cubicBezTo>
                      <a:pt x="167" y="31"/>
                      <a:pt x="167" y="35"/>
                      <a:pt x="167" y="40"/>
                    </a:cubicBezTo>
                    <a:cubicBezTo>
                      <a:pt x="165" y="40"/>
                      <a:pt x="164" y="40"/>
                      <a:pt x="163" y="40"/>
                    </a:cubicBezTo>
                    <a:cubicBezTo>
                      <a:pt x="132" y="40"/>
                      <a:pt x="101" y="40"/>
                      <a:pt x="70" y="40"/>
                    </a:cubicBezTo>
                    <a:cubicBezTo>
                      <a:pt x="67" y="40"/>
                      <a:pt x="66" y="40"/>
                      <a:pt x="65" y="43"/>
                    </a:cubicBezTo>
                    <a:cubicBezTo>
                      <a:pt x="60" y="59"/>
                      <a:pt x="44" y="69"/>
                      <a:pt x="28" y="66"/>
                    </a:cubicBezTo>
                    <a:cubicBezTo>
                      <a:pt x="11" y="62"/>
                      <a:pt x="0" y="47"/>
                      <a:pt x="1" y="31"/>
                    </a:cubicBezTo>
                    <a:cubicBezTo>
                      <a:pt x="3" y="14"/>
                      <a:pt x="16" y="1"/>
                      <a:pt x="34" y="0"/>
                    </a:cubicBezTo>
                    <a:cubicBezTo>
                      <a:pt x="48" y="0"/>
                      <a:pt x="61" y="10"/>
                      <a:pt x="65" y="24"/>
                    </a:cubicBezTo>
                    <a:cubicBezTo>
                      <a:pt x="66" y="27"/>
                      <a:pt x="67" y="27"/>
                      <a:pt x="70" y="27"/>
                    </a:cubicBezTo>
                    <a:cubicBezTo>
                      <a:pt x="101" y="27"/>
                      <a:pt x="132" y="27"/>
                      <a:pt x="163" y="27"/>
                    </a:cubicBezTo>
                    <a:cubicBezTo>
                      <a:pt x="164" y="27"/>
                      <a:pt x="165" y="27"/>
                      <a:pt x="167" y="27"/>
                    </a:cubicBezTo>
                    <a:close/>
                    <a:moveTo>
                      <a:pt x="34" y="11"/>
                    </a:moveTo>
                    <a:cubicBezTo>
                      <a:pt x="22" y="11"/>
                      <a:pt x="12" y="21"/>
                      <a:pt x="12" y="33"/>
                    </a:cubicBezTo>
                    <a:cubicBezTo>
                      <a:pt x="12" y="45"/>
                      <a:pt x="22" y="55"/>
                      <a:pt x="34" y="55"/>
                    </a:cubicBezTo>
                    <a:cubicBezTo>
                      <a:pt x="46" y="56"/>
                      <a:pt x="56" y="45"/>
                      <a:pt x="56" y="33"/>
                    </a:cubicBezTo>
                    <a:cubicBezTo>
                      <a:pt x="56" y="21"/>
                      <a:pt x="46" y="11"/>
                      <a:pt x="34" y="1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0" name="Freeform 43">
                <a:extLst>
                  <a:ext uri="{FF2B5EF4-FFF2-40B4-BE49-F238E27FC236}">
                    <a16:creationId xmlns:a16="http://schemas.microsoft.com/office/drawing/2014/main" id="{774B119E-EA06-44AE-B62C-92583263AC6E}"/>
                  </a:ext>
                </a:extLst>
              </p:cNvPr>
              <p:cNvSpPr>
                <a:spLocks noEditPoints="1"/>
              </p:cNvSpPr>
              <p:nvPr/>
            </p:nvSpPr>
            <p:spPr bwMode="auto">
              <a:xfrm>
                <a:off x="12544425" y="5691188"/>
                <a:ext cx="207963" cy="206375"/>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5"/>
                      <a:pt x="66" y="33"/>
                    </a:cubicBezTo>
                    <a:cubicBezTo>
                      <a:pt x="66" y="51"/>
                      <a:pt x="51" y="66"/>
                      <a:pt x="33" y="66"/>
                    </a:cubicBezTo>
                    <a:cubicBezTo>
                      <a:pt x="15" y="66"/>
                      <a:pt x="0" y="51"/>
                      <a:pt x="0" y="33"/>
                    </a:cubicBezTo>
                    <a:cubicBezTo>
                      <a:pt x="0" y="15"/>
                      <a:pt x="15" y="1"/>
                      <a:pt x="33" y="0"/>
                    </a:cubicBezTo>
                    <a:close/>
                    <a:moveTo>
                      <a:pt x="55" y="33"/>
                    </a:moveTo>
                    <a:cubicBezTo>
                      <a:pt x="55" y="21"/>
                      <a:pt x="45" y="11"/>
                      <a:pt x="33" y="11"/>
                    </a:cubicBezTo>
                    <a:cubicBezTo>
                      <a:pt x="21" y="11"/>
                      <a:pt x="11" y="21"/>
                      <a:pt x="11" y="33"/>
                    </a:cubicBezTo>
                    <a:cubicBezTo>
                      <a:pt x="11" y="46"/>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1" name="Freeform 44">
                <a:extLst>
                  <a:ext uri="{FF2B5EF4-FFF2-40B4-BE49-F238E27FC236}">
                    <a16:creationId xmlns:a16="http://schemas.microsoft.com/office/drawing/2014/main" id="{26C0A68E-5A64-4601-AFDC-6C8B949BF0A9}"/>
                  </a:ext>
                </a:extLst>
              </p:cNvPr>
              <p:cNvSpPr>
                <a:spLocks noEditPoints="1"/>
              </p:cNvSpPr>
              <p:nvPr/>
            </p:nvSpPr>
            <p:spPr bwMode="auto">
              <a:xfrm>
                <a:off x="12642850" y="5467351"/>
                <a:ext cx="206375" cy="207963"/>
              </a:xfrm>
              <a:custGeom>
                <a:avLst/>
                <a:gdLst>
                  <a:gd name="T0" fmla="*/ 0 w 66"/>
                  <a:gd name="T1" fmla="*/ 33 h 66"/>
                  <a:gd name="T2" fmla="*/ 33 w 66"/>
                  <a:gd name="T3" fmla="*/ 0 h 66"/>
                  <a:gd name="T4" fmla="*/ 66 w 66"/>
                  <a:gd name="T5" fmla="*/ 32 h 66"/>
                  <a:gd name="T6" fmla="*/ 33 w 66"/>
                  <a:gd name="T7" fmla="*/ 66 h 66"/>
                  <a:gd name="T8" fmla="*/ 0 w 66"/>
                  <a:gd name="T9" fmla="*/ 33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0" y="33"/>
                    </a:moveTo>
                    <a:cubicBezTo>
                      <a:pt x="0" y="15"/>
                      <a:pt x="15" y="0"/>
                      <a:pt x="33" y="0"/>
                    </a:cubicBezTo>
                    <a:cubicBezTo>
                      <a:pt x="51" y="0"/>
                      <a:pt x="66" y="14"/>
                      <a:pt x="66" y="32"/>
                    </a:cubicBezTo>
                    <a:cubicBezTo>
                      <a:pt x="66" y="51"/>
                      <a:pt x="51" y="65"/>
                      <a:pt x="33" y="66"/>
                    </a:cubicBezTo>
                    <a:cubicBezTo>
                      <a:pt x="15" y="66"/>
                      <a:pt x="0" y="51"/>
                      <a:pt x="0" y="33"/>
                    </a:cubicBezTo>
                    <a:close/>
                    <a:moveTo>
                      <a:pt x="55" y="33"/>
                    </a:moveTo>
                    <a:cubicBezTo>
                      <a:pt x="55" y="21"/>
                      <a:pt x="45" y="11"/>
                      <a:pt x="33" y="11"/>
                    </a:cubicBezTo>
                    <a:cubicBezTo>
                      <a:pt x="21" y="11"/>
                      <a:pt x="11" y="21"/>
                      <a:pt x="11" y="33"/>
                    </a:cubicBezTo>
                    <a:cubicBezTo>
                      <a:pt x="11" y="45"/>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2" name="Freeform 45">
                <a:extLst>
                  <a:ext uri="{FF2B5EF4-FFF2-40B4-BE49-F238E27FC236}">
                    <a16:creationId xmlns:a16="http://schemas.microsoft.com/office/drawing/2014/main" id="{8205AABA-235B-4770-8B41-E1CB7D76990A}"/>
                  </a:ext>
                </a:extLst>
              </p:cNvPr>
              <p:cNvSpPr>
                <a:spLocks noEditPoints="1"/>
              </p:cNvSpPr>
              <p:nvPr/>
            </p:nvSpPr>
            <p:spPr bwMode="auto">
              <a:xfrm>
                <a:off x="12717463" y="5884863"/>
                <a:ext cx="207963" cy="206375"/>
              </a:xfrm>
              <a:custGeom>
                <a:avLst/>
                <a:gdLst>
                  <a:gd name="T0" fmla="*/ 33 w 66"/>
                  <a:gd name="T1" fmla="*/ 66 h 66"/>
                  <a:gd name="T2" fmla="*/ 0 w 66"/>
                  <a:gd name="T3" fmla="*/ 34 h 66"/>
                  <a:gd name="T4" fmla="*/ 33 w 66"/>
                  <a:gd name="T5" fmla="*/ 0 h 66"/>
                  <a:gd name="T6" fmla="*/ 66 w 66"/>
                  <a:gd name="T7" fmla="*/ 33 h 66"/>
                  <a:gd name="T8" fmla="*/ 33 w 66"/>
                  <a:gd name="T9" fmla="*/ 66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66"/>
                    </a:moveTo>
                    <a:cubicBezTo>
                      <a:pt x="15" y="66"/>
                      <a:pt x="0" y="52"/>
                      <a:pt x="0" y="34"/>
                    </a:cubicBezTo>
                    <a:cubicBezTo>
                      <a:pt x="0" y="15"/>
                      <a:pt x="15" y="0"/>
                      <a:pt x="33" y="0"/>
                    </a:cubicBezTo>
                    <a:cubicBezTo>
                      <a:pt x="51" y="1"/>
                      <a:pt x="66" y="15"/>
                      <a:pt x="66" y="33"/>
                    </a:cubicBezTo>
                    <a:cubicBezTo>
                      <a:pt x="66" y="51"/>
                      <a:pt x="51" y="66"/>
                      <a:pt x="33" y="66"/>
                    </a:cubicBezTo>
                    <a:close/>
                    <a:moveTo>
                      <a:pt x="55" y="33"/>
                    </a:moveTo>
                    <a:cubicBezTo>
                      <a:pt x="55" y="21"/>
                      <a:pt x="45" y="11"/>
                      <a:pt x="33" y="11"/>
                    </a:cubicBezTo>
                    <a:cubicBezTo>
                      <a:pt x="21" y="11"/>
                      <a:pt x="11" y="21"/>
                      <a:pt x="11" y="33"/>
                    </a:cubicBezTo>
                    <a:cubicBezTo>
                      <a:pt x="11" y="46"/>
                      <a:pt x="21" y="56"/>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3" name="Freeform 46">
                <a:extLst>
                  <a:ext uri="{FF2B5EF4-FFF2-40B4-BE49-F238E27FC236}">
                    <a16:creationId xmlns:a16="http://schemas.microsoft.com/office/drawing/2014/main" id="{196B39AB-FBA4-4476-8837-7AEFA0780858}"/>
                  </a:ext>
                </a:extLst>
              </p:cNvPr>
              <p:cNvSpPr>
                <a:spLocks noEditPoints="1"/>
              </p:cNvSpPr>
              <p:nvPr/>
            </p:nvSpPr>
            <p:spPr bwMode="auto">
              <a:xfrm>
                <a:off x="12642850" y="6288088"/>
                <a:ext cx="206375" cy="207963"/>
              </a:xfrm>
              <a:custGeom>
                <a:avLst/>
                <a:gdLst>
                  <a:gd name="T0" fmla="*/ 33 w 66"/>
                  <a:gd name="T1" fmla="*/ 0 h 66"/>
                  <a:gd name="T2" fmla="*/ 66 w 66"/>
                  <a:gd name="T3" fmla="*/ 32 h 66"/>
                  <a:gd name="T4" fmla="*/ 33 w 66"/>
                  <a:gd name="T5" fmla="*/ 65 h 66"/>
                  <a:gd name="T6" fmla="*/ 0 w 66"/>
                  <a:gd name="T7" fmla="*/ 33 h 66"/>
                  <a:gd name="T8" fmla="*/ 33 w 66"/>
                  <a:gd name="T9" fmla="*/ 0 h 66"/>
                  <a:gd name="T10" fmla="*/ 55 w 66"/>
                  <a:gd name="T11" fmla="*/ 33 h 66"/>
                  <a:gd name="T12" fmla="*/ 33 w 66"/>
                  <a:gd name="T13" fmla="*/ 10 h 66"/>
                  <a:gd name="T14" fmla="*/ 11 w 66"/>
                  <a:gd name="T15" fmla="*/ 32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4"/>
                      <a:pt x="66" y="32"/>
                    </a:cubicBezTo>
                    <a:cubicBezTo>
                      <a:pt x="66" y="51"/>
                      <a:pt x="51" y="65"/>
                      <a:pt x="33" y="65"/>
                    </a:cubicBezTo>
                    <a:cubicBezTo>
                      <a:pt x="15" y="66"/>
                      <a:pt x="0" y="51"/>
                      <a:pt x="0" y="33"/>
                    </a:cubicBezTo>
                    <a:cubicBezTo>
                      <a:pt x="0" y="14"/>
                      <a:pt x="14" y="0"/>
                      <a:pt x="33" y="0"/>
                    </a:cubicBezTo>
                    <a:close/>
                    <a:moveTo>
                      <a:pt x="55" y="33"/>
                    </a:moveTo>
                    <a:cubicBezTo>
                      <a:pt x="55" y="20"/>
                      <a:pt x="45" y="11"/>
                      <a:pt x="33" y="10"/>
                    </a:cubicBezTo>
                    <a:cubicBezTo>
                      <a:pt x="21" y="10"/>
                      <a:pt x="11" y="20"/>
                      <a:pt x="11" y="32"/>
                    </a:cubicBezTo>
                    <a:cubicBezTo>
                      <a:pt x="11" y="45"/>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4" name="Freeform 47">
                <a:extLst>
                  <a:ext uri="{FF2B5EF4-FFF2-40B4-BE49-F238E27FC236}">
                    <a16:creationId xmlns:a16="http://schemas.microsoft.com/office/drawing/2014/main" id="{B19ED55B-B07C-477D-99F2-63998F0A4D5D}"/>
                  </a:ext>
                </a:extLst>
              </p:cNvPr>
              <p:cNvSpPr>
                <a:spLocks noEditPoints="1"/>
              </p:cNvSpPr>
              <p:nvPr/>
            </p:nvSpPr>
            <p:spPr bwMode="auto">
              <a:xfrm>
                <a:off x="12544425" y="6062663"/>
                <a:ext cx="207963" cy="207963"/>
              </a:xfrm>
              <a:custGeom>
                <a:avLst/>
                <a:gdLst>
                  <a:gd name="T0" fmla="*/ 33 w 66"/>
                  <a:gd name="T1" fmla="*/ 0 h 66"/>
                  <a:gd name="T2" fmla="*/ 66 w 66"/>
                  <a:gd name="T3" fmla="*/ 32 h 66"/>
                  <a:gd name="T4" fmla="*/ 33 w 66"/>
                  <a:gd name="T5" fmla="*/ 65 h 66"/>
                  <a:gd name="T6" fmla="*/ 0 w 66"/>
                  <a:gd name="T7" fmla="*/ 32 h 66"/>
                  <a:gd name="T8" fmla="*/ 33 w 66"/>
                  <a:gd name="T9" fmla="*/ 0 h 66"/>
                  <a:gd name="T10" fmla="*/ 11 w 66"/>
                  <a:gd name="T11" fmla="*/ 32 h 66"/>
                  <a:gd name="T12" fmla="*/ 32 w 66"/>
                  <a:gd name="T13" fmla="*/ 55 h 66"/>
                  <a:gd name="T14" fmla="*/ 55 w 66"/>
                  <a:gd name="T15" fmla="*/ 33 h 66"/>
                  <a:gd name="T16" fmla="*/ 33 w 66"/>
                  <a:gd name="T17" fmla="*/ 10 h 66"/>
                  <a:gd name="T18" fmla="*/ 11 w 66"/>
                  <a:gd name="T19"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4"/>
                      <a:pt x="66" y="32"/>
                    </a:cubicBezTo>
                    <a:cubicBezTo>
                      <a:pt x="66" y="51"/>
                      <a:pt x="51" y="65"/>
                      <a:pt x="33" y="65"/>
                    </a:cubicBezTo>
                    <a:cubicBezTo>
                      <a:pt x="15" y="66"/>
                      <a:pt x="0" y="51"/>
                      <a:pt x="0" y="32"/>
                    </a:cubicBezTo>
                    <a:cubicBezTo>
                      <a:pt x="0" y="14"/>
                      <a:pt x="15" y="0"/>
                      <a:pt x="33" y="0"/>
                    </a:cubicBezTo>
                    <a:close/>
                    <a:moveTo>
                      <a:pt x="11" y="32"/>
                    </a:moveTo>
                    <a:cubicBezTo>
                      <a:pt x="11" y="44"/>
                      <a:pt x="20" y="54"/>
                      <a:pt x="32" y="55"/>
                    </a:cubicBezTo>
                    <a:cubicBezTo>
                      <a:pt x="45" y="55"/>
                      <a:pt x="55" y="45"/>
                      <a:pt x="55" y="33"/>
                    </a:cubicBezTo>
                    <a:cubicBezTo>
                      <a:pt x="55" y="21"/>
                      <a:pt x="45" y="11"/>
                      <a:pt x="33" y="10"/>
                    </a:cubicBezTo>
                    <a:cubicBezTo>
                      <a:pt x="21" y="10"/>
                      <a:pt x="11" y="20"/>
                      <a:pt x="11" y="32"/>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5" name="Freeform 48">
                <a:extLst>
                  <a:ext uri="{FF2B5EF4-FFF2-40B4-BE49-F238E27FC236}">
                    <a16:creationId xmlns:a16="http://schemas.microsoft.com/office/drawing/2014/main" id="{743508BA-94B3-4D06-96C8-C244D22B0E92}"/>
                  </a:ext>
                </a:extLst>
              </p:cNvPr>
              <p:cNvSpPr>
                <a:spLocks/>
              </p:cNvSpPr>
              <p:nvPr/>
            </p:nvSpPr>
            <p:spPr bwMode="auto">
              <a:xfrm>
                <a:off x="12463463" y="5562601"/>
                <a:ext cx="144463" cy="180975"/>
              </a:xfrm>
              <a:custGeom>
                <a:avLst/>
                <a:gdLst>
                  <a:gd name="T0" fmla="*/ 13 w 46"/>
                  <a:gd name="T1" fmla="*/ 58 h 58"/>
                  <a:gd name="T2" fmla="*/ 1 w 46"/>
                  <a:gd name="T3" fmla="*/ 58 h 58"/>
                  <a:gd name="T4" fmla="*/ 1 w 46"/>
                  <a:gd name="T5" fmla="*/ 55 h 58"/>
                  <a:gd name="T6" fmla="*/ 1 w 46"/>
                  <a:gd name="T7" fmla="*/ 23 h 58"/>
                  <a:gd name="T8" fmla="*/ 3 w 46"/>
                  <a:gd name="T9" fmla="*/ 18 h 58"/>
                  <a:gd name="T10" fmla="*/ 19 w 46"/>
                  <a:gd name="T11" fmla="*/ 1 h 58"/>
                  <a:gd name="T12" fmla="*/ 22 w 46"/>
                  <a:gd name="T13" fmla="*/ 0 h 58"/>
                  <a:gd name="T14" fmla="*/ 46 w 46"/>
                  <a:gd name="T15" fmla="*/ 0 h 58"/>
                  <a:gd name="T16" fmla="*/ 46 w 46"/>
                  <a:gd name="T17" fmla="*/ 12 h 58"/>
                  <a:gd name="T18" fmla="*/ 30 w 46"/>
                  <a:gd name="T19" fmla="*/ 12 h 58"/>
                  <a:gd name="T20" fmla="*/ 24 w 46"/>
                  <a:gd name="T21" fmla="*/ 15 h 58"/>
                  <a:gd name="T22" fmla="*/ 14 w 46"/>
                  <a:gd name="T23" fmla="*/ 26 h 58"/>
                  <a:gd name="T24" fmla="*/ 13 w 46"/>
                  <a:gd name="T25" fmla="*/ 40 h 58"/>
                  <a:gd name="T26" fmla="*/ 13 w 46"/>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8">
                    <a:moveTo>
                      <a:pt x="13" y="58"/>
                    </a:moveTo>
                    <a:cubicBezTo>
                      <a:pt x="9" y="58"/>
                      <a:pt x="5" y="58"/>
                      <a:pt x="1" y="58"/>
                    </a:cubicBezTo>
                    <a:cubicBezTo>
                      <a:pt x="1" y="57"/>
                      <a:pt x="1" y="56"/>
                      <a:pt x="1" y="55"/>
                    </a:cubicBezTo>
                    <a:cubicBezTo>
                      <a:pt x="1" y="44"/>
                      <a:pt x="0" y="34"/>
                      <a:pt x="1" y="23"/>
                    </a:cubicBezTo>
                    <a:cubicBezTo>
                      <a:pt x="1" y="21"/>
                      <a:pt x="2" y="19"/>
                      <a:pt x="3" y="18"/>
                    </a:cubicBezTo>
                    <a:cubicBezTo>
                      <a:pt x="8" y="12"/>
                      <a:pt x="14" y="7"/>
                      <a:pt x="19" y="1"/>
                    </a:cubicBezTo>
                    <a:cubicBezTo>
                      <a:pt x="20" y="1"/>
                      <a:pt x="21" y="0"/>
                      <a:pt x="22" y="0"/>
                    </a:cubicBezTo>
                    <a:cubicBezTo>
                      <a:pt x="30" y="0"/>
                      <a:pt x="38" y="0"/>
                      <a:pt x="46" y="0"/>
                    </a:cubicBezTo>
                    <a:cubicBezTo>
                      <a:pt x="46" y="4"/>
                      <a:pt x="46" y="8"/>
                      <a:pt x="46" y="12"/>
                    </a:cubicBezTo>
                    <a:cubicBezTo>
                      <a:pt x="41" y="12"/>
                      <a:pt x="36" y="12"/>
                      <a:pt x="30" y="12"/>
                    </a:cubicBezTo>
                    <a:cubicBezTo>
                      <a:pt x="27" y="12"/>
                      <a:pt x="26" y="13"/>
                      <a:pt x="24" y="15"/>
                    </a:cubicBezTo>
                    <a:cubicBezTo>
                      <a:pt x="20" y="18"/>
                      <a:pt x="16" y="21"/>
                      <a:pt x="14" y="26"/>
                    </a:cubicBezTo>
                    <a:cubicBezTo>
                      <a:pt x="12" y="30"/>
                      <a:pt x="13" y="35"/>
                      <a:pt x="13" y="40"/>
                    </a:cubicBezTo>
                    <a:cubicBezTo>
                      <a:pt x="13" y="46"/>
                      <a:pt x="13" y="52"/>
                      <a:pt x="13" y="58"/>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6" name="Freeform 49">
                <a:extLst>
                  <a:ext uri="{FF2B5EF4-FFF2-40B4-BE49-F238E27FC236}">
                    <a16:creationId xmlns:a16="http://schemas.microsoft.com/office/drawing/2014/main" id="{CE1B51FC-0B28-4747-837B-6FA7B9B9C882}"/>
                  </a:ext>
                </a:extLst>
              </p:cNvPr>
              <p:cNvSpPr>
                <a:spLocks/>
              </p:cNvSpPr>
              <p:nvPr/>
            </p:nvSpPr>
            <p:spPr bwMode="auto">
              <a:xfrm>
                <a:off x="12466638" y="6232526"/>
                <a:ext cx="141288" cy="184150"/>
              </a:xfrm>
              <a:custGeom>
                <a:avLst/>
                <a:gdLst>
                  <a:gd name="T0" fmla="*/ 0 w 45"/>
                  <a:gd name="T1" fmla="*/ 0 h 59"/>
                  <a:gd name="T2" fmla="*/ 12 w 45"/>
                  <a:gd name="T3" fmla="*/ 0 h 59"/>
                  <a:gd name="T4" fmla="*/ 12 w 45"/>
                  <a:gd name="T5" fmla="*/ 10 h 59"/>
                  <a:gd name="T6" fmla="*/ 12 w 45"/>
                  <a:gd name="T7" fmla="*/ 18 h 59"/>
                  <a:gd name="T8" fmla="*/ 13 w 45"/>
                  <a:gd name="T9" fmla="*/ 33 h 59"/>
                  <a:gd name="T10" fmla="*/ 24 w 45"/>
                  <a:gd name="T11" fmla="*/ 45 h 59"/>
                  <a:gd name="T12" fmla="*/ 28 w 45"/>
                  <a:gd name="T13" fmla="*/ 46 h 59"/>
                  <a:gd name="T14" fmla="*/ 45 w 45"/>
                  <a:gd name="T15" fmla="*/ 46 h 59"/>
                  <a:gd name="T16" fmla="*/ 45 w 45"/>
                  <a:gd name="T17" fmla="*/ 59 h 59"/>
                  <a:gd name="T18" fmla="*/ 21 w 45"/>
                  <a:gd name="T19" fmla="*/ 59 h 59"/>
                  <a:gd name="T20" fmla="*/ 19 w 45"/>
                  <a:gd name="T21" fmla="*/ 58 h 59"/>
                  <a:gd name="T22" fmla="*/ 1 w 45"/>
                  <a:gd name="T23" fmla="*/ 40 h 59"/>
                  <a:gd name="T24" fmla="*/ 0 w 45"/>
                  <a:gd name="T25" fmla="*/ 37 h 59"/>
                  <a:gd name="T26" fmla="*/ 0 w 45"/>
                  <a:gd name="T27" fmla="*/ 2 h 59"/>
                  <a:gd name="T28" fmla="*/ 0 w 45"/>
                  <a:gd name="T2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59">
                    <a:moveTo>
                      <a:pt x="0" y="0"/>
                    </a:moveTo>
                    <a:cubicBezTo>
                      <a:pt x="4" y="0"/>
                      <a:pt x="8" y="0"/>
                      <a:pt x="12" y="0"/>
                    </a:cubicBezTo>
                    <a:cubicBezTo>
                      <a:pt x="12" y="4"/>
                      <a:pt x="12" y="7"/>
                      <a:pt x="12" y="10"/>
                    </a:cubicBezTo>
                    <a:cubicBezTo>
                      <a:pt x="12" y="12"/>
                      <a:pt x="12" y="15"/>
                      <a:pt x="12" y="18"/>
                    </a:cubicBezTo>
                    <a:cubicBezTo>
                      <a:pt x="12" y="23"/>
                      <a:pt x="11" y="29"/>
                      <a:pt x="13" y="33"/>
                    </a:cubicBezTo>
                    <a:cubicBezTo>
                      <a:pt x="15" y="38"/>
                      <a:pt x="20" y="41"/>
                      <a:pt x="24" y="45"/>
                    </a:cubicBezTo>
                    <a:cubicBezTo>
                      <a:pt x="25" y="46"/>
                      <a:pt x="26" y="46"/>
                      <a:pt x="28" y="46"/>
                    </a:cubicBezTo>
                    <a:cubicBezTo>
                      <a:pt x="34" y="47"/>
                      <a:pt x="40" y="46"/>
                      <a:pt x="45" y="46"/>
                    </a:cubicBezTo>
                    <a:cubicBezTo>
                      <a:pt x="45" y="51"/>
                      <a:pt x="45" y="55"/>
                      <a:pt x="45" y="59"/>
                    </a:cubicBezTo>
                    <a:cubicBezTo>
                      <a:pt x="37" y="59"/>
                      <a:pt x="29" y="59"/>
                      <a:pt x="21" y="59"/>
                    </a:cubicBezTo>
                    <a:cubicBezTo>
                      <a:pt x="20" y="59"/>
                      <a:pt x="19" y="58"/>
                      <a:pt x="19" y="58"/>
                    </a:cubicBezTo>
                    <a:cubicBezTo>
                      <a:pt x="13" y="52"/>
                      <a:pt x="7" y="46"/>
                      <a:pt x="1" y="40"/>
                    </a:cubicBezTo>
                    <a:cubicBezTo>
                      <a:pt x="0" y="39"/>
                      <a:pt x="0" y="38"/>
                      <a:pt x="0" y="37"/>
                    </a:cubicBezTo>
                    <a:cubicBezTo>
                      <a:pt x="0" y="25"/>
                      <a:pt x="0" y="14"/>
                      <a:pt x="0" y="2"/>
                    </a:cubicBezTo>
                    <a:cubicBezTo>
                      <a:pt x="0" y="1"/>
                      <a:pt x="0" y="1"/>
                      <a:pt x="0"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7" name="Freeform 50">
                <a:extLst>
                  <a:ext uri="{FF2B5EF4-FFF2-40B4-BE49-F238E27FC236}">
                    <a16:creationId xmlns:a16="http://schemas.microsoft.com/office/drawing/2014/main" id="{7868842F-7AB7-43F6-85F5-E1CAF088B9A1}"/>
                  </a:ext>
                </a:extLst>
              </p:cNvPr>
              <p:cNvSpPr>
                <a:spLocks/>
              </p:cNvSpPr>
              <p:nvPr/>
            </p:nvSpPr>
            <p:spPr bwMode="auto">
              <a:xfrm>
                <a:off x="12344400" y="5784851"/>
                <a:ext cx="166688" cy="112713"/>
              </a:xfrm>
              <a:custGeom>
                <a:avLst/>
                <a:gdLst>
                  <a:gd name="T0" fmla="*/ 11 w 53"/>
                  <a:gd name="T1" fmla="*/ 36 h 36"/>
                  <a:gd name="T2" fmla="*/ 0 w 53"/>
                  <a:gd name="T3" fmla="*/ 26 h 36"/>
                  <a:gd name="T4" fmla="*/ 4 w 53"/>
                  <a:gd name="T5" fmla="*/ 24 h 36"/>
                  <a:gd name="T6" fmla="*/ 26 w 53"/>
                  <a:gd name="T7" fmla="*/ 2 h 36"/>
                  <a:gd name="T8" fmla="*/ 31 w 53"/>
                  <a:gd name="T9" fmla="*/ 0 h 36"/>
                  <a:gd name="T10" fmla="*/ 53 w 53"/>
                  <a:gd name="T11" fmla="*/ 0 h 36"/>
                  <a:gd name="T12" fmla="*/ 53 w 53"/>
                  <a:gd name="T13" fmla="*/ 13 h 36"/>
                  <a:gd name="T14" fmla="*/ 37 w 53"/>
                  <a:gd name="T15" fmla="*/ 13 h 36"/>
                  <a:gd name="T16" fmla="*/ 31 w 53"/>
                  <a:gd name="T17" fmla="*/ 15 h 36"/>
                  <a:gd name="T18" fmla="*/ 11 w 53"/>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36">
                    <a:moveTo>
                      <a:pt x="11" y="36"/>
                    </a:moveTo>
                    <a:cubicBezTo>
                      <a:pt x="7" y="33"/>
                      <a:pt x="4" y="30"/>
                      <a:pt x="0" y="26"/>
                    </a:cubicBezTo>
                    <a:cubicBezTo>
                      <a:pt x="2" y="26"/>
                      <a:pt x="3" y="25"/>
                      <a:pt x="4" y="24"/>
                    </a:cubicBezTo>
                    <a:cubicBezTo>
                      <a:pt x="12" y="17"/>
                      <a:pt x="19" y="9"/>
                      <a:pt x="26" y="2"/>
                    </a:cubicBezTo>
                    <a:cubicBezTo>
                      <a:pt x="27" y="1"/>
                      <a:pt x="29" y="0"/>
                      <a:pt x="31" y="0"/>
                    </a:cubicBezTo>
                    <a:cubicBezTo>
                      <a:pt x="38" y="0"/>
                      <a:pt x="46" y="0"/>
                      <a:pt x="53" y="0"/>
                    </a:cubicBezTo>
                    <a:cubicBezTo>
                      <a:pt x="53" y="4"/>
                      <a:pt x="53" y="8"/>
                      <a:pt x="53" y="13"/>
                    </a:cubicBezTo>
                    <a:cubicBezTo>
                      <a:pt x="48" y="13"/>
                      <a:pt x="42" y="13"/>
                      <a:pt x="37" y="13"/>
                    </a:cubicBezTo>
                    <a:cubicBezTo>
                      <a:pt x="34" y="13"/>
                      <a:pt x="33" y="13"/>
                      <a:pt x="31" y="15"/>
                    </a:cubicBezTo>
                    <a:cubicBezTo>
                      <a:pt x="24" y="22"/>
                      <a:pt x="17" y="29"/>
                      <a:pt x="11" y="36"/>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108" name="Freeform 51">
                <a:extLst>
                  <a:ext uri="{FF2B5EF4-FFF2-40B4-BE49-F238E27FC236}">
                    <a16:creationId xmlns:a16="http://schemas.microsoft.com/office/drawing/2014/main" id="{BB0C008B-0AB4-4090-9297-F21A4BFBE0B5}"/>
                  </a:ext>
                </a:extLst>
              </p:cNvPr>
              <p:cNvSpPr>
                <a:spLocks/>
              </p:cNvSpPr>
              <p:nvPr/>
            </p:nvSpPr>
            <p:spPr bwMode="auto">
              <a:xfrm>
                <a:off x="12347575" y="6081713"/>
                <a:ext cx="163513" cy="112713"/>
              </a:xfrm>
              <a:custGeom>
                <a:avLst/>
                <a:gdLst>
                  <a:gd name="T0" fmla="*/ 0 w 52"/>
                  <a:gd name="T1" fmla="*/ 8 h 36"/>
                  <a:gd name="T2" fmla="*/ 10 w 52"/>
                  <a:gd name="T3" fmla="*/ 0 h 36"/>
                  <a:gd name="T4" fmla="*/ 30 w 52"/>
                  <a:gd name="T5" fmla="*/ 21 h 36"/>
                  <a:gd name="T6" fmla="*/ 36 w 52"/>
                  <a:gd name="T7" fmla="*/ 23 h 36"/>
                  <a:gd name="T8" fmla="*/ 52 w 52"/>
                  <a:gd name="T9" fmla="*/ 23 h 36"/>
                  <a:gd name="T10" fmla="*/ 52 w 52"/>
                  <a:gd name="T11" fmla="*/ 35 h 36"/>
                  <a:gd name="T12" fmla="*/ 36 w 52"/>
                  <a:gd name="T13" fmla="*/ 36 h 36"/>
                  <a:gd name="T14" fmla="*/ 21 w 52"/>
                  <a:gd name="T15" fmla="*/ 29 h 36"/>
                  <a:gd name="T16" fmla="*/ 2 w 52"/>
                  <a:gd name="T17" fmla="*/ 11 h 36"/>
                  <a:gd name="T18" fmla="*/ 0 w 52"/>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6">
                    <a:moveTo>
                      <a:pt x="0" y="8"/>
                    </a:moveTo>
                    <a:cubicBezTo>
                      <a:pt x="3" y="6"/>
                      <a:pt x="6" y="3"/>
                      <a:pt x="10" y="0"/>
                    </a:cubicBezTo>
                    <a:cubicBezTo>
                      <a:pt x="16" y="7"/>
                      <a:pt x="23" y="14"/>
                      <a:pt x="30" y="21"/>
                    </a:cubicBezTo>
                    <a:cubicBezTo>
                      <a:pt x="32" y="22"/>
                      <a:pt x="33" y="23"/>
                      <a:pt x="36" y="23"/>
                    </a:cubicBezTo>
                    <a:cubicBezTo>
                      <a:pt x="41" y="23"/>
                      <a:pt x="47" y="23"/>
                      <a:pt x="52" y="23"/>
                    </a:cubicBezTo>
                    <a:cubicBezTo>
                      <a:pt x="52" y="27"/>
                      <a:pt x="52" y="31"/>
                      <a:pt x="52" y="35"/>
                    </a:cubicBezTo>
                    <a:cubicBezTo>
                      <a:pt x="47" y="35"/>
                      <a:pt x="41" y="35"/>
                      <a:pt x="36" y="36"/>
                    </a:cubicBezTo>
                    <a:cubicBezTo>
                      <a:pt x="30" y="36"/>
                      <a:pt x="25" y="34"/>
                      <a:pt x="21" y="29"/>
                    </a:cubicBezTo>
                    <a:cubicBezTo>
                      <a:pt x="15" y="23"/>
                      <a:pt x="9" y="17"/>
                      <a:pt x="2" y="11"/>
                    </a:cubicBezTo>
                    <a:cubicBezTo>
                      <a:pt x="2" y="10"/>
                      <a:pt x="1" y="9"/>
                      <a:pt x="0" y="8"/>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grpSp>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p:txBody>
          <a:bodyPr/>
          <a:lstStyle/>
          <a:p>
            <a:r>
              <a:rPr lang="en-US" dirty="0"/>
              <a:t>How we engage</a:t>
            </a:r>
          </a:p>
        </p:txBody>
      </p:sp>
    </p:spTree>
    <p:extLst>
      <p:ext uri="{BB962C8B-B14F-4D97-AF65-F5344CB8AC3E}">
        <p14:creationId xmlns:p14="http://schemas.microsoft.com/office/powerpoint/2010/main" val="299714632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a:xfrm>
            <a:off x="425242" y="-20548"/>
            <a:ext cx="2739198" cy="731520"/>
          </a:xfrm>
        </p:spPr>
        <p:txBody>
          <a:bodyPr/>
          <a:lstStyle/>
          <a:p>
            <a:r>
              <a:rPr lang="en-US" dirty="0">
                <a:cs typeface="Arial" panose="020B0604020202020204" pitchFamily="34" charset="0"/>
              </a:rPr>
              <a:t>Energize Phase</a:t>
            </a:r>
            <a:br>
              <a:rPr lang="en-US" dirty="0">
                <a:latin typeface="Calibri Light (Headings)"/>
                <a:cs typeface="Arial" panose="020B0604020202020204" pitchFamily="34" charset="0"/>
              </a:rPr>
            </a:br>
            <a:r>
              <a:rPr lang="en-US" sz="2000" dirty="0">
                <a:cs typeface="Arial" panose="020B0604020202020204" pitchFamily="34" charset="0"/>
              </a:rPr>
              <a:t>Week 1</a:t>
            </a:r>
            <a:endParaRPr lang="en-US" sz="2000" dirty="0"/>
          </a:p>
        </p:txBody>
      </p:sp>
      <p:sp>
        <p:nvSpPr>
          <p:cNvPr id="4" name="Rectangle 3">
            <a:extLst>
              <a:ext uri="{FF2B5EF4-FFF2-40B4-BE49-F238E27FC236}">
                <a16:creationId xmlns:a16="http://schemas.microsoft.com/office/drawing/2014/main" id="{CC177F7C-6B26-46B1-BBCB-C74DD0FC7FD7}"/>
              </a:ext>
            </a:extLst>
          </p:cNvPr>
          <p:cNvSpPr/>
          <p:nvPr/>
        </p:nvSpPr>
        <p:spPr bwMode="auto">
          <a:xfrm>
            <a:off x="455288"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228531" marR="0" lvl="0" indent="-228531" algn="l" defTabSz="914126" rtl="0" eaLnBrk="1" fontAlgn="auto" latinLnBrk="0" hangingPunct="1">
              <a:lnSpc>
                <a:spcPct val="120000"/>
              </a:lnSpc>
              <a:spcBef>
                <a:spcPts val="600"/>
              </a:spcBef>
              <a:spcAft>
                <a:spcPts val="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Meetings scheduled with the stakeholders and the team.</a:t>
            </a:r>
          </a:p>
          <a:p>
            <a:pPr marL="228531" marR="0" lvl="0" indent="-228531" algn="l" defTabSz="914126" rtl="0" eaLnBrk="1" fontAlgn="auto" latinLnBrk="0" hangingPunct="1">
              <a:lnSpc>
                <a:spcPct val="120000"/>
              </a:lnSpc>
              <a:spcBef>
                <a:spcPts val="600"/>
              </a:spcBef>
              <a:spcAft>
                <a:spcPts val="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Access to Project Manager to enable planning for the engagement.</a:t>
            </a:r>
          </a:p>
          <a:p>
            <a:pPr marL="228531" marR="0" lvl="0" indent="-228531" algn="l" defTabSz="914126" rtl="0" eaLnBrk="1" fontAlgn="auto" latinLnBrk="0" hangingPunct="1">
              <a:lnSpc>
                <a:spcPct val="120000"/>
              </a:lnSpc>
              <a:spcBef>
                <a:spcPts val="600"/>
              </a:spcBef>
              <a:spcAft>
                <a:spcPts val="0"/>
              </a:spcAft>
              <a:buClrTx/>
              <a:buSzTx/>
              <a:buFont typeface="Wingdings" panose="05000000000000000000" pitchFamily="2" charset="2"/>
              <a:buChar char="v"/>
              <a:tabLst/>
              <a:defRPr/>
            </a:pPr>
            <a:r>
              <a:rPr lang="en-US" sz="1100" kern="0" dirty="0">
                <a:solidFill>
                  <a:srgbClr val="000000"/>
                </a:solidFill>
                <a:latin typeface="Bookman Old Style" panose="02050604050505020204"/>
              </a:rPr>
              <a:t>Access to Application architect, Business Analyst and other SMEs for Clara to plan the knowledge sharing sessions.</a:t>
            </a:r>
            <a:endPar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p:txBody>
      </p:sp>
      <p:sp>
        <p:nvSpPr>
          <p:cNvPr id="6" name="TextBox 5">
            <a:extLst>
              <a:ext uri="{FF2B5EF4-FFF2-40B4-BE49-F238E27FC236}">
                <a16:creationId xmlns:a16="http://schemas.microsoft.com/office/drawing/2014/main" id="{929A5388-0D22-4591-AB03-2EF76EE27CF1}"/>
              </a:ext>
            </a:extLst>
          </p:cNvPr>
          <p:cNvSpPr txBox="1"/>
          <p:nvPr/>
        </p:nvSpPr>
        <p:spPr>
          <a:xfrm>
            <a:off x="4845503" y="1073729"/>
            <a:ext cx="2164627"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Key Activities </a:t>
            </a:r>
          </a:p>
        </p:txBody>
      </p:sp>
      <p:sp>
        <p:nvSpPr>
          <p:cNvPr id="7" name="TextBox 6">
            <a:extLst>
              <a:ext uri="{FF2B5EF4-FFF2-40B4-BE49-F238E27FC236}">
                <a16:creationId xmlns:a16="http://schemas.microsoft.com/office/drawing/2014/main" id="{E1351154-4DDF-4181-9116-8B2038496005}"/>
              </a:ext>
            </a:extLst>
          </p:cNvPr>
          <p:cNvSpPr txBox="1"/>
          <p:nvPr/>
        </p:nvSpPr>
        <p:spPr>
          <a:xfrm>
            <a:off x="746429" y="1086968"/>
            <a:ext cx="251991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Entry Criteria</a:t>
            </a:r>
          </a:p>
        </p:txBody>
      </p:sp>
      <p:sp>
        <p:nvSpPr>
          <p:cNvPr id="8" name="TextBox 7">
            <a:extLst>
              <a:ext uri="{FF2B5EF4-FFF2-40B4-BE49-F238E27FC236}">
                <a16:creationId xmlns:a16="http://schemas.microsoft.com/office/drawing/2014/main" id="{4D2F4722-1ED6-4AC6-AB08-B8C3FCDF9ECA}"/>
              </a:ext>
            </a:extLst>
          </p:cNvPr>
          <p:cNvSpPr txBox="1"/>
          <p:nvPr/>
        </p:nvSpPr>
        <p:spPr>
          <a:xfrm>
            <a:off x="9015597" y="1086968"/>
            <a:ext cx="232455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Exit Criteria </a:t>
            </a:r>
          </a:p>
        </p:txBody>
      </p:sp>
      <p:grpSp>
        <p:nvGrpSpPr>
          <p:cNvPr id="9" name="Group 8">
            <a:extLst>
              <a:ext uri="{FF2B5EF4-FFF2-40B4-BE49-F238E27FC236}">
                <a16:creationId xmlns:a16="http://schemas.microsoft.com/office/drawing/2014/main" id="{1805EA75-02EF-40EB-8357-EE55A3BD1C13}"/>
              </a:ext>
            </a:extLst>
          </p:cNvPr>
          <p:cNvGrpSpPr/>
          <p:nvPr/>
        </p:nvGrpSpPr>
        <p:grpSpPr>
          <a:xfrm>
            <a:off x="455288" y="4810268"/>
            <a:ext cx="3098202" cy="732304"/>
            <a:chOff x="454634" y="5663784"/>
            <a:chExt cx="3099009" cy="767896"/>
          </a:xfrm>
        </p:grpSpPr>
        <p:sp>
          <p:nvSpPr>
            <p:cNvPr id="10" name="Rectangle 9">
              <a:extLst>
                <a:ext uri="{FF2B5EF4-FFF2-40B4-BE49-F238E27FC236}">
                  <a16:creationId xmlns:a16="http://schemas.microsoft.com/office/drawing/2014/main" id="{9EE14900-5E2A-477F-BAC6-07A252D2BDBD}"/>
                </a:ext>
              </a:extLst>
            </p:cNvPr>
            <p:cNvSpPr/>
            <p:nvPr/>
          </p:nvSpPr>
          <p:spPr>
            <a:xfrm>
              <a:off x="454634" y="5663784"/>
              <a:ext cx="3099009" cy="767896"/>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1" name="Rectangle 10">
              <a:extLst>
                <a:ext uri="{FF2B5EF4-FFF2-40B4-BE49-F238E27FC236}">
                  <a16:creationId xmlns:a16="http://schemas.microsoft.com/office/drawing/2014/main" id="{CC4E6EBA-A910-4C74-B184-60F0BDE1DBD0}"/>
                </a:ext>
              </a:extLst>
            </p:cNvPr>
            <p:cNvSpPr/>
            <p:nvPr/>
          </p:nvSpPr>
          <p:spPr>
            <a:xfrm>
              <a:off x="1078966" y="5821818"/>
              <a:ext cx="1850347" cy="451829"/>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KPMG Stakeholders</a:t>
              </a:r>
              <a:b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b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 Requirement</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grpSp>
        <p:nvGrpSpPr>
          <p:cNvPr id="12" name="Group 11">
            <a:extLst>
              <a:ext uri="{FF2B5EF4-FFF2-40B4-BE49-F238E27FC236}">
                <a16:creationId xmlns:a16="http://schemas.microsoft.com/office/drawing/2014/main" id="{C748ECD7-CB1C-4737-AD0E-29BF793C7321}"/>
              </a:ext>
            </a:extLst>
          </p:cNvPr>
          <p:cNvGrpSpPr/>
          <p:nvPr/>
        </p:nvGrpSpPr>
        <p:grpSpPr>
          <a:xfrm>
            <a:off x="455288" y="3911475"/>
            <a:ext cx="3102192" cy="732665"/>
            <a:chOff x="454634" y="3917619"/>
            <a:chExt cx="3103000" cy="768274"/>
          </a:xfrm>
        </p:grpSpPr>
        <p:sp>
          <p:nvSpPr>
            <p:cNvPr id="13" name="Rectangle 12">
              <a:extLst>
                <a:ext uri="{FF2B5EF4-FFF2-40B4-BE49-F238E27FC236}">
                  <a16:creationId xmlns:a16="http://schemas.microsoft.com/office/drawing/2014/main" id="{A4A59C1D-77DF-4004-895A-11F29D199F71}"/>
                </a:ext>
              </a:extLst>
            </p:cNvPr>
            <p:cNvSpPr/>
            <p:nvPr/>
          </p:nvSpPr>
          <p:spPr>
            <a:xfrm>
              <a:off x="454634" y="3917619"/>
              <a:ext cx="3103000" cy="768274"/>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4" name="Rectangle 13">
              <a:extLst>
                <a:ext uri="{FF2B5EF4-FFF2-40B4-BE49-F238E27FC236}">
                  <a16:creationId xmlns:a16="http://schemas.microsoft.com/office/drawing/2014/main" id="{507C3CEF-65C4-4BC7-A086-B05CAE3BC831}"/>
                </a:ext>
              </a:extLst>
            </p:cNvPr>
            <p:cNvSpPr/>
            <p:nvPr/>
          </p:nvSpPr>
          <p:spPr>
            <a:xfrm>
              <a:off x="1439324" y="4188799"/>
              <a:ext cx="1133619" cy="225915"/>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Deliverables</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sp>
        <p:nvSpPr>
          <p:cNvPr id="15" name="Rectangle 14">
            <a:extLst>
              <a:ext uri="{FF2B5EF4-FFF2-40B4-BE49-F238E27FC236}">
                <a16:creationId xmlns:a16="http://schemas.microsoft.com/office/drawing/2014/main" id="{1D05F168-8B54-4A81-B1F2-BA762F64E055}"/>
              </a:ext>
            </a:extLst>
          </p:cNvPr>
          <p:cNvSpPr/>
          <p:nvPr/>
        </p:nvSpPr>
        <p:spPr bwMode="auto">
          <a:xfrm>
            <a:off x="8626776"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rPr>
              <a:t>Conclusion of project planning Meetings.</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rPr>
              <a:t>Agreed plan of knowledge sharing sessions.</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rPr>
              <a:t>Agreed Project Plan, Communication, Stakeholder Engagement Plan</a:t>
            </a:r>
          </a:p>
        </p:txBody>
      </p:sp>
      <p:sp>
        <p:nvSpPr>
          <p:cNvPr id="16" name="Right Arrow 38">
            <a:extLst>
              <a:ext uri="{FF2B5EF4-FFF2-40B4-BE49-F238E27FC236}">
                <a16:creationId xmlns:a16="http://schemas.microsoft.com/office/drawing/2014/main" id="{83EE0E0C-5452-4C7E-9806-363007666F87}"/>
              </a:ext>
            </a:extLst>
          </p:cNvPr>
          <p:cNvSpPr/>
          <p:nvPr/>
        </p:nvSpPr>
        <p:spPr>
          <a:xfrm>
            <a:off x="3719268" y="1562828"/>
            <a:ext cx="4723171" cy="663642"/>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Define a plan for setup of Automatic Code Analysis.</a:t>
            </a:r>
          </a:p>
        </p:txBody>
      </p:sp>
      <p:sp>
        <p:nvSpPr>
          <p:cNvPr id="17" name="Right Arrow 39">
            <a:extLst>
              <a:ext uri="{FF2B5EF4-FFF2-40B4-BE49-F238E27FC236}">
                <a16:creationId xmlns:a16="http://schemas.microsoft.com/office/drawing/2014/main" id="{1028B625-54C2-4FE2-8161-A120DC25661F}"/>
              </a:ext>
            </a:extLst>
          </p:cNvPr>
          <p:cNvSpPr/>
          <p:nvPr/>
        </p:nvSpPr>
        <p:spPr>
          <a:xfrm>
            <a:off x="3759023" y="2581615"/>
            <a:ext cx="4723171" cy="663642"/>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Define a plan to incorporate Manual Review process in the development process.</a:t>
            </a:r>
          </a:p>
        </p:txBody>
      </p:sp>
      <p:sp>
        <p:nvSpPr>
          <p:cNvPr id="18" name="Rectangle 17">
            <a:extLst>
              <a:ext uri="{FF2B5EF4-FFF2-40B4-BE49-F238E27FC236}">
                <a16:creationId xmlns:a16="http://schemas.microsoft.com/office/drawing/2014/main" id="{489DBB69-9CFD-4C77-AAFB-C08F3BD567B5}"/>
              </a:ext>
            </a:extLst>
          </p:cNvPr>
          <p:cNvSpPr/>
          <p:nvPr/>
        </p:nvSpPr>
        <p:spPr bwMode="auto">
          <a:xfrm>
            <a:off x="3719268" y="3926749"/>
            <a:ext cx="8009700" cy="731330"/>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rPr>
              <a:t>Project Plan</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lang="en-US" sz="1200" kern="0" dirty="0">
                <a:solidFill>
                  <a:srgbClr val="000000"/>
                </a:solidFill>
                <a:latin typeface="Bookman Old Style" panose="02050604050505020204"/>
              </a:rPr>
              <a:t>Knowledge Sharing Schedule</a:t>
            </a:r>
            <a:endPar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p:txBody>
      </p:sp>
      <p:sp>
        <p:nvSpPr>
          <p:cNvPr id="19" name="Rectangle 18">
            <a:extLst>
              <a:ext uri="{FF2B5EF4-FFF2-40B4-BE49-F238E27FC236}">
                <a16:creationId xmlns:a16="http://schemas.microsoft.com/office/drawing/2014/main" id="{3FD9C711-C1B4-4E6B-B94A-142D3ABFDE77}"/>
              </a:ext>
            </a:extLst>
          </p:cNvPr>
          <p:cNvSpPr/>
          <p:nvPr/>
        </p:nvSpPr>
        <p:spPr bwMode="auto">
          <a:xfrm>
            <a:off x="3719265" y="4811242"/>
            <a:ext cx="8009700" cy="731330"/>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Project Sponsor </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Project Manager</a:t>
            </a:r>
          </a:p>
        </p:txBody>
      </p:sp>
      <p:grpSp>
        <p:nvGrpSpPr>
          <p:cNvPr id="20" name="Group 19">
            <a:extLst>
              <a:ext uri="{FF2B5EF4-FFF2-40B4-BE49-F238E27FC236}">
                <a16:creationId xmlns:a16="http://schemas.microsoft.com/office/drawing/2014/main" id="{455B7384-FA59-4F05-AAF2-56585FF9A0EE}"/>
              </a:ext>
            </a:extLst>
          </p:cNvPr>
          <p:cNvGrpSpPr/>
          <p:nvPr/>
        </p:nvGrpSpPr>
        <p:grpSpPr>
          <a:xfrm>
            <a:off x="10612547" y="31842"/>
            <a:ext cx="824464" cy="704813"/>
            <a:chOff x="2770496" y="1882585"/>
            <a:chExt cx="1258199" cy="1255310"/>
          </a:xfrm>
          <a:effectLst>
            <a:outerShdw blurRad="50800" dist="38100" dir="2700000" algn="tl" rotWithShape="0">
              <a:prstClr val="black">
                <a:alpha val="40000"/>
              </a:prstClr>
            </a:outerShdw>
          </a:effectLst>
        </p:grpSpPr>
        <p:sp>
          <p:nvSpPr>
            <p:cNvPr id="21" name="Oval 8">
              <a:extLst>
                <a:ext uri="{FF2B5EF4-FFF2-40B4-BE49-F238E27FC236}">
                  <a16:creationId xmlns:a16="http://schemas.microsoft.com/office/drawing/2014/main" id="{0D6DB8A8-3C01-4BBC-849F-14BD5FBA9D5A}"/>
                </a:ext>
              </a:extLst>
            </p:cNvPr>
            <p:cNvSpPr>
              <a:spLocks noChangeArrowheads="1"/>
            </p:cNvSpPr>
            <p:nvPr/>
          </p:nvSpPr>
          <p:spPr bwMode="auto">
            <a:xfrm>
              <a:off x="2770496" y="1882585"/>
              <a:ext cx="1258199" cy="1255310"/>
            </a:xfrm>
            <a:prstGeom prst="ellipse">
              <a:avLst/>
            </a:prstGeom>
            <a:noFill/>
            <a:ln w="12700" cap="flat">
              <a:solidFill>
                <a:srgbClr val="5C2E9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2" name="Oval 12">
              <a:extLst>
                <a:ext uri="{FF2B5EF4-FFF2-40B4-BE49-F238E27FC236}">
                  <a16:creationId xmlns:a16="http://schemas.microsoft.com/office/drawing/2014/main" id="{8878135F-88A0-4F40-AA6B-28F84D17F3B7}"/>
                </a:ext>
              </a:extLst>
            </p:cNvPr>
            <p:cNvSpPr>
              <a:spLocks noChangeArrowheads="1"/>
            </p:cNvSpPr>
            <p:nvPr/>
          </p:nvSpPr>
          <p:spPr bwMode="auto">
            <a:xfrm>
              <a:off x="2828256" y="1941307"/>
              <a:ext cx="1141716" cy="1139791"/>
            </a:xfrm>
            <a:prstGeom prst="ellipse">
              <a:avLst/>
            </a:prstGeom>
            <a:solidFill>
              <a:srgbClr val="5C2E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3" name="Freeform 16">
              <a:extLst>
                <a:ext uri="{FF2B5EF4-FFF2-40B4-BE49-F238E27FC236}">
                  <a16:creationId xmlns:a16="http://schemas.microsoft.com/office/drawing/2014/main" id="{6DD46E9A-5FDE-487C-BC85-7086B6AD7749}"/>
                </a:ext>
              </a:extLst>
            </p:cNvPr>
            <p:cNvSpPr>
              <a:spLocks/>
            </p:cNvSpPr>
            <p:nvPr/>
          </p:nvSpPr>
          <p:spPr bwMode="auto">
            <a:xfrm>
              <a:off x="3399114" y="2011581"/>
              <a:ext cx="500584" cy="499622"/>
            </a:xfrm>
            <a:custGeom>
              <a:avLst/>
              <a:gdLst>
                <a:gd name="T0" fmla="*/ 0 w 263"/>
                <a:gd name="T1" fmla="*/ 1 h 263"/>
                <a:gd name="T2" fmla="*/ 5 w 263"/>
                <a:gd name="T3" fmla="*/ 1 h 263"/>
                <a:gd name="T4" fmla="*/ 18 w 263"/>
                <a:gd name="T5" fmla="*/ 0 h 263"/>
                <a:gd name="T6" fmla="*/ 27 w 263"/>
                <a:gd name="T7" fmla="*/ 0 h 263"/>
                <a:gd name="T8" fmla="*/ 38 w 263"/>
                <a:gd name="T9" fmla="*/ 1 h 263"/>
                <a:gd name="T10" fmla="*/ 65 w 263"/>
                <a:gd name="T11" fmla="*/ 5 h 263"/>
                <a:gd name="T12" fmla="*/ 80 w 263"/>
                <a:gd name="T13" fmla="*/ 8 h 263"/>
                <a:gd name="T14" fmla="*/ 96 w 263"/>
                <a:gd name="T15" fmla="*/ 13 h 263"/>
                <a:gd name="T16" fmla="*/ 128 w 263"/>
                <a:gd name="T17" fmla="*/ 27 h 263"/>
                <a:gd name="T18" fmla="*/ 161 w 263"/>
                <a:gd name="T19" fmla="*/ 47 h 263"/>
                <a:gd name="T20" fmla="*/ 191 w 263"/>
                <a:gd name="T21" fmla="*/ 72 h 263"/>
                <a:gd name="T22" fmla="*/ 216 w 263"/>
                <a:gd name="T23" fmla="*/ 102 h 263"/>
                <a:gd name="T24" fmla="*/ 236 w 263"/>
                <a:gd name="T25" fmla="*/ 135 h 263"/>
                <a:gd name="T26" fmla="*/ 250 w 263"/>
                <a:gd name="T27" fmla="*/ 167 h 263"/>
                <a:gd name="T28" fmla="*/ 255 w 263"/>
                <a:gd name="T29" fmla="*/ 183 h 263"/>
                <a:gd name="T30" fmla="*/ 258 w 263"/>
                <a:gd name="T31" fmla="*/ 198 h 263"/>
                <a:gd name="T32" fmla="*/ 261 w 263"/>
                <a:gd name="T33" fmla="*/ 212 h 263"/>
                <a:gd name="T34" fmla="*/ 262 w 263"/>
                <a:gd name="T35" fmla="*/ 224 h 263"/>
                <a:gd name="T36" fmla="*/ 263 w 263"/>
                <a:gd name="T37" fmla="*/ 236 h 263"/>
                <a:gd name="T38" fmla="*/ 263 w 263"/>
                <a:gd name="T39" fmla="*/ 245 h 263"/>
                <a:gd name="T40" fmla="*/ 262 w 263"/>
                <a:gd name="T41" fmla="*/ 258 h 263"/>
                <a:gd name="T42" fmla="*/ 262 w 263"/>
                <a:gd name="T43" fmla="*/ 263 h 263"/>
                <a:gd name="T44" fmla="*/ 261 w 263"/>
                <a:gd name="T45" fmla="*/ 258 h 263"/>
                <a:gd name="T46" fmla="*/ 259 w 263"/>
                <a:gd name="T47" fmla="*/ 245 h 263"/>
                <a:gd name="T48" fmla="*/ 258 w 263"/>
                <a:gd name="T49" fmla="*/ 236 h 263"/>
                <a:gd name="T50" fmla="*/ 256 w 263"/>
                <a:gd name="T51" fmla="*/ 225 h 263"/>
                <a:gd name="T52" fmla="*/ 249 w 263"/>
                <a:gd name="T53" fmla="*/ 200 h 263"/>
                <a:gd name="T54" fmla="*/ 245 w 263"/>
                <a:gd name="T55" fmla="*/ 186 h 263"/>
                <a:gd name="T56" fmla="*/ 239 w 263"/>
                <a:gd name="T57" fmla="*/ 172 h 263"/>
                <a:gd name="T58" fmla="*/ 224 w 263"/>
                <a:gd name="T59" fmla="*/ 141 h 263"/>
                <a:gd name="T60" fmla="*/ 204 w 263"/>
                <a:gd name="T61" fmla="*/ 111 h 263"/>
                <a:gd name="T62" fmla="*/ 179 w 263"/>
                <a:gd name="T63" fmla="*/ 83 h 263"/>
                <a:gd name="T64" fmla="*/ 152 w 263"/>
                <a:gd name="T65" fmla="*/ 59 h 263"/>
                <a:gd name="T66" fmla="*/ 122 w 263"/>
                <a:gd name="T67" fmla="*/ 39 h 263"/>
                <a:gd name="T68" fmla="*/ 91 w 263"/>
                <a:gd name="T69" fmla="*/ 24 h 263"/>
                <a:gd name="T70" fmla="*/ 77 w 263"/>
                <a:gd name="T71" fmla="*/ 18 h 263"/>
                <a:gd name="T72" fmla="*/ 63 w 263"/>
                <a:gd name="T73" fmla="*/ 13 h 263"/>
                <a:gd name="T74" fmla="*/ 38 w 263"/>
                <a:gd name="T75" fmla="*/ 7 h 263"/>
                <a:gd name="T76" fmla="*/ 27 w 263"/>
                <a:gd name="T77" fmla="*/ 5 h 263"/>
                <a:gd name="T78" fmla="*/ 18 w 263"/>
                <a:gd name="T79" fmla="*/ 3 h 263"/>
                <a:gd name="T80" fmla="*/ 5 w 263"/>
                <a:gd name="T81" fmla="*/ 2 h 263"/>
                <a:gd name="T82" fmla="*/ 0 w 263"/>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63">
                  <a:moveTo>
                    <a:pt x="0" y="1"/>
                  </a:moveTo>
                  <a:cubicBezTo>
                    <a:pt x="0" y="1"/>
                    <a:pt x="2" y="1"/>
                    <a:pt x="5" y="1"/>
                  </a:cubicBezTo>
                  <a:cubicBezTo>
                    <a:pt x="8" y="1"/>
                    <a:pt x="12" y="0"/>
                    <a:pt x="18" y="0"/>
                  </a:cubicBezTo>
                  <a:cubicBezTo>
                    <a:pt x="21" y="0"/>
                    <a:pt x="24" y="0"/>
                    <a:pt x="27" y="0"/>
                  </a:cubicBezTo>
                  <a:cubicBezTo>
                    <a:pt x="31" y="1"/>
                    <a:pt x="34" y="1"/>
                    <a:pt x="38" y="1"/>
                  </a:cubicBezTo>
                  <a:cubicBezTo>
                    <a:pt x="46" y="2"/>
                    <a:pt x="55" y="3"/>
                    <a:pt x="65" y="5"/>
                  </a:cubicBezTo>
                  <a:cubicBezTo>
                    <a:pt x="70" y="6"/>
                    <a:pt x="75" y="7"/>
                    <a:pt x="80" y="8"/>
                  </a:cubicBezTo>
                  <a:cubicBezTo>
                    <a:pt x="85" y="10"/>
                    <a:pt x="90" y="11"/>
                    <a:pt x="96" y="13"/>
                  </a:cubicBezTo>
                  <a:cubicBezTo>
                    <a:pt x="106" y="16"/>
                    <a:pt x="117" y="21"/>
                    <a:pt x="128" y="27"/>
                  </a:cubicBezTo>
                  <a:cubicBezTo>
                    <a:pt x="139" y="32"/>
                    <a:pt x="150" y="39"/>
                    <a:pt x="161" y="47"/>
                  </a:cubicBezTo>
                  <a:cubicBezTo>
                    <a:pt x="171" y="54"/>
                    <a:pt x="181" y="63"/>
                    <a:pt x="191" y="72"/>
                  </a:cubicBezTo>
                  <a:cubicBezTo>
                    <a:pt x="200" y="82"/>
                    <a:pt x="209" y="92"/>
                    <a:pt x="216" y="102"/>
                  </a:cubicBezTo>
                  <a:cubicBezTo>
                    <a:pt x="224" y="113"/>
                    <a:pt x="230" y="124"/>
                    <a:pt x="236" y="135"/>
                  </a:cubicBezTo>
                  <a:cubicBezTo>
                    <a:pt x="242" y="146"/>
                    <a:pt x="247" y="157"/>
                    <a:pt x="250" y="167"/>
                  </a:cubicBezTo>
                  <a:cubicBezTo>
                    <a:pt x="252" y="173"/>
                    <a:pt x="253" y="178"/>
                    <a:pt x="255" y="183"/>
                  </a:cubicBezTo>
                  <a:cubicBezTo>
                    <a:pt x="256" y="188"/>
                    <a:pt x="257" y="193"/>
                    <a:pt x="258" y="198"/>
                  </a:cubicBezTo>
                  <a:cubicBezTo>
                    <a:pt x="259" y="203"/>
                    <a:pt x="260" y="207"/>
                    <a:pt x="261" y="212"/>
                  </a:cubicBezTo>
                  <a:cubicBezTo>
                    <a:pt x="261" y="216"/>
                    <a:pt x="262" y="220"/>
                    <a:pt x="262" y="224"/>
                  </a:cubicBezTo>
                  <a:cubicBezTo>
                    <a:pt x="262" y="228"/>
                    <a:pt x="262" y="232"/>
                    <a:pt x="263" y="236"/>
                  </a:cubicBezTo>
                  <a:cubicBezTo>
                    <a:pt x="263" y="239"/>
                    <a:pt x="263" y="242"/>
                    <a:pt x="263" y="245"/>
                  </a:cubicBezTo>
                  <a:cubicBezTo>
                    <a:pt x="263" y="251"/>
                    <a:pt x="262" y="255"/>
                    <a:pt x="262" y="258"/>
                  </a:cubicBezTo>
                  <a:cubicBezTo>
                    <a:pt x="262" y="261"/>
                    <a:pt x="262" y="263"/>
                    <a:pt x="262" y="263"/>
                  </a:cubicBezTo>
                  <a:cubicBezTo>
                    <a:pt x="262" y="263"/>
                    <a:pt x="261" y="261"/>
                    <a:pt x="261" y="258"/>
                  </a:cubicBezTo>
                  <a:cubicBezTo>
                    <a:pt x="261" y="255"/>
                    <a:pt x="260" y="251"/>
                    <a:pt x="259" y="245"/>
                  </a:cubicBezTo>
                  <a:cubicBezTo>
                    <a:pt x="259" y="242"/>
                    <a:pt x="258" y="239"/>
                    <a:pt x="258" y="236"/>
                  </a:cubicBezTo>
                  <a:cubicBezTo>
                    <a:pt x="257" y="233"/>
                    <a:pt x="257" y="229"/>
                    <a:pt x="256" y="225"/>
                  </a:cubicBezTo>
                  <a:cubicBezTo>
                    <a:pt x="254" y="218"/>
                    <a:pt x="252" y="209"/>
                    <a:pt x="249" y="200"/>
                  </a:cubicBezTo>
                  <a:cubicBezTo>
                    <a:pt x="248" y="196"/>
                    <a:pt x="246" y="191"/>
                    <a:pt x="245" y="186"/>
                  </a:cubicBezTo>
                  <a:cubicBezTo>
                    <a:pt x="243" y="182"/>
                    <a:pt x="241" y="177"/>
                    <a:pt x="239" y="172"/>
                  </a:cubicBezTo>
                  <a:cubicBezTo>
                    <a:pt x="235" y="162"/>
                    <a:pt x="229" y="152"/>
                    <a:pt x="224" y="141"/>
                  </a:cubicBezTo>
                  <a:cubicBezTo>
                    <a:pt x="218" y="131"/>
                    <a:pt x="211" y="121"/>
                    <a:pt x="204" y="111"/>
                  </a:cubicBezTo>
                  <a:cubicBezTo>
                    <a:pt x="196" y="102"/>
                    <a:pt x="188" y="92"/>
                    <a:pt x="179" y="83"/>
                  </a:cubicBezTo>
                  <a:cubicBezTo>
                    <a:pt x="171" y="75"/>
                    <a:pt x="161" y="66"/>
                    <a:pt x="152" y="59"/>
                  </a:cubicBezTo>
                  <a:cubicBezTo>
                    <a:pt x="142" y="52"/>
                    <a:pt x="132" y="45"/>
                    <a:pt x="122" y="39"/>
                  </a:cubicBezTo>
                  <a:cubicBezTo>
                    <a:pt x="111" y="33"/>
                    <a:pt x="101" y="28"/>
                    <a:pt x="91" y="24"/>
                  </a:cubicBezTo>
                  <a:cubicBezTo>
                    <a:pt x="86" y="22"/>
                    <a:pt x="81" y="20"/>
                    <a:pt x="77" y="18"/>
                  </a:cubicBezTo>
                  <a:cubicBezTo>
                    <a:pt x="72" y="17"/>
                    <a:pt x="67" y="15"/>
                    <a:pt x="63" y="13"/>
                  </a:cubicBezTo>
                  <a:cubicBezTo>
                    <a:pt x="54" y="11"/>
                    <a:pt x="45" y="9"/>
                    <a:pt x="38" y="7"/>
                  </a:cubicBezTo>
                  <a:cubicBezTo>
                    <a:pt x="34" y="6"/>
                    <a:pt x="30" y="6"/>
                    <a:pt x="27" y="5"/>
                  </a:cubicBezTo>
                  <a:cubicBezTo>
                    <a:pt x="24" y="4"/>
                    <a:pt x="21" y="4"/>
                    <a:pt x="18" y="3"/>
                  </a:cubicBezTo>
                  <a:cubicBezTo>
                    <a:pt x="12" y="3"/>
                    <a:pt x="8" y="2"/>
                    <a:pt x="5" y="2"/>
                  </a:cubicBezTo>
                  <a:cubicBezTo>
                    <a:pt x="2"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24" name="Group 23">
              <a:extLst>
                <a:ext uri="{FF2B5EF4-FFF2-40B4-BE49-F238E27FC236}">
                  <a16:creationId xmlns:a16="http://schemas.microsoft.com/office/drawing/2014/main" id="{D40FCE0B-E961-4F08-BB42-79A8461A7FCD}"/>
                </a:ext>
              </a:extLst>
            </p:cNvPr>
            <p:cNvGrpSpPr/>
            <p:nvPr/>
          </p:nvGrpSpPr>
          <p:grpSpPr>
            <a:xfrm>
              <a:off x="3117054" y="2208927"/>
              <a:ext cx="563157" cy="604551"/>
              <a:chOff x="3927475" y="5483226"/>
              <a:chExt cx="928688" cy="996950"/>
            </a:xfrm>
          </p:grpSpPr>
          <p:sp>
            <p:nvSpPr>
              <p:cNvPr id="25" name="Freeform 23">
                <a:extLst>
                  <a:ext uri="{FF2B5EF4-FFF2-40B4-BE49-F238E27FC236}">
                    <a16:creationId xmlns:a16="http://schemas.microsoft.com/office/drawing/2014/main" id="{AD5B96DC-5EDD-410E-88DA-BE3EC7E67D8E}"/>
                  </a:ext>
                </a:extLst>
              </p:cNvPr>
              <p:cNvSpPr>
                <a:spLocks/>
              </p:cNvSpPr>
              <p:nvPr/>
            </p:nvSpPr>
            <p:spPr bwMode="auto">
              <a:xfrm>
                <a:off x="3927475" y="6097588"/>
                <a:ext cx="841375" cy="382588"/>
              </a:xfrm>
              <a:custGeom>
                <a:avLst/>
                <a:gdLst>
                  <a:gd name="T0" fmla="*/ 0 w 268"/>
                  <a:gd name="T1" fmla="*/ 94 h 122"/>
                  <a:gd name="T2" fmla="*/ 2 w 268"/>
                  <a:gd name="T3" fmla="*/ 84 h 122"/>
                  <a:gd name="T4" fmla="*/ 15 w 268"/>
                  <a:gd name="T5" fmla="*/ 46 h 122"/>
                  <a:gd name="T6" fmla="*/ 42 w 268"/>
                  <a:gd name="T7" fmla="*/ 21 h 122"/>
                  <a:gd name="T8" fmla="*/ 87 w 268"/>
                  <a:gd name="T9" fmla="*/ 1 h 122"/>
                  <a:gd name="T10" fmla="*/ 89 w 268"/>
                  <a:gd name="T11" fmla="*/ 2 h 122"/>
                  <a:gd name="T12" fmla="*/ 93 w 268"/>
                  <a:gd name="T13" fmla="*/ 17 h 122"/>
                  <a:gd name="T14" fmla="*/ 128 w 268"/>
                  <a:gd name="T15" fmla="*/ 103 h 122"/>
                  <a:gd name="T16" fmla="*/ 132 w 268"/>
                  <a:gd name="T17" fmla="*/ 109 h 122"/>
                  <a:gd name="T18" fmla="*/ 137 w 268"/>
                  <a:gd name="T19" fmla="*/ 109 h 122"/>
                  <a:gd name="T20" fmla="*/ 142 w 268"/>
                  <a:gd name="T21" fmla="*/ 100 h 122"/>
                  <a:gd name="T22" fmla="*/ 178 w 268"/>
                  <a:gd name="T23" fmla="*/ 7 h 122"/>
                  <a:gd name="T24" fmla="*/ 179 w 268"/>
                  <a:gd name="T25" fmla="*/ 2 h 122"/>
                  <a:gd name="T26" fmla="*/ 182 w 268"/>
                  <a:gd name="T27" fmla="*/ 1 h 122"/>
                  <a:gd name="T28" fmla="*/ 197 w 268"/>
                  <a:gd name="T29" fmla="*/ 7 h 122"/>
                  <a:gd name="T30" fmla="*/ 223 w 268"/>
                  <a:gd name="T31" fmla="*/ 19 h 122"/>
                  <a:gd name="T32" fmla="*/ 260 w 268"/>
                  <a:gd name="T33" fmla="*/ 57 h 122"/>
                  <a:gd name="T34" fmla="*/ 268 w 268"/>
                  <a:gd name="T35" fmla="*/ 91 h 122"/>
                  <a:gd name="T36" fmla="*/ 268 w 268"/>
                  <a:gd name="T37" fmla="*/ 99 h 122"/>
                  <a:gd name="T38" fmla="*/ 265 w 268"/>
                  <a:gd name="T39" fmla="*/ 103 h 122"/>
                  <a:gd name="T40" fmla="*/ 255 w 268"/>
                  <a:gd name="T41" fmla="*/ 107 h 122"/>
                  <a:gd name="T42" fmla="*/ 205 w 268"/>
                  <a:gd name="T43" fmla="*/ 117 h 122"/>
                  <a:gd name="T44" fmla="*/ 111 w 268"/>
                  <a:gd name="T45" fmla="*/ 121 h 122"/>
                  <a:gd name="T46" fmla="*/ 59 w 268"/>
                  <a:gd name="T47" fmla="*/ 116 h 122"/>
                  <a:gd name="T48" fmla="*/ 10 w 268"/>
                  <a:gd name="T49" fmla="*/ 105 h 122"/>
                  <a:gd name="T50" fmla="*/ 4 w 268"/>
                  <a:gd name="T51" fmla="*/ 103 h 122"/>
                  <a:gd name="T52" fmla="*/ 0 w 268"/>
                  <a:gd name="T53" fmla="*/ 99 h 122"/>
                  <a:gd name="T54" fmla="*/ 0 w 268"/>
                  <a:gd name="T5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8" h="122">
                    <a:moveTo>
                      <a:pt x="0" y="94"/>
                    </a:moveTo>
                    <a:cubicBezTo>
                      <a:pt x="1" y="90"/>
                      <a:pt x="1" y="87"/>
                      <a:pt x="2" y="84"/>
                    </a:cubicBezTo>
                    <a:cubicBezTo>
                      <a:pt x="4" y="71"/>
                      <a:pt x="8" y="58"/>
                      <a:pt x="15" y="46"/>
                    </a:cubicBezTo>
                    <a:cubicBezTo>
                      <a:pt x="21" y="35"/>
                      <a:pt x="31" y="27"/>
                      <a:pt x="42" y="21"/>
                    </a:cubicBezTo>
                    <a:cubicBezTo>
                      <a:pt x="57" y="13"/>
                      <a:pt x="72" y="7"/>
                      <a:pt x="87" y="1"/>
                    </a:cubicBezTo>
                    <a:cubicBezTo>
                      <a:pt x="89" y="0"/>
                      <a:pt x="89" y="1"/>
                      <a:pt x="89" y="2"/>
                    </a:cubicBezTo>
                    <a:cubicBezTo>
                      <a:pt x="91" y="7"/>
                      <a:pt x="92" y="12"/>
                      <a:pt x="93" y="17"/>
                    </a:cubicBezTo>
                    <a:cubicBezTo>
                      <a:pt x="101" y="48"/>
                      <a:pt x="113" y="76"/>
                      <a:pt x="128" y="103"/>
                    </a:cubicBezTo>
                    <a:cubicBezTo>
                      <a:pt x="129" y="105"/>
                      <a:pt x="131" y="107"/>
                      <a:pt x="132" y="109"/>
                    </a:cubicBezTo>
                    <a:cubicBezTo>
                      <a:pt x="134" y="111"/>
                      <a:pt x="135" y="111"/>
                      <a:pt x="137" y="109"/>
                    </a:cubicBezTo>
                    <a:cubicBezTo>
                      <a:pt x="139" y="106"/>
                      <a:pt x="141" y="103"/>
                      <a:pt x="142" y="100"/>
                    </a:cubicBezTo>
                    <a:cubicBezTo>
                      <a:pt x="159" y="71"/>
                      <a:pt x="171" y="40"/>
                      <a:pt x="178" y="7"/>
                    </a:cubicBezTo>
                    <a:cubicBezTo>
                      <a:pt x="179" y="5"/>
                      <a:pt x="179" y="4"/>
                      <a:pt x="179" y="2"/>
                    </a:cubicBezTo>
                    <a:cubicBezTo>
                      <a:pt x="180" y="1"/>
                      <a:pt x="180" y="1"/>
                      <a:pt x="182" y="1"/>
                    </a:cubicBezTo>
                    <a:cubicBezTo>
                      <a:pt x="187" y="3"/>
                      <a:pt x="192" y="5"/>
                      <a:pt x="197" y="7"/>
                    </a:cubicBezTo>
                    <a:cubicBezTo>
                      <a:pt x="206" y="11"/>
                      <a:pt x="214" y="15"/>
                      <a:pt x="223" y="19"/>
                    </a:cubicBezTo>
                    <a:cubicBezTo>
                      <a:pt x="241" y="26"/>
                      <a:pt x="253" y="40"/>
                      <a:pt x="260" y="57"/>
                    </a:cubicBezTo>
                    <a:cubicBezTo>
                      <a:pt x="264" y="68"/>
                      <a:pt x="267" y="79"/>
                      <a:pt x="268" y="91"/>
                    </a:cubicBezTo>
                    <a:cubicBezTo>
                      <a:pt x="268" y="93"/>
                      <a:pt x="268" y="96"/>
                      <a:pt x="268" y="99"/>
                    </a:cubicBezTo>
                    <a:cubicBezTo>
                      <a:pt x="268" y="101"/>
                      <a:pt x="267" y="102"/>
                      <a:pt x="265" y="103"/>
                    </a:cubicBezTo>
                    <a:cubicBezTo>
                      <a:pt x="262" y="104"/>
                      <a:pt x="259" y="106"/>
                      <a:pt x="255" y="107"/>
                    </a:cubicBezTo>
                    <a:cubicBezTo>
                      <a:pt x="239" y="112"/>
                      <a:pt x="222" y="115"/>
                      <a:pt x="205" y="117"/>
                    </a:cubicBezTo>
                    <a:cubicBezTo>
                      <a:pt x="173" y="121"/>
                      <a:pt x="142" y="122"/>
                      <a:pt x="111" y="121"/>
                    </a:cubicBezTo>
                    <a:cubicBezTo>
                      <a:pt x="93" y="120"/>
                      <a:pt x="76" y="119"/>
                      <a:pt x="59" y="116"/>
                    </a:cubicBezTo>
                    <a:cubicBezTo>
                      <a:pt x="42" y="114"/>
                      <a:pt x="26" y="111"/>
                      <a:pt x="10" y="105"/>
                    </a:cubicBezTo>
                    <a:cubicBezTo>
                      <a:pt x="8" y="105"/>
                      <a:pt x="6" y="104"/>
                      <a:pt x="4" y="103"/>
                    </a:cubicBezTo>
                    <a:cubicBezTo>
                      <a:pt x="2" y="102"/>
                      <a:pt x="1" y="101"/>
                      <a:pt x="0" y="99"/>
                    </a:cubicBezTo>
                    <a:cubicBezTo>
                      <a:pt x="0" y="97"/>
                      <a:pt x="0" y="96"/>
                      <a:pt x="0" y="9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6" name="Freeform 24">
                <a:extLst>
                  <a:ext uri="{FF2B5EF4-FFF2-40B4-BE49-F238E27FC236}">
                    <a16:creationId xmlns:a16="http://schemas.microsoft.com/office/drawing/2014/main" id="{260DB2E5-540F-4185-B41D-DAF914D65125}"/>
                  </a:ext>
                </a:extLst>
              </p:cNvPr>
              <p:cNvSpPr>
                <a:spLocks/>
              </p:cNvSpPr>
              <p:nvPr/>
            </p:nvSpPr>
            <p:spPr bwMode="auto">
              <a:xfrm>
                <a:off x="4291013" y="5483226"/>
                <a:ext cx="474663" cy="492125"/>
              </a:xfrm>
              <a:custGeom>
                <a:avLst/>
                <a:gdLst>
                  <a:gd name="T0" fmla="*/ 61 w 151"/>
                  <a:gd name="T1" fmla="*/ 0 h 157"/>
                  <a:gd name="T2" fmla="*/ 71 w 151"/>
                  <a:gd name="T3" fmla="*/ 2 h 157"/>
                  <a:gd name="T4" fmla="*/ 96 w 151"/>
                  <a:gd name="T5" fmla="*/ 13 h 157"/>
                  <a:gd name="T6" fmla="*/ 114 w 151"/>
                  <a:gd name="T7" fmla="*/ 48 h 157"/>
                  <a:gd name="T8" fmla="*/ 116 w 151"/>
                  <a:gd name="T9" fmla="*/ 73 h 157"/>
                  <a:gd name="T10" fmla="*/ 120 w 151"/>
                  <a:gd name="T11" fmla="*/ 96 h 157"/>
                  <a:gd name="T12" fmla="*/ 140 w 151"/>
                  <a:gd name="T13" fmla="*/ 121 h 157"/>
                  <a:gd name="T14" fmla="*/ 149 w 151"/>
                  <a:gd name="T15" fmla="*/ 126 h 157"/>
                  <a:gd name="T16" fmla="*/ 151 w 151"/>
                  <a:gd name="T17" fmla="*/ 127 h 157"/>
                  <a:gd name="T18" fmla="*/ 143 w 151"/>
                  <a:gd name="T19" fmla="*/ 138 h 157"/>
                  <a:gd name="T20" fmla="*/ 125 w 151"/>
                  <a:gd name="T21" fmla="*/ 153 h 157"/>
                  <a:gd name="T22" fmla="*/ 106 w 151"/>
                  <a:gd name="T23" fmla="*/ 156 h 157"/>
                  <a:gd name="T24" fmla="*/ 84 w 151"/>
                  <a:gd name="T25" fmla="*/ 157 h 157"/>
                  <a:gd name="T26" fmla="*/ 83 w 151"/>
                  <a:gd name="T27" fmla="*/ 156 h 157"/>
                  <a:gd name="T28" fmla="*/ 84 w 151"/>
                  <a:gd name="T29" fmla="*/ 151 h 157"/>
                  <a:gd name="T30" fmla="*/ 87 w 151"/>
                  <a:gd name="T31" fmla="*/ 125 h 157"/>
                  <a:gd name="T32" fmla="*/ 84 w 151"/>
                  <a:gd name="T33" fmla="*/ 118 h 157"/>
                  <a:gd name="T34" fmla="*/ 83 w 151"/>
                  <a:gd name="T35" fmla="*/ 111 h 157"/>
                  <a:gd name="T36" fmla="*/ 81 w 151"/>
                  <a:gd name="T37" fmla="*/ 94 h 157"/>
                  <a:gd name="T38" fmla="*/ 75 w 151"/>
                  <a:gd name="T39" fmla="*/ 76 h 157"/>
                  <a:gd name="T40" fmla="*/ 71 w 151"/>
                  <a:gd name="T41" fmla="*/ 70 h 157"/>
                  <a:gd name="T42" fmla="*/ 57 w 151"/>
                  <a:gd name="T43" fmla="*/ 51 h 157"/>
                  <a:gd name="T44" fmla="*/ 34 w 151"/>
                  <a:gd name="T45" fmla="*/ 42 h 157"/>
                  <a:gd name="T46" fmla="*/ 5 w 151"/>
                  <a:gd name="T47" fmla="*/ 41 h 157"/>
                  <a:gd name="T48" fmla="*/ 0 w 151"/>
                  <a:gd name="T49" fmla="*/ 42 h 157"/>
                  <a:gd name="T50" fmla="*/ 5 w 151"/>
                  <a:gd name="T51" fmla="*/ 30 h 157"/>
                  <a:gd name="T52" fmla="*/ 33 w 151"/>
                  <a:gd name="T53" fmla="*/ 5 h 157"/>
                  <a:gd name="T54" fmla="*/ 51 w 151"/>
                  <a:gd name="T55" fmla="*/ 1 h 157"/>
                  <a:gd name="T56" fmla="*/ 52 w 151"/>
                  <a:gd name="T57" fmla="*/ 0 h 157"/>
                  <a:gd name="T58" fmla="*/ 61 w 151"/>
                  <a:gd name="T5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1" h="157">
                    <a:moveTo>
                      <a:pt x="61" y="0"/>
                    </a:moveTo>
                    <a:cubicBezTo>
                      <a:pt x="64" y="1"/>
                      <a:pt x="67" y="1"/>
                      <a:pt x="71" y="2"/>
                    </a:cubicBezTo>
                    <a:cubicBezTo>
                      <a:pt x="80" y="4"/>
                      <a:pt x="88" y="7"/>
                      <a:pt x="96" y="13"/>
                    </a:cubicBezTo>
                    <a:cubicBezTo>
                      <a:pt x="107" y="22"/>
                      <a:pt x="113" y="34"/>
                      <a:pt x="114" y="48"/>
                    </a:cubicBezTo>
                    <a:cubicBezTo>
                      <a:pt x="115" y="56"/>
                      <a:pt x="115" y="65"/>
                      <a:pt x="116" y="73"/>
                    </a:cubicBezTo>
                    <a:cubicBezTo>
                      <a:pt x="116" y="81"/>
                      <a:pt x="117" y="89"/>
                      <a:pt x="120" y="96"/>
                    </a:cubicBezTo>
                    <a:cubicBezTo>
                      <a:pt x="124" y="107"/>
                      <a:pt x="131" y="115"/>
                      <a:pt x="140" y="121"/>
                    </a:cubicBezTo>
                    <a:cubicBezTo>
                      <a:pt x="143" y="123"/>
                      <a:pt x="146" y="124"/>
                      <a:pt x="149" y="126"/>
                    </a:cubicBezTo>
                    <a:cubicBezTo>
                      <a:pt x="149" y="126"/>
                      <a:pt x="150" y="127"/>
                      <a:pt x="151" y="127"/>
                    </a:cubicBezTo>
                    <a:cubicBezTo>
                      <a:pt x="148" y="131"/>
                      <a:pt x="146" y="135"/>
                      <a:pt x="143" y="138"/>
                    </a:cubicBezTo>
                    <a:cubicBezTo>
                      <a:pt x="138" y="144"/>
                      <a:pt x="132" y="150"/>
                      <a:pt x="125" y="153"/>
                    </a:cubicBezTo>
                    <a:cubicBezTo>
                      <a:pt x="119" y="155"/>
                      <a:pt x="112" y="156"/>
                      <a:pt x="106" y="156"/>
                    </a:cubicBezTo>
                    <a:cubicBezTo>
                      <a:pt x="99" y="157"/>
                      <a:pt x="91" y="157"/>
                      <a:pt x="84" y="157"/>
                    </a:cubicBezTo>
                    <a:cubicBezTo>
                      <a:pt x="84" y="157"/>
                      <a:pt x="83" y="157"/>
                      <a:pt x="83" y="156"/>
                    </a:cubicBezTo>
                    <a:cubicBezTo>
                      <a:pt x="83" y="155"/>
                      <a:pt x="84" y="153"/>
                      <a:pt x="84" y="151"/>
                    </a:cubicBezTo>
                    <a:cubicBezTo>
                      <a:pt x="87" y="143"/>
                      <a:pt x="89" y="134"/>
                      <a:pt x="87" y="125"/>
                    </a:cubicBezTo>
                    <a:cubicBezTo>
                      <a:pt x="86" y="122"/>
                      <a:pt x="85" y="120"/>
                      <a:pt x="84" y="118"/>
                    </a:cubicBezTo>
                    <a:cubicBezTo>
                      <a:pt x="84" y="116"/>
                      <a:pt x="83" y="114"/>
                      <a:pt x="83" y="111"/>
                    </a:cubicBezTo>
                    <a:cubicBezTo>
                      <a:pt x="82" y="106"/>
                      <a:pt x="82" y="100"/>
                      <a:pt x="81" y="94"/>
                    </a:cubicBezTo>
                    <a:cubicBezTo>
                      <a:pt x="81" y="87"/>
                      <a:pt x="78" y="81"/>
                      <a:pt x="75" y="76"/>
                    </a:cubicBezTo>
                    <a:cubicBezTo>
                      <a:pt x="73" y="74"/>
                      <a:pt x="72" y="72"/>
                      <a:pt x="71" y="70"/>
                    </a:cubicBezTo>
                    <a:cubicBezTo>
                      <a:pt x="69" y="62"/>
                      <a:pt x="64" y="56"/>
                      <a:pt x="57" y="51"/>
                    </a:cubicBezTo>
                    <a:cubicBezTo>
                      <a:pt x="50" y="46"/>
                      <a:pt x="42" y="44"/>
                      <a:pt x="34" y="42"/>
                    </a:cubicBezTo>
                    <a:cubicBezTo>
                      <a:pt x="24" y="40"/>
                      <a:pt x="15" y="40"/>
                      <a:pt x="5" y="41"/>
                    </a:cubicBezTo>
                    <a:cubicBezTo>
                      <a:pt x="3" y="42"/>
                      <a:pt x="2" y="42"/>
                      <a:pt x="0" y="42"/>
                    </a:cubicBezTo>
                    <a:cubicBezTo>
                      <a:pt x="1" y="38"/>
                      <a:pt x="3" y="34"/>
                      <a:pt x="5" y="30"/>
                    </a:cubicBezTo>
                    <a:cubicBezTo>
                      <a:pt x="11" y="18"/>
                      <a:pt x="20" y="10"/>
                      <a:pt x="33" y="5"/>
                    </a:cubicBezTo>
                    <a:cubicBezTo>
                      <a:pt x="39" y="3"/>
                      <a:pt x="45" y="1"/>
                      <a:pt x="51" y="1"/>
                    </a:cubicBezTo>
                    <a:cubicBezTo>
                      <a:pt x="52" y="0"/>
                      <a:pt x="52" y="0"/>
                      <a:pt x="52" y="0"/>
                    </a:cubicBezTo>
                    <a:cubicBezTo>
                      <a:pt x="55" y="0"/>
                      <a:pt x="58" y="0"/>
                      <a:pt x="61"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7" name="Freeform 25">
                <a:extLst>
                  <a:ext uri="{FF2B5EF4-FFF2-40B4-BE49-F238E27FC236}">
                    <a16:creationId xmlns:a16="http://schemas.microsoft.com/office/drawing/2014/main" id="{09EEB422-E017-4978-AB52-C29C909C1D09}"/>
                  </a:ext>
                </a:extLst>
              </p:cNvPr>
              <p:cNvSpPr>
                <a:spLocks/>
              </p:cNvSpPr>
              <p:nvPr/>
            </p:nvSpPr>
            <p:spPr bwMode="auto">
              <a:xfrm>
                <a:off x="4156075" y="5627688"/>
                <a:ext cx="387350" cy="520700"/>
              </a:xfrm>
              <a:custGeom>
                <a:avLst/>
                <a:gdLst>
                  <a:gd name="T0" fmla="*/ 123 w 123"/>
                  <a:gd name="T1" fmla="*/ 87 h 166"/>
                  <a:gd name="T2" fmla="*/ 111 w 123"/>
                  <a:gd name="T3" fmla="*/ 118 h 166"/>
                  <a:gd name="T4" fmla="*/ 105 w 123"/>
                  <a:gd name="T5" fmla="*/ 128 h 166"/>
                  <a:gd name="T6" fmla="*/ 85 w 123"/>
                  <a:gd name="T7" fmla="*/ 155 h 166"/>
                  <a:gd name="T8" fmla="*/ 36 w 123"/>
                  <a:gd name="T9" fmla="*/ 153 h 166"/>
                  <a:gd name="T10" fmla="*/ 18 w 123"/>
                  <a:gd name="T11" fmla="*/ 128 h 166"/>
                  <a:gd name="T12" fmla="*/ 13 w 123"/>
                  <a:gd name="T13" fmla="*/ 119 h 166"/>
                  <a:gd name="T14" fmla="*/ 2 w 123"/>
                  <a:gd name="T15" fmla="*/ 99 h 166"/>
                  <a:gd name="T16" fmla="*/ 1 w 123"/>
                  <a:gd name="T17" fmla="*/ 79 h 166"/>
                  <a:gd name="T18" fmla="*/ 5 w 123"/>
                  <a:gd name="T19" fmla="*/ 73 h 166"/>
                  <a:gd name="T20" fmla="*/ 6 w 123"/>
                  <a:gd name="T21" fmla="*/ 71 h 166"/>
                  <a:gd name="T22" fmla="*/ 7 w 123"/>
                  <a:gd name="T23" fmla="*/ 47 h 166"/>
                  <a:gd name="T24" fmla="*/ 33 w 123"/>
                  <a:gd name="T25" fmla="*/ 9 h 166"/>
                  <a:gd name="T26" fmla="*/ 92 w 123"/>
                  <a:gd name="T27" fmla="*/ 10 h 166"/>
                  <a:gd name="T28" fmla="*/ 107 w 123"/>
                  <a:gd name="T29" fmla="*/ 27 h 166"/>
                  <a:gd name="T30" fmla="*/ 109 w 123"/>
                  <a:gd name="T31" fmla="*/ 32 h 166"/>
                  <a:gd name="T32" fmla="*/ 117 w 123"/>
                  <a:gd name="T33" fmla="*/ 51 h 166"/>
                  <a:gd name="T34" fmla="*/ 118 w 123"/>
                  <a:gd name="T35" fmla="*/ 69 h 166"/>
                  <a:gd name="T36" fmla="*/ 119 w 123"/>
                  <a:gd name="T37" fmla="*/ 74 h 166"/>
                  <a:gd name="T38" fmla="*/ 122 w 123"/>
                  <a:gd name="T39" fmla="*/ 79 h 166"/>
                  <a:gd name="T40" fmla="*/ 123 w 123"/>
                  <a:gd name="T41" fmla="*/ 8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166">
                    <a:moveTo>
                      <a:pt x="123" y="87"/>
                    </a:moveTo>
                    <a:cubicBezTo>
                      <a:pt x="123" y="99"/>
                      <a:pt x="118" y="109"/>
                      <a:pt x="111" y="118"/>
                    </a:cubicBezTo>
                    <a:cubicBezTo>
                      <a:pt x="108" y="121"/>
                      <a:pt x="106" y="124"/>
                      <a:pt x="105" y="128"/>
                    </a:cubicBezTo>
                    <a:cubicBezTo>
                      <a:pt x="101" y="139"/>
                      <a:pt x="94" y="148"/>
                      <a:pt x="85" y="155"/>
                    </a:cubicBezTo>
                    <a:cubicBezTo>
                      <a:pt x="69" y="166"/>
                      <a:pt x="51" y="165"/>
                      <a:pt x="36" y="153"/>
                    </a:cubicBezTo>
                    <a:cubicBezTo>
                      <a:pt x="27" y="146"/>
                      <a:pt x="22" y="138"/>
                      <a:pt x="18" y="128"/>
                    </a:cubicBezTo>
                    <a:cubicBezTo>
                      <a:pt x="17" y="125"/>
                      <a:pt x="15" y="122"/>
                      <a:pt x="13" y="119"/>
                    </a:cubicBezTo>
                    <a:cubicBezTo>
                      <a:pt x="8" y="113"/>
                      <a:pt x="4" y="106"/>
                      <a:pt x="2" y="99"/>
                    </a:cubicBezTo>
                    <a:cubicBezTo>
                      <a:pt x="0" y="92"/>
                      <a:pt x="0" y="86"/>
                      <a:pt x="1" y="79"/>
                    </a:cubicBezTo>
                    <a:cubicBezTo>
                      <a:pt x="1" y="77"/>
                      <a:pt x="3" y="75"/>
                      <a:pt x="5" y="73"/>
                    </a:cubicBezTo>
                    <a:cubicBezTo>
                      <a:pt x="5" y="73"/>
                      <a:pt x="6" y="72"/>
                      <a:pt x="6" y="71"/>
                    </a:cubicBezTo>
                    <a:cubicBezTo>
                      <a:pt x="6" y="63"/>
                      <a:pt x="6" y="55"/>
                      <a:pt x="7" y="47"/>
                    </a:cubicBezTo>
                    <a:cubicBezTo>
                      <a:pt x="9" y="29"/>
                      <a:pt x="17" y="16"/>
                      <a:pt x="33" y="9"/>
                    </a:cubicBezTo>
                    <a:cubicBezTo>
                      <a:pt x="53" y="0"/>
                      <a:pt x="73" y="1"/>
                      <a:pt x="92" y="10"/>
                    </a:cubicBezTo>
                    <a:cubicBezTo>
                      <a:pt x="100" y="13"/>
                      <a:pt x="105" y="19"/>
                      <a:pt x="107" y="27"/>
                    </a:cubicBezTo>
                    <a:cubicBezTo>
                      <a:pt x="107" y="29"/>
                      <a:pt x="108" y="31"/>
                      <a:pt x="109" y="32"/>
                    </a:cubicBezTo>
                    <a:cubicBezTo>
                      <a:pt x="114" y="38"/>
                      <a:pt x="116" y="44"/>
                      <a:pt x="117" y="51"/>
                    </a:cubicBezTo>
                    <a:cubicBezTo>
                      <a:pt x="117" y="57"/>
                      <a:pt x="117" y="63"/>
                      <a:pt x="118" y="69"/>
                    </a:cubicBezTo>
                    <a:cubicBezTo>
                      <a:pt x="118" y="71"/>
                      <a:pt x="118" y="73"/>
                      <a:pt x="119" y="74"/>
                    </a:cubicBezTo>
                    <a:cubicBezTo>
                      <a:pt x="121" y="75"/>
                      <a:pt x="121" y="77"/>
                      <a:pt x="122" y="79"/>
                    </a:cubicBezTo>
                    <a:cubicBezTo>
                      <a:pt x="122" y="81"/>
                      <a:pt x="122" y="84"/>
                      <a:pt x="123" y="87"/>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8" name="Freeform 26">
                <a:extLst>
                  <a:ext uri="{FF2B5EF4-FFF2-40B4-BE49-F238E27FC236}">
                    <a16:creationId xmlns:a16="http://schemas.microsoft.com/office/drawing/2014/main" id="{2D545AB7-3683-4D4E-9C8C-A2F2A445CD74}"/>
                  </a:ext>
                </a:extLst>
              </p:cNvPr>
              <p:cNvSpPr>
                <a:spLocks/>
              </p:cNvSpPr>
              <p:nvPr/>
            </p:nvSpPr>
            <p:spPr bwMode="auto">
              <a:xfrm>
                <a:off x="4592638" y="5997576"/>
                <a:ext cx="263525" cy="296863"/>
              </a:xfrm>
              <a:custGeom>
                <a:avLst/>
                <a:gdLst>
                  <a:gd name="T0" fmla="*/ 0 w 84"/>
                  <a:gd name="T1" fmla="*/ 36 h 95"/>
                  <a:gd name="T2" fmla="*/ 12 w 84"/>
                  <a:gd name="T3" fmla="*/ 0 h 95"/>
                  <a:gd name="T4" fmla="*/ 21 w 84"/>
                  <a:gd name="T5" fmla="*/ 4 h 95"/>
                  <a:gd name="T6" fmla="*/ 49 w 84"/>
                  <a:gd name="T7" fmla="*/ 16 h 95"/>
                  <a:gd name="T8" fmla="*/ 67 w 84"/>
                  <a:gd name="T9" fmla="*/ 31 h 95"/>
                  <a:gd name="T10" fmla="*/ 83 w 84"/>
                  <a:gd name="T11" fmla="*/ 71 h 95"/>
                  <a:gd name="T12" fmla="*/ 84 w 84"/>
                  <a:gd name="T13" fmla="*/ 83 h 95"/>
                  <a:gd name="T14" fmla="*/ 81 w 84"/>
                  <a:gd name="T15" fmla="*/ 88 h 95"/>
                  <a:gd name="T16" fmla="*/ 61 w 84"/>
                  <a:gd name="T17" fmla="*/ 95 h 95"/>
                  <a:gd name="T18" fmla="*/ 59 w 84"/>
                  <a:gd name="T19" fmla="*/ 94 h 95"/>
                  <a:gd name="T20" fmla="*/ 57 w 84"/>
                  <a:gd name="T21" fmla="*/ 89 h 95"/>
                  <a:gd name="T22" fmla="*/ 13 w 84"/>
                  <a:gd name="T23" fmla="*/ 42 h 95"/>
                  <a:gd name="T24" fmla="*/ 3 w 84"/>
                  <a:gd name="T25" fmla="*/ 38 h 95"/>
                  <a:gd name="T26" fmla="*/ 0 w 84"/>
                  <a:gd name="T27"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5">
                    <a:moveTo>
                      <a:pt x="0" y="36"/>
                    </a:moveTo>
                    <a:cubicBezTo>
                      <a:pt x="7" y="25"/>
                      <a:pt x="11" y="13"/>
                      <a:pt x="12" y="0"/>
                    </a:cubicBezTo>
                    <a:cubicBezTo>
                      <a:pt x="15" y="1"/>
                      <a:pt x="18" y="3"/>
                      <a:pt x="21" y="4"/>
                    </a:cubicBezTo>
                    <a:cubicBezTo>
                      <a:pt x="30" y="8"/>
                      <a:pt x="39" y="12"/>
                      <a:pt x="49" y="16"/>
                    </a:cubicBezTo>
                    <a:cubicBezTo>
                      <a:pt x="56" y="19"/>
                      <a:pt x="62" y="24"/>
                      <a:pt x="67" y="31"/>
                    </a:cubicBezTo>
                    <a:cubicBezTo>
                      <a:pt x="75" y="43"/>
                      <a:pt x="81" y="56"/>
                      <a:pt x="83" y="71"/>
                    </a:cubicBezTo>
                    <a:cubicBezTo>
                      <a:pt x="84" y="75"/>
                      <a:pt x="84" y="79"/>
                      <a:pt x="84" y="83"/>
                    </a:cubicBezTo>
                    <a:cubicBezTo>
                      <a:pt x="84" y="85"/>
                      <a:pt x="83" y="87"/>
                      <a:pt x="81" y="88"/>
                    </a:cubicBezTo>
                    <a:cubicBezTo>
                      <a:pt x="75" y="91"/>
                      <a:pt x="68" y="93"/>
                      <a:pt x="61" y="95"/>
                    </a:cubicBezTo>
                    <a:cubicBezTo>
                      <a:pt x="60" y="95"/>
                      <a:pt x="59" y="95"/>
                      <a:pt x="59" y="94"/>
                    </a:cubicBezTo>
                    <a:cubicBezTo>
                      <a:pt x="58" y="92"/>
                      <a:pt x="57" y="91"/>
                      <a:pt x="57" y="89"/>
                    </a:cubicBezTo>
                    <a:cubicBezTo>
                      <a:pt x="49" y="68"/>
                      <a:pt x="34" y="52"/>
                      <a:pt x="13" y="42"/>
                    </a:cubicBezTo>
                    <a:cubicBezTo>
                      <a:pt x="10" y="41"/>
                      <a:pt x="6" y="39"/>
                      <a:pt x="3" y="38"/>
                    </a:cubicBezTo>
                    <a:cubicBezTo>
                      <a:pt x="2" y="37"/>
                      <a:pt x="1" y="37"/>
                      <a:pt x="0" y="36"/>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9" name="Freeform 27">
                <a:extLst>
                  <a:ext uri="{FF2B5EF4-FFF2-40B4-BE49-F238E27FC236}">
                    <a16:creationId xmlns:a16="http://schemas.microsoft.com/office/drawing/2014/main" id="{AC7E9E70-D6A6-4F71-8DB5-61CCD3FFA956}"/>
                  </a:ext>
                </a:extLst>
              </p:cNvPr>
              <p:cNvSpPr>
                <a:spLocks/>
              </p:cNvSpPr>
              <p:nvPr/>
            </p:nvSpPr>
            <p:spPr bwMode="auto">
              <a:xfrm>
                <a:off x="4306888" y="6267451"/>
                <a:ext cx="85725" cy="136525"/>
              </a:xfrm>
              <a:custGeom>
                <a:avLst/>
                <a:gdLst>
                  <a:gd name="T0" fmla="*/ 13 w 27"/>
                  <a:gd name="T1" fmla="*/ 44 h 44"/>
                  <a:gd name="T2" fmla="*/ 6 w 27"/>
                  <a:gd name="T3" fmla="*/ 31 h 44"/>
                  <a:gd name="T4" fmla="*/ 1 w 27"/>
                  <a:gd name="T5" fmla="*/ 21 h 44"/>
                  <a:gd name="T6" fmla="*/ 1 w 27"/>
                  <a:gd name="T7" fmla="*/ 19 h 44"/>
                  <a:gd name="T8" fmla="*/ 4 w 27"/>
                  <a:gd name="T9" fmla="*/ 2 h 44"/>
                  <a:gd name="T10" fmla="*/ 7 w 27"/>
                  <a:gd name="T11" fmla="*/ 0 h 44"/>
                  <a:gd name="T12" fmla="*/ 20 w 27"/>
                  <a:gd name="T13" fmla="*/ 0 h 44"/>
                  <a:gd name="T14" fmla="*/ 22 w 27"/>
                  <a:gd name="T15" fmla="*/ 2 h 44"/>
                  <a:gd name="T16" fmla="*/ 26 w 27"/>
                  <a:gd name="T17" fmla="*/ 19 h 44"/>
                  <a:gd name="T18" fmla="*/ 26 w 27"/>
                  <a:gd name="T19" fmla="*/ 20 h 44"/>
                  <a:gd name="T20" fmla="*/ 15 w 27"/>
                  <a:gd name="T21" fmla="*/ 41 h 44"/>
                  <a:gd name="T22" fmla="*/ 13 w 27"/>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13" y="44"/>
                    </a:moveTo>
                    <a:cubicBezTo>
                      <a:pt x="11" y="40"/>
                      <a:pt x="8" y="36"/>
                      <a:pt x="6" y="31"/>
                    </a:cubicBezTo>
                    <a:cubicBezTo>
                      <a:pt x="4" y="28"/>
                      <a:pt x="3" y="24"/>
                      <a:pt x="1" y="21"/>
                    </a:cubicBezTo>
                    <a:cubicBezTo>
                      <a:pt x="1" y="20"/>
                      <a:pt x="0" y="19"/>
                      <a:pt x="1" y="19"/>
                    </a:cubicBezTo>
                    <a:cubicBezTo>
                      <a:pt x="2" y="13"/>
                      <a:pt x="3" y="8"/>
                      <a:pt x="4" y="2"/>
                    </a:cubicBezTo>
                    <a:cubicBezTo>
                      <a:pt x="5" y="1"/>
                      <a:pt x="5" y="0"/>
                      <a:pt x="7" y="0"/>
                    </a:cubicBezTo>
                    <a:cubicBezTo>
                      <a:pt x="11" y="0"/>
                      <a:pt x="16" y="0"/>
                      <a:pt x="20" y="0"/>
                    </a:cubicBezTo>
                    <a:cubicBezTo>
                      <a:pt x="21" y="0"/>
                      <a:pt x="22" y="1"/>
                      <a:pt x="22" y="2"/>
                    </a:cubicBezTo>
                    <a:cubicBezTo>
                      <a:pt x="24" y="8"/>
                      <a:pt x="25" y="13"/>
                      <a:pt x="26" y="19"/>
                    </a:cubicBezTo>
                    <a:cubicBezTo>
                      <a:pt x="27" y="19"/>
                      <a:pt x="26" y="20"/>
                      <a:pt x="26" y="20"/>
                    </a:cubicBezTo>
                    <a:cubicBezTo>
                      <a:pt x="23" y="27"/>
                      <a:pt x="19" y="34"/>
                      <a:pt x="15" y="41"/>
                    </a:cubicBezTo>
                    <a:cubicBezTo>
                      <a:pt x="15" y="42"/>
                      <a:pt x="14" y="43"/>
                      <a:pt x="13" y="4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30" name="Freeform 28">
                <a:extLst>
                  <a:ext uri="{FF2B5EF4-FFF2-40B4-BE49-F238E27FC236}">
                    <a16:creationId xmlns:a16="http://schemas.microsoft.com/office/drawing/2014/main" id="{EC44994C-2C4F-460B-B1D9-482F99D912E5}"/>
                  </a:ext>
                </a:extLst>
              </p:cNvPr>
              <p:cNvSpPr>
                <a:spLocks/>
              </p:cNvSpPr>
              <p:nvPr/>
            </p:nvSpPr>
            <p:spPr bwMode="auto">
              <a:xfrm>
                <a:off x="4310063" y="6188076"/>
                <a:ext cx="79375" cy="63500"/>
              </a:xfrm>
              <a:custGeom>
                <a:avLst/>
                <a:gdLst>
                  <a:gd name="T0" fmla="*/ 13 w 25"/>
                  <a:gd name="T1" fmla="*/ 0 h 20"/>
                  <a:gd name="T2" fmla="*/ 23 w 25"/>
                  <a:gd name="T3" fmla="*/ 0 h 20"/>
                  <a:gd name="T4" fmla="*/ 25 w 25"/>
                  <a:gd name="T5" fmla="*/ 2 h 20"/>
                  <a:gd name="T6" fmla="*/ 22 w 25"/>
                  <a:gd name="T7" fmla="*/ 18 h 20"/>
                  <a:gd name="T8" fmla="*/ 20 w 25"/>
                  <a:gd name="T9" fmla="*/ 20 h 20"/>
                  <a:gd name="T10" fmla="*/ 5 w 25"/>
                  <a:gd name="T11" fmla="*/ 20 h 20"/>
                  <a:gd name="T12" fmla="*/ 3 w 25"/>
                  <a:gd name="T13" fmla="*/ 18 h 20"/>
                  <a:gd name="T14" fmla="*/ 0 w 25"/>
                  <a:gd name="T15" fmla="*/ 2 h 20"/>
                  <a:gd name="T16" fmla="*/ 2 w 25"/>
                  <a:gd name="T17" fmla="*/ 0 h 20"/>
                  <a:gd name="T18" fmla="*/ 13 w 25"/>
                  <a:gd name="T19" fmla="*/ 0 h 20"/>
                  <a:gd name="T20" fmla="*/ 13 w 25"/>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0">
                    <a:moveTo>
                      <a:pt x="13" y="0"/>
                    </a:moveTo>
                    <a:cubicBezTo>
                      <a:pt x="16" y="0"/>
                      <a:pt x="20" y="0"/>
                      <a:pt x="23" y="0"/>
                    </a:cubicBezTo>
                    <a:cubicBezTo>
                      <a:pt x="25" y="0"/>
                      <a:pt x="25" y="0"/>
                      <a:pt x="25" y="2"/>
                    </a:cubicBezTo>
                    <a:cubicBezTo>
                      <a:pt x="24" y="8"/>
                      <a:pt x="23" y="13"/>
                      <a:pt x="22" y="18"/>
                    </a:cubicBezTo>
                    <a:cubicBezTo>
                      <a:pt x="22" y="19"/>
                      <a:pt x="21" y="20"/>
                      <a:pt x="20" y="20"/>
                    </a:cubicBezTo>
                    <a:cubicBezTo>
                      <a:pt x="15" y="20"/>
                      <a:pt x="10" y="20"/>
                      <a:pt x="5" y="20"/>
                    </a:cubicBezTo>
                    <a:cubicBezTo>
                      <a:pt x="4" y="20"/>
                      <a:pt x="3" y="19"/>
                      <a:pt x="3" y="18"/>
                    </a:cubicBezTo>
                    <a:cubicBezTo>
                      <a:pt x="2" y="13"/>
                      <a:pt x="1" y="7"/>
                      <a:pt x="0" y="2"/>
                    </a:cubicBezTo>
                    <a:cubicBezTo>
                      <a:pt x="0" y="0"/>
                      <a:pt x="1" y="0"/>
                      <a:pt x="2" y="0"/>
                    </a:cubicBezTo>
                    <a:cubicBezTo>
                      <a:pt x="6" y="0"/>
                      <a:pt x="9" y="0"/>
                      <a:pt x="13" y="0"/>
                    </a:cubicBezTo>
                    <a:cubicBezTo>
                      <a:pt x="13" y="0"/>
                      <a:pt x="13" y="0"/>
                      <a:pt x="13" y="0"/>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grpSp>
      </p:grpSp>
    </p:spTree>
    <p:extLst>
      <p:ext uri="{BB962C8B-B14F-4D97-AF65-F5344CB8AC3E}">
        <p14:creationId xmlns:p14="http://schemas.microsoft.com/office/powerpoint/2010/main" val="12627729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a:xfrm>
            <a:off x="425242" y="0"/>
            <a:ext cx="2615909" cy="731520"/>
          </a:xfrm>
        </p:spPr>
        <p:txBody>
          <a:bodyPr/>
          <a:lstStyle/>
          <a:p>
            <a:r>
              <a:rPr lang="en-US" dirty="0">
                <a:cs typeface="Arial" panose="020B0604020202020204" pitchFamily="34" charset="0"/>
              </a:rPr>
              <a:t>Extract Phase</a:t>
            </a:r>
            <a:br>
              <a:rPr lang="en-US" dirty="0">
                <a:cs typeface="Arial" panose="020B0604020202020204" pitchFamily="34" charset="0"/>
              </a:rPr>
            </a:br>
            <a:r>
              <a:rPr lang="en-US" sz="2000" dirty="0">
                <a:cs typeface="Arial" panose="020B0604020202020204" pitchFamily="34" charset="0"/>
              </a:rPr>
              <a:t>Week 2 – Week 3</a:t>
            </a:r>
          </a:p>
        </p:txBody>
      </p:sp>
      <p:sp>
        <p:nvSpPr>
          <p:cNvPr id="4" name="Rectangle 3">
            <a:extLst>
              <a:ext uri="{FF2B5EF4-FFF2-40B4-BE49-F238E27FC236}">
                <a16:creationId xmlns:a16="http://schemas.microsoft.com/office/drawing/2014/main" id="{370E0130-0472-45D2-9FF3-6D683E354AD0}"/>
              </a:ext>
            </a:extLst>
          </p:cNvPr>
          <p:cNvSpPr/>
          <p:nvPr/>
        </p:nvSpPr>
        <p:spPr bwMode="auto">
          <a:xfrm>
            <a:off x="455288"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Conclusion of project planning Meetings.</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Agreed plan of knowledge sharing sessions.</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Agreed Project Plan, Communication, Stakeholder Engagement Plan</a:t>
            </a:r>
          </a:p>
        </p:txBody>
      </p:sp>
      <p:sp>
        <p:nvSpPr>
          <p:cNvPr id="5" name="Right Arrow 24">
            <a:extLst>
              <a:ext uri="{FF2B5EF4-FFF2-40B4-BE49-F238E27FC236}">
                <a16:creationId xmlns:a16="http://schemas.microsoft.com/office/drawing/2014/main" id="{787494DA-FB33-4A4D-B2FD-A394F00ECCF3}"/>
              </a:ext>
            </a:extLst>
          </p:cNvPr>
          <p:cNvSpPr/>
          <p:nvPr/>
        </p:nvSpPr>
        <p:spPr>
          <a:xfrm>
            <a:off x="3779382" y="1381426"/>
            <a:ext cx="4723171" cy="805862"/>
          </a:xfrm>
          <a:prstGeom prst="rightArrow">
            <a:avLst>
              <a:gd name="adj1" fmla="val 69652"/>
              <a:gd name="adj2" fmla="val 64249"/>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Knowledge Sharing Sessions.</a:t>
            </a:r>
          </a:p>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300" kern="0" dirty="0">
                <a:solidFill>
                  <a:prstClr val="white"/>
                </a:solidFill>
                <a:latin typeface="Bookman Old Style" panose="02050604050505020204"/>
              </a:rPr>
              <a:t>High Level Application Demo.</a:t>
            </a:r>
            <a:endPar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endParaRPr>
          </a:p>
        </p:txBody>
      </p:sp>
      <p:sp>
        <p:nvSpPr>
          <p:cNvPr id="6" name="TextBox 5">
            <a:extLst>
              <a:ext uri="{FF2B5EF4-FFF2-40B4-BE49-F238E27FC236}">
                <a16:creationId xmlns:a16="http://schemas.microsoft.com/office/drawing/2014/main" id="{ECE5DE98-DFEB-4E11-9574-D4F9D31899B2}"/>
              </a:ext>
            </a:extLst>
          </p:cNvPr>
          <p:cNvSpPr txBox="1"/>
          <p:nvPr/>
        </p:nvSpPr>
        <p:spPr>
          <a:xfrm>
            <a:off x="4845503" y="1073729"/>
            <a:ext cx="2164627"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Key Activities </a:t>
            </a:r>
          </a:p>
        </p:txBody>
      </p:sp>
      <p:sp>
        <p:nvSpPr>
          <p:cNvPr id="7" name="TextBox 6">
            <a:extLst>
              <a:ext uri="{FF2B5EF4-FFF2-40B4-BE49-F238E27FC236}">
                <a16:creationId xmlns:a16="http://schemas.microsoft.com/office/drawing/2014/main" id="{A7882109-F348-4D4C-96D7-D0E27E33426E}"/>
              </a:ext>
            </a:extLst>
          </p:cNvPr>
          <p:cNvSpPr txBox="1"/>
          <p:nvPr/>
        </p:nvSpPr>
        <p:spPr>
          <a:xfrm>
            <a:off x="746429" y="1086968"/>
            <a:ext cx="251991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Entry Criteria</a:t>
            </a:r>
          </a:p>
        </p:txBody>
      </p:sp>
      <p:sp>
        <p:nvSpPr>
          <p:cNvPr id="8" name="TextBox 7">
            <a:extLst>
              <a:ext uri="{FF2B5EF4-FFF2-40B4-BE49-F238E27FC236}">
                <a16:creationId xmlns:a16="http://schemas.microsoft.com/office/drawing/2014/main" id="{F5510DFF-AE26-4F1B-99CD-6B2FDEC67E8C}"/>
              </a:ext>
            </a:extLst>
          </p:cNvPr>
          <p:cNvSpPr txBox="1"/>
          <p:nvPr/>
        </p:nvSpPr>
        <p:spPr>
          <a:xfrm>
            <a:off x="9015597" y="1086968"/>
            <a:ext cx="232455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Exit Criteria </a:t>
            </a:r>
          </a:p>
        </p:txBody>
      </p:sp>
      <p:grpSp>
        <p:nvGrpSpPr>
          <p:cNvPr id="9" name="Group 8">
            <a:extLst>
              <a:ext uri="{FF2B5EF4-FFF2-40B4-BE49-F238E27FC236}">
                <a16:creationId xmlns:a16="http://schemas.microsoft.com/office/drawing/2014/main" id="{716F2E33-3BEB-4F88-AC42-753EE77C584D}"/>
              </a:ext>
            </a:extLst>
          </p:cNvPr>
          <p:cNvGrpSpPr/>
          <p:nvPr/>
        </p:nvGrpSpPr>
        <p:grpSpPr>
          <a:xfrm>
            <a:off x="455291" y="4180339"/>
            <a:ext cx="3098202" cy="732304"/>
            <a:chOff x="454634" y="4790890"/>
            <a:chExt cx="3099009" cy="767896"/>
          </a:xfrm>
        </p:grpSpPr>
        <p:sp>
          <p:nvSpPr>
            <p:cNvPr id="10" name="Rectangle 9">
              <a:extLst>
                <a:ext uri="{FF2B5EF4-FFF2-40B4-BE49-F238E27FC236}">
                  <a16:creationId xmlns:a16="http://schemas.microsoft.com/office/drawing/2014/main" id="{A7A69A61-59A5-4F14-867D-36C31B9E0BB7}"/>
                </a:ext>
              </a:extLst>
            </p:cNvPr>
            <p:cNvSpPr/>
            <p:nvPr/>
          </p:nvSpPr>
          <p:spPr>
            <a:xfrm>
              <a:off x="454634" y="4790890"/>
              <a:ext cx="3099009" cy="767896"/>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1" name="Rectangle 10">
              <a:extLst>
                <a:ext uri="{FF2B5EF4-FFF2-40B4-BE49-F238E27FC236}">
                  <a16:creationId xmlns:a16="http://schemas.microsoft.com/office/drawing/2014/main" id="{FE0A4871-141C-4CC7-AF6E-5F020FD910A8}"/>
                </a:ext>
              </a:extLst>
            </p:cNvPr>
            <p:cNvSpPr/>
            <p:nvPr/>
          </p:nvSpPr>
          <p:spPr>
            <a:xfrm>
              <a:off x="1437331" y="5061880"/>
              <a:ext cx="1133619" cy="225915"/>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Deliverables</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grpSp>
        <p:nvGrpSpPr>
          <p:cNvPr id="12" name="Group 11">
            <a:extLst>
              <a:ext uri="{FF2B5EF4-FFF2-40B4-BE49-F238E27FC236}">
                <a16:creationId xmlns:a16="http://schemas.microsoft.com/office/drawing/2014/main" id="{A56F6E5B-6A81-4950-9F10-3AA93C26B9CB}"/>
              </a:ext>
            </a:extLst>
          </p:cNvPr>
          <p:cNvGrpSpPr/>
          <p:nvPr/>
        </p:nvGrpSpPr>
        <p:grpSpPr>
          <a:xfrm>
            <a:off x="455291" y="5012774"/>
            <a:ext cx="3098202" cy="874892"/>
            <a:chOff x="454634" y="5663784"/>
            <a:chExt cx="3099009" cy="767896"/>
          </a:xfrm>
        </p:grpSpPr>
        <p:sp>
          <p:nvSpPr>
            <p:cNvPr id="13" name="Rectangle 12">
              <a:extLst>
                <a:ext uri="{FF2B5EF4-FFF2-40B4-BE49-F238E27FC236}">
                  <a16:creationId xmlns:a16="http://schemas.microsoft.com/office/drawing/2014/main" id="{CD317785-AAC9-4F68-A570-8C6BC6A62476}"/>
                </a:ext>
              </a:extLst>
            </p:cNvPr>
            <p:cNvSpPr/>
            <p:nvPr/>
          </p:nvSpPr>
          <p:spPr>
            <a:xfrm>
              <a:off x="454634" y="5663784"/>
              <a:ext cx="3099009" cy="767896"/>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4" name="Rectangle 13">
              <a:extLst>
                <a:ext uri="{FF2B5EF4-FFF2-40B4-BE49-F238E27FC236}">
                  <a16:creationId xmlns:a16="http://schemas.microsoft.com/office/drawing/2014/main" id="{F081030C-7A46-47A5-A683-B1CEFF742DD2}"/>
                </a:ext>
              </a:extLst>
            </p:cNvPr>
            <p:cNvSpPr/>
            <p:nvPr/>
          </p:nvSpPr>
          <p:spPr>
            <a:xfrm>
              <a:off x="1078966" y="5821818"/>
              <a:ext cx="1850347" cy="451829"/>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KPMG Stakeholders</a:t>
              </a:r>
              <a:b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b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 Requirement</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sp>
        <p:nvSpPr>
          <p:cNvPr id="15" name="Rectangle 14">
            <a:extLst>
              <a:ext uri="{FF2B5EF4-FFF2-40B4-BE49-F238E27FC236}">
                <a16:creationId xmlns:a16="http://schemas.microsoft.com/office/drawing/2014/main" id="{99BEF8F1-4882-4D13-98B5-29E58CC36E3E}"/>
              </a:ext>
            </a:extLst>
          </p:cNvPr>
          <p:cNvSpPr/>
          <p:nvPr/>
        </p:nvSpPr>
        <p:spPr bwMode="auto">
          <a:xfrm>
            <a:off x="8626776"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Knowledge sharing sessions completed.</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lang="en-US" sz="1100" kern="0" dirty="0">
                <a:solidFill>
                  <a:srgbClr val="000000"/>
                </a:solidFill>
                <a:latin typeface="Bookman Old Style" panose="02050604050505020204"/>
              </a:rPr>
              <a:t>Tools Setup Completed</a:t>
            </a:r>
            <a:endPar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Design Walkthrough and Code Walkthrough completed.</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Understanding of the current features being developed, backlog items and the features to be developed in the future.</a:t>
            </a:r>
          </a:p>
        </p:txBody>
      </p:sp>
      <p:sp>
        <p:nvSpPr>
          <p:cNvPr id="16" name="Right Arrow 38">
            <a:extLst>
              <a:ext uri="{FF2B5EF4-FFF2-40B4-BE49-F238E27FC236}">
                <a16:creationId xmlns:a16="http://schemas.microsoft.com/office/drawing/2014/main" id="{066CC045-9BBB-4791-98F3-86955E1ED13A}"/>
              </a:ext>
            </a:extLst>
          </p:cNvPr>
          <p:cNvSpPr/>
          <p:nvPr/>
        </p:nvSpPr>
        <p:spPr>
          <a:xfrm>
            <a:off x="3779382" y="2212076"/>
            <a:ext cx="4723171" cy="922754"/>
          </a:xfrm>
          <a:prstGeom prst="rightArrow">
            <a:avLst>
              <a:gd name="adj1" fmla="val 69652"/>
              <a:gd name="adj2" fmla="val 55563"/>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Understand the features being developed and other items being addressed in the current release cycle.</a:t>
            </a:r>
          </a:p>
        </p:txBody>
      </p:sp>
      <p:sp>
        <p:nvSpPr>
          <p:cNvPr id="17" name="Rectangle 16">
            <a:extLst>
              <a:ext uri="{FF2B5EF4-FFF2-40B4-BE49-F238E27FC236}">
                <a16:creationId xmlns:a16="http://schemas.microsoft.com/office/drawing/2014/main" id="{4481FFD6-0C7F-4212-9645-9DC4FF8E9359}"/>
              </a:ext>
            </a:extLst>
          </p:cNvPr>
          <p:cNvSpPr/>
          <p:nvPr/>
        </p:nvSpPr>
        <p:spPr bwMode="auto">
          <a:xfrm>
            <a:off x="3719268" y="4181311"/>
            <a:ext cx="8009700" cy="731330"/>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Tool Setup</a:t>
            </a:r>
            <a:endParaRPr kumimoji="0" lang="en-US" sz="1200" b="0" i="0" u="none" strike="noStrike" kern="0" cap="none" spc="0" normalizeH="0" baseline="0" noProof="0" dirty="0">
              <a:ln>
                <a:noFill/>
              </a:ln>
              <a:effectLst/>
              <a:uLnTx/>
              <a:uFillTx/>
              <a:latin typeface="Bookman Old Style" panose="02050604050505020204"/>
            </a:endParaRPr>
          </a:p>
        </p:txBody>
      </p:sp>
      <p:sp>
        <p:nvSpPr>
          <p:cNvPr id="18" name="Rectangle 17">
            <a:extLst>
              <a:ext uri="{FF2B5EF4-FFF2-40B4-BE49-F238E27FC236}">
                <a16:creationId xmlns:a16="http://schemas.microsoft.com/office/drawing/2014/main" id="{0C53CBA5-AFBF-464F-B9D8-41BF50DBE396}"/>
              </a:ext>
            </a:extLst>
          </p:cNvPr>
          <p:cNvSpPr/>
          <p:nvPr/>
        </p:nvSpPr>
        <p:spPr bwMode="auto">
          <a:xfrm>
            <a:off x="3719268" y="5013745"/>
            <a:ext cx="8009700" cy="888631"/>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000" b="0" i="0" u="none" strike="noStrike" kern="0" cap="none" spc="0" normalizeH="0" baseline="0" noProof="0" dirty="0">
                <a:ln>
                  <a:noFill/>
                </a:ln>
                <a:effectLst/>
                <a:uLnTx/>
                <a:uFillTx/>
                <a:latin typeface="Bookman Old Style" panose="02050604050505020204"/>
                <a:ea typeface="+mn-ea"/>
                <a:cs typeface="+mn-cs"/>
              </a:rPr>
              <a:t>Application Architect</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lang="en-US" sz="1000" kern="0" dirty="0">
                <a:latin typeface="Bookman Old Style" panose="02050604050505020204"/>
              </a:rPr>
              <a:t>Application developers</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000" b="0" i="0" u="none" strike="noStrike" kern="0" cap="none" spc="0" normalizeH="0" baseline="0" noProof="0" dirty="0">
                <a:ln>
                  <a:noFill/>
                </a:ln>
                <a:effectLst/>
                <a:uLnTx/>
                <a:uFillTx/>
                <a:latin typeface="Bookman Old Style" panose="02050604050505020204"/>
                <a:ea typeface="+mn-ea"/>
                <a:cs typeface="+mn-cs"/>
              </a:rPr>
              <a:t>Business Analyst</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lang="en-US" sz="1000" kern="0" dirty="0">
                <a:latin typeface="Bookman Old Style" panose="02050604050505020204"/>
              </a:rPr>
              <a:t>Project Manager</a:t>
            </a:r>
            <a:endParaRPr kumimoji="0" lang="en-US" sz="1000" b="0" i="0" u="none" strike="noStrike" kern="0" cap="none" spc="0" normalizeH="0" baseline="0" noProof="0" dirty="0">
              <a:ln>
                <a:noFill/>
              </a:ln>
              <a:effectLst/>
              <a:uLnTx/>
              <a:uFillTx/>
              <a:latin typeface="Bookman Old Style" panose="02050604050505020204"/>
            </a:endParaRPr>
          </a:p>
        </p:txBody>
      </p:sp>
      <p:grpSp>
        <p:nvGrpSpPr>
          <p:cNvPr id="19" name="Group 18">
            <a:extLst>
              <a:ext uri="{FF2B5EF4-FFF2-40B4-BE49-F238E27FC236}">
                <a16:creationId xmlns:a16="http://schemas.microsoft.com/office/drawing/2014/main" id="{C648B493-F787-4E40-84C7-BC891F956F75}"/>
              </a:ext>
            </a:extLst>
          </p:cNvPr>
          <p:cNvGrpSpPr/>
          <p:nvPr/>
        </p:nvGrpSpPr>
        <p:grpSpPr>
          <a:xfrm>
            <a:off x="10902722" y="15408"/>
            <a:ext cx="864036" cy="731520"/>
            <a:chOff x="4379104" y="1882585"/>
            <a:chExt cx="1257236" cy="1255310"/>
          </a:xfrm>
          <a:effectLst>
            <a:outerShdw blurRad="50800" dist="38100" dir="2700000" algn="tl" rotWithShape="0">
              <a:prstClr val="black">
                <a:alpha val="40000"/>
              </a:prstClr>
            </a:outerShdw>
          </a:effectLst>
        </p:grpSpPr>
        <p:sp>
          <p:nvSpPr>
            <p:cNvPr id="20" name="Oval 9">
              <a:extLst>
                <a:ext uri="{FF2B5EF4-FFF2-40B4-BE49-F238E27FC236}">
                  <a16:creationId xmlns:a16="http://schemas.microsoft.com/office/drawing/2014/main" id="{D5E0FF95-313B-4494-BC24-49FAD6A4A942}"/>
                </a:ext>
              </a:extLst>
            </p:cNvPr>
            <p:cNvSpPr>
              <a:spLocks noChangeArrowheads="1"/>
            </p:cNvSpPr>
            <p:nvPr/>
          </p:nvSpPr>
          <p:spPr bwMode="auto">
            <a:xfrm>
              <a:off x="4379104" y="1882585"/>
              <a:ext cx="1257236" cy="1255310"/>
            </a:xfrm>
            <a:prstGeom prst="ellipse">
              <a:avLst/>
            </a:prstGeom>
            <a:noFill/>
            <a:ln w="12700" cap="flat">
              <a:solidFill>
                <a:srgbClr val="40C7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1" name="Oval 13">
              <a:extLst>
                <a:ext uri="{FF2B5EF4-FFF2-40B4-BE49-F238E27FC236}">
                  <a16:creationId xmlns:a16="http://schemas.microsoft.com/office/drawing/2014/main" id="{76E8A21E-9374-447F-8687-46C1EAE2793E}"/>
                </a:ext>
              </a:extLst>
            </p:cNvPr>
            <p:cNvSpPr>
              <a:spLocks noChangeArrowheads="1"/>
            </p:cNvSpPr>
            <p:nvPr/>
          </p:nvSpPr>
          <p:spPr bwMode="auto">
            <a:xfrm>
              <a:off x="4437826" y="1941307"/>
              <a:ext cx="1141716" cy="1139791"/>
            </a:xfrm>
            <a:prstGeom prst="ellipse">
              <a:avLst/>
            </a:prstGeom>
            <a:solidFill>
              <a:srgbClr val="40C7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2" name="Freeform 17">
              <a:extLst>
                <a:ext uri="{FF2B5EF4-FFF2-40B4-BE49-F238E27FC236}">
                  <a16:creationId xmlns:a16="http://schemas.microsoft.com/office/drawing/2014/main" id="{61C2F21E-8E94-4438-B3F9-7AE7A3939B6A}"/>
                </a:ext>
              </a:extLst>
            </p:cNvPr>
            <p:cNvSpPr>
              <a:spLocks/>
            </p:cNvSpPr>
            <p:nvPr/>
          </p:nvSpPr>
          <p:spPr bwMode="auto">
            <a:xfrm>
              <a:off x="5008684" y="2011581"/>
              <a:ext cx="498659" cy="499622"/>
            </a:xfrm>
            <a:custGeom>
              <a:avLst/>
              <a:gdLst>
                <a:gd name="T0" fmla="*/ 0 w 262"/>
                <a:gd name="T1" fmla="*/ 1 h 263"/>
                <a:gd name="T2" fmla="*/ 4 w 262"/>
                <a:gd name="T3" fmla="*/ 1 h 263"/>
                <a:gd name="T4" fmla="*/ 18 w 262"/>
                <a:gd name="T5" fmla="*/ 0 h 263"/>
                <a:gd name="T6" fmla="*/ 27 w 262"/>
                <a:gd name="T7" fmla="*/ 0 h 263"/>
                <a:gd name="T8" fmla="*/ 38 w 262"/>
                <a:gd name="T9" fmla="*/ 1 h 263"/>
                <a:gd name="T10" fmla="*/ 64 w 262"/>
                <a:gd name="T11" fmla="*/ 5 h 263"/>
                <a:gd name="T12" fmla="*/ 79 w 262"/>
                <a:gd name="T13" fmla="*/ 8 h 263"/>
                <a:gd name="T14" fmla="*/ 95 w 262"/>
                <a:gd name="T15" fmla="*/ 13 h 263"/>
                <a:gd name="T16" fmla="*/ 128 w 262"/>
                <a:gd name="T17" fmla="*/ 27 h 263"/>
                <a:gd name="T18" fmla="*/ 160 w 262"/>
                <a:gd name="T19" fmla="*/ 47 h 263"/>
                <a:gd name="T20" fmla="*/ 190 w 262"/>
                <a:gd name="T21" fmla="*/ 72 h 263"/>
                <a:gd name="T22" fmla="*/ 216 w 262"/>
                <a:gd name="T23" fmla="*/ 102 h 263"/>
                <a:gd name="T24" fmla="*/ 236 w 262"/>
                <a:gd name="T25" fmla="*/ 135 h 263"/>
                <a:gd name="T26" fmla="*/ 250 w 262"/>
                <a:gd name="T27" fmla="*/ 167 h 263"/>
                <a:gd name="T28" fmla="*/ 254 w 262"/>
                <a:gd name="T29" fmla="*/ 183 h 263"/>
                <a:gd name="T30" fmla="*/ 258 w 262"/>
                <a:gd name="T31" fmla="*/ 198 h 263"/>
                <a:gd name="T32" fmla="*/ 260 w 262"/>
                <a:gd name="T33" fmla="*/ 212 h 263"/>
                <a:gd name="T34" fmla="*/ 261 w 262"/>
                <a:gd name="T35" fmla="*/ 224 h 263"/>
                <a:gd name="T36" fmla="*/ 262 w 262"/>
                <a:gd name="T37" fmla="*/ 236 h 263"/>
                <a:gd name="T38" fmla="*/ 262 w 262"/>
                <a:gd name="T39" fmla="*/ 245 h 263"/>
                <a:gd name="T40" fmla="*/ 262 w 262"/>
                <a:gd name="T41" fmla="*/ 258 h 263"/>
                <a:gd name="T42" fmla="*/ 261 w 262"/>
                <a:gd name="T43" fmla="*/ 263 h 263"/>
                <a:gd name="T44" fmla="*/ 261 w 262"/>
                <a:gd name="T45" fmla="*/ 258 h 263"/>
                <a:gd name="T46" fmla="*/ 259 w 262"/>
                <a:gd name="T47" fmla="*/ 245 h 263"/>
                <a:gd name="T48" fmla="*/ 258 w 262"/>
                <a:gd name="T49" fmla="*/ 236 h 263"/>
                <a:gd name="T50" fmla="*/ 255 w 262"/>
                <a:gd name="T51" fmla="*/ 225 h 263"/>
                <a:gd name="T52" fmla="*/ 249 w 262"/>
                <a:gd name="T53" fmla="*/ 200 h 263"/>
                <a:gd name="T54" fmla="*/ 244 w 262"/>
                <a:gd name="T55" fmla="*/ 186 h 263"/>
                <a:gd name="T56" fmla="*/ 238 w 262"/>
                <a:gd name="T57" fmla="*/ 172 h 263"/>
                <a:gd name="T58" fmla="*/ 223 w 262"/>
                <a:gd name="T59" fmla="*/ 141 h 263"/>
                <a:gd name="T60" fmla="*/ 203 w 262"/>
                <a:gd name="T61" fmla="*/ 111 h 263"/>
                <a:gd name="T62" fmla="*/ 179 w 262"/>
                <a:gd name="T63" fmla="*/ 83 h 263"/>
                <a:gd name="T64" fmla="*/ 151 w 262"/>
                <a:gd name="T65" fmla="*/ 59 h 263"/>
                <a:gd name="T66" fmla="*/ 121 w 262"/>
                <a:gd name="T67" fmla="*/ 39 h 263"/>
                <a:gd name="T68" fmla="*/ 91 w 262"/>
                <a:gd name="T69" fmla="*/ 24 h 263"/>
                <a:gd name="T70" fmla="*/ 76 w 262"/>
                <a:gd name="T71" fmla="*/ 18 h 263"/>
                <a:gd name="T72" fmla="*/ 62 w 262"/>
                <a:gd name="T73" fmla="*/ 13 h 263"/>
                <a:gd name="T74" fmla="*/ 37 w 262"/>
                <a:gd name="T75" fmla="*/ 7 h 263"/>
                <a:gd name="T76" fmla="*/ 26 w 262"/>
                <a:gd name="T77" fmla="*/ 5 h 263"/>
                <a:gd name="T78" fmla="*/ 17 w 262"/>
                <a:gd name="T79" fmla="*/ 3 h 263"/>
                <a:gd name="T80" fmla="*/ 4 w 262"/>
                <a:gd name="T81" fmla="*/ 2 h 263"/>
                <a:gd name="T82" fmla="*/ 0 w 262"/>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 h="263">
                  <a:moveTo>
                    <a:pt x="0" y="1"/>
                  </a:moveTo>
                  <a:cubicBezTo>
                    <a:pt x="0" y="1"/>
                    <a:pt x="1" y="1"/>
                    <a:pt x="4" y="1"/>
                  </a:cubicBezTo>
                  <a:cubicBezTo>
                    <a:pt x="7" y="1"/>
                    <a:pt x="12" y="0"/>
                    <a:pt x="18" y="0"/>
                  </a:cubicBezTo>
                  <a:cubicBezTo>
                    <a:pt x="20" y="0"/>
                    <a:pt x="24" y="0"/>
                    <a:pt x="27" y="0"/>
                  </a:cubicBezTo>
                  <a:cubicBezTo>
                    <a:pt x="30" y="1"/>
                    <a:pt x="34" y="1"/>
                    <a:pt x="38" y="1"/>
                  </a:cubicBezTo>
                  <a:cubicBezTo>
                    <a:pt x="46" y="2"/>
                    <a:pt x="55" y="3"/>
                    <a:pt x="64" y="5"/>
                  </a:cubicBezTo>
                  <a:cubicBezTo>
                    <a:pt x="69" y="6"/>
                    <a:pt x="74" y="7"/>
                    <a:pt x="79" y="8"/>
                  </a:cubicBezTo>
                  <a:cubicBezTo>
                    <a:pt x="84" y="10"/>
                    <a:pt x="90" y="11"/>
                    <a:pt x="95" y="13"/>
                  </a:cubicBezTo>
                  <a:cubicBezTo>
                    <a:pt x="106" y="16"/>
                    <a:pt x="117" y="21"/>
                    <a:pt x="128" y="27"/>
                  </a:cubicBezTo>
                  <a:cubicBezTo>
                    <a:pt x="139" y="32"/>
                    <a:pt x="150" y="39"/>
                    <a:pt x="160" y="47"/>
                  </a:cubicBezTo>
                  <a:cubicBezTo>
                    <a:pt x="171" y="54"/>
                    <a:pt x="181" y="63"/>
                    <a:pt x="190" y="72"/>
                  </a:cubicBezTo>
                  <a:cubicBezTo>
                    <a:pt x="200" y="82"/>
                    <a:pt x="208" y="92"/>
                    <a:pt x="216" y="102"/>
                  </a:cubicBezTo>
                  <a:cubicBezTo>
                    <a:pt x="224" y="113"/>
                    <a:pt x="230" y="124"/>
                    <a:pt x="236" y="135"/>
                  </a:cubicBezTo>
                  <a:cubicBezTo>
                    <a:pt x="241" y="146"/>
                    <a:pt x="246" y="157"/>
                    <a:pt x="250" y="167"/>
                  </a:cubicBezTo>
                  <a:cubicBezTo>
                    <a:pt x="252" y="173"/>
                    <a:pt x="253" y="178"/>
                    <a:pt x="254" y="183"/>
                  </a:cubicBezTo>
                  <a:cubicBezTo>
                    <a:pt x="256" y="188"/>
                    <a:pt x="257" y="193"/>
                    <a:pt x="258" y="198"/>
                  </a:cubicBezTo>
                  <a:cubicBezTo>
                    <a:pt x="259" y="203"/>
                    <a:pt x="260" y="207"/>
                    <a:pt x="260" y="212"/>
                  </a:cubicBezTo>
                  <a:cubicBezTo>
                    <a:pt x="261" y="216"/>
                    <a:pt x="261" y="220"/>
                    <a:pt x="261" y="224"/>
                  </a:cubicBezTo>
                  <a:cubicBezTo>
                    <a:pt x="262" y="228"/>
                    <a:pt x="262" y="232"/>
                    <a:pt x="262" y="236"/>
                  </a:cubicBezTo>
                  <a:cubicBezTo>
                    <a:pt x="262" y="239"/>
                    <a:pt x="262" y="242"/>
                    <a:pt x="262" y="245"/>
                  </a:cubicBezTo>
                  <a:cubicBezTo>
                    <a:pt x="262" y="251"/>
                    <a:pt x="262" y="255"/>
                    <a:pt x="262" y="258"/>
                  </a:cubicBezTo>
                  <a:cubicBezTo>
                    <a:pt x="261" y="261"/>
                    <a:pt x="261" y="263"/>
                    <a:pt x="261" y="263"/>
                  </a:cubicBezTo>
                  <a:cubicBezTo>
                    <a:pt x="261" y="263"/>
                    <a:pt x="261" y="261"/>
                    <a:pt x="261" y="258"/>
                  </a:cubicBezTo>
                  <a:cubicBezTo>
                    <a:pt x="260" y="255"/>
                    <a:pt x="260" y="251"/>
                    <a:pt x="259" y="245"/>
                  </a:cubicBezTo>
                  <a:cubicBezTo>
                    <a:pt x="259" y="242"/>
                    <a:pt x="258" y="239"/>
                    <a:pt x="258" y="236"/>
                  </a:cubicBezTo>
                  <a:cubicBezTo>
                    <a:pt x="257" y="233"/>
                    <a:pt x="256" y="229"/>
                    <a:pt x="255" y="225"/>
                  </a:cubicBezTo>
                  <a:cubicBezTo>
                    <a:pt x="254" y="218"/>
                    <a:pt x="252" y="209"/>
                    <a:pt x="249" y="200"/>
                  </a:cubicBezTo>
                  <a:cubicBezTo>
                    <a:pt x="248" y="196"/>
                    <a:pt x="246" y="191"/>
                    <a:pt x="244" y="186"/>
                  </a:cubicBezTo>
                  <a:cubicBezTo>
                    <a:pt x="242" y="182"/>
                    <a:pt x="241" y="177"/>
                    <a:pt x="238" y="172"/>
                  </a:cubicBezTo>
                  <a:cubicBezTo>
                    <a:pt x="234" y="162"/>
                    <a:pt x="229" y="152"/>
                    <a:pt x="223" y="141"/>
                  </a:cubicBezTo>
                  <a:cubicBezTo>
                    <a:pt x="218" y="131"/>
                    <a:pt x="211" y="121"/>
                    <a:pt x="203" y="111"/>
                  </a:cubicBezTo>
                  <a:cubicBezTo>
                    <a:pt x="196" y="102"/>
                    <a:pt x="188" y="92"/>
                    <a:pt x="179" y="83"/>
                  </a:cubicBezTo>
                  <a:cubicBezTo>
                    <a:pt x="170" y="75"/>
                    <a:pt x="161" y="66"/>
                    <a:pt x="151" y="59"/>
                  </a:cubicBezTo>
                  <a:cubicBezTo>
                    <a:pt x="141" y="52"/>
                    <a:pt x="131" y="45"/>
                    <a:pt x="121" y="39"/>
                  </a:cubicBezTo>
                  <a:cubicBezTo>
                    <a:pt x="111" y="33"/>
                    <a:pt x="101" y="28"/>
                    <a:pt x="91" y="24"/>
                  </a:cubicBezTo>
                  <a:cubicBezTo>
                    <a:pt x="86" y="22"/>
                    <a:pt x="81" y="20"/>
                    <a:pt x="76" y="18"/>
                  </a:cubicBezTo>
                  <a:cubicBezTo>
                    <a:pt x="71" y="17"/>
                    <a:pt x="67" y="15"/>
                    <a:pt x="62" y="13"/>
                  </a:cubicBezTo>
                  <a:cubicBezTo>
                    <a:pt x="53" y="11"/>
                    <a:pt x="45" y="9"/>
                    <a:pt x="37" y="7"/>
                  </a:cubicBezTo>
                  <a:cubicBezTo>
                    <a:pt x="33" y="6"/>
                    <a:pt x="30" y="6"/>
                    <a:pt x="26" y="5"/>
                  </a:cubicBezTo>
                  <a:cubicBezTo>
                    <a:pt x="23" y="4"/>
                    <a:pt x="20" y="4"/>
                    <a:pt x="17" y="3"/>
                  </a:cubicBezTo>
                  <a:cubicBezTo>
                    <a:pt x="12" y="3"/>
                    <a:pt x="7" y="2"/>
                    <a:pt x="4" y="2"/>
                  </a:cubicBezTo>
                  <a:cubicBezTo>
                    <a:pt x="1"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3" name="Freeform 29">
              <a:extLst>
                <a:ext uri="{FF2B5EF4-FFF2-40B4-BE49-F238E27FC236}">
                  <a16:creationId xmlns:a16="http://schemas.microsoft.com/office/drawing/2014/main" id="{27FACF35-3CF2-42AA-8864-18FD853F890F}"/>
                </a:ext>
              </a:extLst>
            </p:cNvPr>
            <p:cNvSpPr>
              <a:spLocks noEditPoints="1"/>
            </p:cNvSpPr>
            <p:nvPr/>
          </p:nvSpPr>
          <p:spPr bwMode="auto">
            <a:xfrm>
              <a:off x="4634209" y="2144429"/>
              <a:ext cx="747025" cy="737399"/>
            </a:xfrm>
            <a:custGeom>
              <a:avLst/>
              <a:gdLst>
                <a:gd name="T0" fmla="*/ 301 w 393"/>
                <a:gd name="T1" fmla="*/ 178 h 388"/>
                <a:gd name="T2" fmla="*/ 345 w 393"/>
                <a:gd name="T3" fmla="*/ 128 h 388"/>
                <a:gd name="T4" fmla="*/ 364 w 393"/>
                <a:gd name="T5" fmla="*/ 211 h 388"/>
                <a:gd name="T6" fmla="*/ 292 w 393"/>
                <a:gd name="T7" fmla="*/ 191 h 388"/>
                <a:gd name="T8" fmla="*/ 257 w 393"/>
                <a:gd name="T9" fmla="*/ 221 h 388"/>
                <a:gd name="T10" fmla="*/ 271 w 393"/>
                <a:gd name="T11" fmla="*/ 297 h 388"/>
                <a:gd name="T12" fmla="*/ 335 w 393"/>
                <a:gd name="T13" fmla="*/ 331 h 388"/>
                <a:gd name="T14" fmla="*/ 257 w 393"/>
                <a:gd name="T15" fmla="*/ 367 h 388"/>
                <a:gd name="T16" fmla="*/ 264 w 393"/>
                <a:gd name="T17" fmla="*/ 307 h 388"/>
                <a:gd name="T18" fmla="*/ 175 w 393"/>
                <a:gd name="T19" fmla="*/ 263 h 388"/>
                <a:gd name="T20" fmla="*/ 138 w 393"/>
                <a:gd name="T21" fmla="*/ 306 h 388"/>
                <a:gd name="T22" fmla="*/ 107 w 393"/>
                <a:gd name="T23" fmla="*/ 385 h 388"/>
                <a:gd name="T24" fmla="*/ 119 w 393"/>
                <a:gd name="T25" fmla="*/ 299 h 388"/>
                <a:gd name="T26" fmla="*/ 162 w 393"/>
                <a:gd name="T27" fmla="*/ 257 h 388"/>
                <a:gd name="T28" fmla="*/ 133 w 393"/>
                <a:gd name="T29" fmla="*/ 207 h 388"/>
                <a:gd name="T30" fmla="*/ 89 w 393"/>
                <a:gd name="T31" fmla="*/ 188 h 388"/>
                <a:gd name="T32" fmla="*/ 7 w 393"/>
                <a:gd name="T33" fmla="*/ 157 h 388"/>
                <a:gd name="T34" fmla="*/ 92 w 393"/>
                <a:gd name="T35" fmla="*/ 178 h 388"/>
                <a:gd name="T36" fmla="*/ 196 w 393"/>
                <a:gd name="T37" fmla="*/ 139 h 388"/>
                <a:gd name="T38" fmla="*/ 187 w 393"/>
                <a:gd name="T39" fmla="*/ 86 h 388"/>
                <a:gd name="T40" fmla="*/ 198 w 393"/>
                <a:gd name="T41" fmla="*/ 0 h 388"/>
                <a:gd name="T42" fmla="*/ 215 w 393"/>
                <a:gd name="T43" fmla="*/ 83 h 388"/>
                <a:gd name="T44" fmla="*/ 207 w 393"/>
                <a:gd name="T45" fmla="*/ 133 h 388"/>
                <a:gd name="T46" fmla="*/ 259 w 393"/>
                <a:gd name="T47" fmla="*/ 189 h 388"/>
                <a:gd name="T48" fmla="*/ 112 w 393"/>
                <a:gd name="T49" fmla="*/ 372 h 388"/>
                <a:gd name="T50" fmla="*/ 112 w 393"/>
                <a:gd name="T51" fmla="*/ 310 h 388"/>
                <a:gd name="T52" fmla="*/ 323 w 393"/>
                <a:gd name="T53" fmla="*/ 341 h 388"/>
                <a:gd name="T54" fmla="*/ 261 w 393"/>
                <a:gd name="T55" fmla="*/ 342 h 388"/>
                <a:gd name="T56" fmla="*/ 323 w 393"/>
                <a:gd name="T57" fmla="*/ 341 h 388"/>
                <a:gd name="T58" fmla="*/ 166 w 393"/>
                <a:gd name="T59" fmla="*/ 44 h 388"/>
                <a:gd name="T60" fmla="*/ 228 w 393"/>
                <a:gd name="T61" fmla="*/ 44 h 388"/>
                <a:gd name="T62" fmla="*/ 48 w 393"/>
                <a:gd name="T63" fmla="*/ 202 h 388"/>
                <a:gd name="T64" fmla="*/ 48 w 393"/>
                <a:gd name="T65" fmla="*/ 140 h 388"/>
                <a:gd name="T66" fmla="*/ 48 w 393"/>
                <a:gd name="T67" fmla="*/ 202 h 388"/>
                <a:gd name="T68" fmla="*/ 376 w 393"/>
                <a:gd name="T69" fmla="*/ 172 h 388"/>
                <a:gd name="T70" fmla="*/ 315 w 393"/>
                <a:gd name="T71" fmla="*/ 17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3" h="388">
                  <a:moveTo>
                    <a:pt x="259" y="189"/>
                  </a:moveTo>
                  <a:cubicBezTo>
                    <a:pt x="274" y="185"/>
                    <a:pt x="288" y="181"/>
                    <a:pt x="301" y="178"/>
                  </a:cubicBezTo>
                  <a:cubicBezTo>
                    <a:pt x="302" y="172"/>
                    <a:pt x="302" y="167"/>
                    <a:pt x="303" y="163"/>
                  </a:cubicBezTo>
                  <a:cubicBezTo>
                    <a:pt x="307" y="142"/>
                    <a:pt x="324" y="128"/>
                    <a:pt x="345" y="128"/>
                  </a:cubicBezTo>
                  <a:cubicBezTo>
                    <a:pt x="366" y="128"/>
                    <a:pt x="383" y="141"/>
                    <a:pt x="388" y="162"/>
                  </a:cubicBezTo>
                  <a:cubicBezTo>
                    <a:pt x="393" y="182"/>
                    <a:pt x="382" y="202"/>
                    <a:pt x="364" y="211"/>
                  </a:cubicBezTo>
                  <a:cubicBezTo>
                    <a:pt x="345" y="219"/>
                    <a:pt x="322" y="214"/>
                    <a:pt x="311" y="197"/>
                  </a:cubicBezTo>
                  <a:cubicBezTo>
                    <a:pt x="306" y="189"/>
                    <a:pt x="301" y="187"/>
                    <a:pt x="292" y="191"/>
                  </a:cubicBezTo>
                  <a:cubicBezTo>
                    <a:pt x="291" y="191"/>
                    <a:pt x="290" y="192"/>
                    <a:pt x="288" y="192"/>
                  </a:cubicBezTo>
                  <a:cubicBezTo>
                    <a:pt x="271" y="195"/>
                    <a:pt x="258" y="199"/>
                    <a:pt x="257" y="221"/>
                  </a:cubicBezTo>
                  <a:cubicBezTo>
                    <a:pt x="256" y="232"/>
                    <a:pt x="246" y="243"/>
                    <a:pt x="239" y="255"/>
                  </a:cubicBezTo>
                  <a:cubicBezTo>
                    <a:pt x="249" y="268"/>
                    <a:pt x="259" y="283"/>
                    <a:pt x="271" y="297"/>
                  </a:cubicBezTo>
                  <a:cubicBezTo>
                    <a:pt x="272" y="299"/>
                    <a:pt x="278" y="300"/>
                    <a:pt x="281" y="299"/>
                  </a:cubicBezTo>
                  <a:cubicBezTo>
                    <a:pt x="306" y="294"/>
                    <a:pt x="329" y="307"/>
                    <a:pt x="335" y="331"/>
                  </a:cubicBezTo>
                  <a:cubicBezTo>
                    <a:pt x="340" y="354"/>
                    <a:pt x="326" y="378"/>
                    <a:pt x="302" y="384"/>
                  </a:cubicBezTo>
                  <a:cubicBezTo>
                    <a:pt x="286" y="388"/>
                    <a:pt x="267" y="381"/>
                    <a:pt x="257" y="367"/>
                  </a:cubicBezTo>
                  <a:cubicBezTo>
                    <a:pt x="247" y="352"/>
                    <a:pt x="246" y="332"/>
                    <a:pt x="256" y="317"/>
                  </a:cubicBezTo>
                  <a:cubicBezTo>
                    <a:pt x="259" y="314"/>
                    <a:pt x="261" y="311"/>
                    <a:pt x="264" y="307"/>
                  </a:cubicBezTo>
                  <a:cubicBezTo>
                    <a:pt x="253" y="291"/>
                    <a:pt x="241" y="275"/>
                    <a:pt x="229" y="259"/>
                  </a:cubicBezTo>
                  <a:cubicBezTo>
                    <a:pt x="211" y="267"/>
                    <a:pt x="194" y="269"/>
                    <a:pt x="175" y="263"/>
                  </a:cubicBezTo>
                  <a:cubicBezTo>
                    <a:pt x="173" y="263"/>
                    <a:pt x="170" y="264"/>
                    <a:pt x="168" y="266"/>
                  </a:cubicBezTo>
                  <a:cubicBezTo>
                    <a:pt x="158" y="279"/>
                    <a:pt x="148" y="292"/>
                    <a:pt x="138" y="306"/>
                  </a:cubicBezTo>
                  <a:cubicBezTo>
                    <a:pt x="150" y="317"/>
                    <a:pt x="156" y="330"/>
                    <a:pt x="155" y="345"/>
                  </a:cubicBezTo>
                  <a:cubicBezTo>
                    <a:pt x="153" y="370"/>
                    <a:pt x="131" y="388"/>
                    <a:pt x="107" y="385"/>
                  </a:cubicBezTo>
                  <a:cubicBezTo>
                    <a:pt x="82" y="382"/>
                    <a:pt x="65" y="359"/>
                    <a:pt x="69" y="334"/>
                  </a:cubicBezTo>
                  <a:cubicBezTo>
                    <a:pt x="73" y="311"/>
                    <a:pt x="96" y="294"/>
                    <a:pt x="119" y="299"/>
                  </a:cubicBezTo>
                  <a:cubicBezTo>
                    <a:pt x="127" y="301"/>
                    <a:pt x="131" y="299"/>
                    <a:pt x="136" y="292"/>
                  </a:cubicBezTo>
                  <a:cubicBezTo>
                    <a:pt x="143" y="281"/>
                    <a:pt x="152" y="269"/>
                    <a:pt x="162" y="257"/>
                  </a:cubicBezTo>
                  <a:cubicBezTo>
                    <a:pt x="157" y="252"/>
                    <a:pt x="152" y="248"/>
                    <a:pt x="148" y="244"/>
                  </a:cubicBezTo>
                  <a:cubicBezTo>
                    <a:pt x="139" y="233"/>
                    <a:pt x="135" y="220"/>
                    <a:pt x="133" y="207"/>
                  </a:cubicBezTo>
                  <a:cubicBezTo>
                    <a:pt x="132" y="204"/>
                    <a:pt x="129" y="199"/>
                    <a:pt x="126" y="199"/>
                  </a:cubicBezTo>
                  <a:cubicBezTo>
                    <a:pt x="114" y="195"/>
                    <a:pt x="102" y="192"/>
                    <a:pt x="89" y="188"/>
                  </a:cubicBezTo>
                  <a:cubicBezTo>
                    <a:pt x="68" y="214"/>
                    <a:pt x="49" y="221"/>
                    <a:pt x="27" y="210"/>
                  </a:cubicBezTo>
                  <a:cubicBezTo>
                    <a:pt x="9" y="199"/>
                    <a:pt x="0" y="178"/>
                    <a:pt x="7" y="157"/>
                  </a:cubicBezTo>
                  <a:cubicBezTo>
                    <a:pt x="14" y="137"/>
                    <a:pt x="33" y="126"/>
                    <a:pt x="55" y="129"/>
                  </a:cubicBezTo>
                  <a:cubicBezTo>
                    <a:pt x="77" y="131"/>
                    <a:pt x="90" y="149"/>
                    <a:pt x="92" y="178"/>
                  </a:cubicBezTo>
                  <a:cubicBezTo>
                    <a:pt x="106" y="182"/>
                    <a:pt x="119" y="185"/>
                    <a:pt x="134" y="189"/>
                  </a:cubicBezTo>
                  <a:cubicBezTo>
                    <a:pt x="143" y="159"/>
                    <a:pt x="164" y="142"/>
                    <a:pt x="196" y="139"/>
                  </a:cubicBezTo>
                  <a:cubicBezTo>
                    <a:pt x="196" y="123"/>
                    <a:pt x="196" y="107"/>
                    <a:pt x="195" y="92"/>
                  </a:cubicBezTo>
                  <a:cubicBezTo>
                    <a:pt x="195" y="90"/>
                    <a:pt x="190" y="87"/>
                    <a:pt x="187" y="86"/>
                  </a:cubicBezTo>
                  <a:cubicBezTo>
                    <a:pt x="164" y="80"/>
                    <a:pt x="151" y="61"/>
                    <a:pt x="154" y="37"/>
                  </a:cubicBezTo>
                  <a:cubicBezTo>
                    <a:pt x="157" y="16"/>
                    <a:pt x="176" y="0"/>
                    <a:pt x="198" y="0"/>
                  </a:cubicBezTo>
                  <a:cubicBezTo>
                    <a:pt x="218" y="1"/>
                    <a:pt x="235" y="15"/>
                    <a:pt x="239" y="34"/>
                  </a:cubicBezTo>
                  <a:cubicBezTo>
                    <a:pt x="244" y="54"/>
                    <a:pt x="234" y="75"/>
                    <a:pt x="215" y="83"/>
                  </a:cubicBezTo>
                  <a:cubicBezTo>
                    <a:pt x="208" y="86"/>
                    <a:pt x="206" y="90"/>
                    <a:pt x="206" y="98"/>
                  </a:cubicBezTo>
                  <a:cubicBezTo>
                    <a:pt x="207" y="109"/>
                    <a:pt x="206" y="121"/>
                    <a:pt x="207" y="133"/>
                  </a:cubicBezTo>
                  <a:cubicBezTo>
                    <a:pt x="207" y="136"/>
                    <a:pt x="209" y="140"/>
                    <a:pt x="212" y="141"/>
                  </a:cubicBezTo>
                  <a:cubicBezTo>
                    <a:pt x="236" y="148"/>
                    <a:pt x="251" y="164"/>
                    <a:pt x="259" y="189"/>
                  </a:cubicBezTo>
                  <a:close/>
                  <a:moveTo>
                    <a:pt x="81" y="341"/>
                  </a:moveTo>
                  <a:cubicBezTo>
                    <a:pt x="81" y="359"/>
                    <a:pt x="94" y="372"/>
                    <a:pt x="112" y="372"/>
                  </a:cubicBezTo>
                  <a:cubicBezTo>
                    <a:pt x="129" y="372"/>
                    <a:pt x="142" y="359"/>
                    <a:pt x="143" y="342"/>
                  </a:cubicBezTo>
                  <a:cubicBezTo>
                    <a:pt x="143" y="325"/>
                    <a:pt x="129" y="311"/>
                    <a:pt x="112" y="310"/>
                  </a:cubicBezTo>
                  <a:cubicBezTo>
                    <a:pt x="95" y="310"/>
                    <a:pt x="81" y="324"/>
                    <a:pt x="81" y="341"/>
                  </a:cubicBezTo>
                  <a:close/>
                  <a:moveTo>
                    <a:pt x="323" y="341"/>
                  </a:moveTo>
                  <a:cubicBezTo>
                    <a:pt x="323" y="324"/>
                    <a:pt x="309" y="310"/>
                    <a:pt x="292" y="310"/>
                  </a:cubicBezTo>
                  <a:cubicBezTo>
                    <a:pt x="275" y="311"/>
                    <a:pt x="261" y="325"/>
                    <a:pt x="261" y="342"/>
                  </a:cubicBezTo>
                  <a:cubicBezTo>
                    <a:pt x="262" y="359"/>
                    <a:pt x="275" y="372"/>
                    <a:pt x="292" y="372"/>
                  </a:cubicBezTo>
                  <a:cubicBezTo>
                    <a:pt x="310" y="372"/>
                    <a:pt x="323" y="359"/>
                    <a:pt x="323" y="341"/>
                  </a:cubicBezTo>
                  <a:close/>
                  <a:moveTo>
                    <a:pt x="197" y="13"/>
                  </a:moveTo>
                  <a:cubicBezTo>
                    <a:pt x="179" y="13"/>
                    <a:pt x="166" y="27"/>
                    <a:pt x="166" y="44"/>
                  </a:cubicBezTo>
                  <a:cubicBezTo>
                    <a:pt x="166" y="61"/>
                    <a:pt x="180" y="74"/>
                    <a:pt x="197" y="75"/>
                  </a:cubicBezTo>
                  <a:cubicBezTo>
                    <a:pt x="213" y="75"/>
                    <a:pt x="227" y="61"/>
                    <a:pt x="228" y="44"/>
                  </a:cubicBezTo>
                  <a:cubicBezTo>
                    <a:pt x="228" y="27"/>
                    <a:pt x="214" y="13"/>
                    <a:pt x="197" y="13"/>
                  </a:cubicBezTo>
                  <a:close/>
                  <a:moveTo>
                    <a:pt x="48" y="202"/>
                  </a:moveTo>
                  <a:cubicBezTo>
                    <a:pt x="65" y="202"/>
                    <a:pt x="79" y="189"/>
                    <a:pt x="79" y="172"/>
                  </a:cubicBezTo>
                  <a:cubicBezTo>
                    <a:pt x="79" y="155"/>
                    <a:pt x="65" y="141"/>
                    <a:pt x="48" y="140"/>
                  </a:cubicBezTo>
                  <a:cubicBezTo>
                    <a:pt x="31" y="140"/>
                    <a:pt x="17" y="154"/>
                    <a:pt x="17" y="172"/>
                  </a:cubicBezTo>
                  <a:cubicBezTo>
                    <a:pt x="17" y="189"/>
                    <a:pt x="30" y="202"/>
                    <a:pt x="48" y="202"/>
                  </a:cubicBezTo>
                  <a:close/>
                  <a:moveTo>
                    <a:pt x="346" y="202"/>
                  </a:moveTo>
                  <a:cubicBezTo>
                    <a:pt x="363" y="202"/>
                    <a:pt x="376" y="189"/>
                    <a:pt x="376" y="172"/>
                  </a:cubicBezTo>
                  <a:cubicBezTo>
                    <a:pt x="377" y="154"/>
                    <a:pt x="363" y="140"/>
                    <a:pt x="346" y="140"/>
                  </a:cubicBezTo>
                  <a:cubicBezTo>
                    <a:pt x="328" y="140"/>
                    <a:pt x="314" y="155"/>
                    <a:pt x="315" y="172"/>
                  </a:cubicBezTo>
                  <a:cubicBezTo>
                    <a:pt x="315" y="189"/>
                    <a:pt x="328" y="202"/>
                    <a:pt x="346" y="202"/>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sp>
        <p:nvSpPr>
          <p:cNvPr id="24" name="Right Arrow 38">
            <a:extLst>
              <a:ext uri="{FF2B5EF4-FFF2-40B4-BE49-F238E27FC236}">
                <a16:creationId xmlns:a16="http://schemas.microsoft.com/office/drawing/2014/main" id="{DD2BA7F3-1BE8-6A4D-B18E-C594FD924867}"/>
              </a:ext>
            </a:extLst>
          </p:cNvPr>
          <p:cNvSpPr/>
          <p:nvPr/>
        </p:nvSpPr>
        <p:spPr>
          <a:xfrm>
            <a:off x="3779382" y="3113912"/>
            <a:ext cx="4723171" cy="731330"/>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Environment Access</a:t>
            </a:r>
          </a:p>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Tools Setup</a:t>
            </a:r>
          </a:p>
        </p:txBody>
      </p:sp>
    </p:spTree>
    <p:extLst>
      <p:ext uri="{BB962C8B-B14F-4D97-AF65-F5344CB8AC3E}">
        <p14:creationId xmlns:p14="http://schemas.microsoft.com/office/powerpoint/2010/main" val="268588103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p:txBody>
          <a:bodyPr/>
          <a:lstStyle/>
          <a:p>
            <a:r>
              <a:rPr lang="en-US" dirty="0">
                <a:cs typeface="Arial" panose="020B0604020202020204" pitchFamily="34" charset="0"/>
              </a:rPr>
              <a:t>Analyze Phase</a:t>
            </a:r>
            <a:br>
              <a:rPr lang="en-US" b="0" dirty="0"/>
            </a:br>
            <a:r>
              <a:rPr lang="en-US" sz="2000" dirty="0"/>
              <a:t>Week 4 – Week 6</a:t>
            </a:r>
          </a:p>
        </p:txBody>
      </p:sp>
      <p:sp>
        <p:nvSpPr>
          <p:cNvPr id="4" name="Rectangle 3">
            <a:extLst>
              <a:ext uri="{FF2B5EF4-FFF2-40B4-BE49-F238E27FC236}">
                <a16:creationId xmlns:a16="http://schemas.microsoft.com/office/drawing/2014/main" id="{D3CA5C9C-1656-4359-8204-CB9E0CC84355}"/>
              </a:ext>
            </a:extLst>
          </p:cNvPr>
          <p:cNvSpPr/>
          <p:nvPr/>
        </p:nvSpPr>
        <p:spPr bwMode="auto">
          <a:xfrm>
            <a:off x="455288"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Knowledge sharing sessions completed.</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Tools Setup Completed</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Design Walkthrough and Code Walkthrough completed.</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Understanding of the current features being developed, backlog items and the features to be developed in the future.</a:t>
            </a:r>
          </a:p>
        </p:txBody>
      </p:sp>
      <p:sp>
        <p:nvSpPr>
          <p:cNvPr id="6" name="TextBox 5">
            <a:extLst>
              <a:ext uri="{FF2B5EF4-FFF2-40B4-BE49-F238E27FC236}">
                <a16:creationId xmlns:a16="http://schemas.microsoft.com/office/drawing/2014/main" id="{C0ED2FBB-1A0B-4FB1-9FC2-7C28DFE8FF67}"/>
              </a:ext>
            </a:extLst>
          </p:cNvPr>
          <p:cNvSpPr txBox="1"/>
          <p:nvPr/>
        </p:nvSpPr>
        <p:spPr>
          <a:xfrm>
            <a:off x="4845503" y="1073729"/>
            <a:ext cx="2164627"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Key Activities </a:t>
            </a:r>
          </a:p>
        </p:txBody>
      </p:sp>
      <p:sp>
        <p:nvSpPr>
          <p:cNvPr id="7" name="TextBox 6">
            <a:extLst>
              <a:ext uri="{FF2B5EF4-FFF2-40B4-BE49-F238E27FC236}">
                <a16:creationId xmlns:a16="http://schemas.microsoft.com/office/drawing/2014/main" id="{3173EB9D-8427-4F9A-89CE-235BC3576D47}"/>
              </a:ext>
            </a:extLst>
          </p:cNvPr>
          <p:cNvSpPr txBox="1"/>
          <p:nvPr/>
        </p:nvSpPr>
        <p:spPr>
          <a:xfrm>
            <a:off x="746429" y="1086968"/>
            <a:ext cx="251991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Entry Criteria</a:t>
            </a:r>
          </a:p>
        </p:txBody>
      </p:sp>
      <p:sp>
        <p:nvSpPr>
          <p:cNvPr id="8" name="TextBox 7">
            <a:extLst>
              <a:ext uri="{FF2B5EF4-FFF2-40B4-BE49-F238E27FC236}">
                <a16:creationId xmlns:a16="http://schemas.microsoft.com/office/drawing/2014/main" id="{5B0AD132-6164-400B-A1C0-044EF9F71219}"/>
              </a:ext>
            </a:extLst>
          </p:cNvPr>
          <p:cNvSpPr txBox="1"/>
          <p:nvPr/>
        </p:nvSpPr>
        <p:spPr>
          <a:xfrm>
            <a:off x="9015597" y="1086968"/>
            <a:ext cx="232455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Exit Criteria </a:t>
            </a:r>
          </a:p>
        </p:txBody>
      </p:sp>
      <p:grpSp>
        <p:nvGrpSpPr>
          <p:cNvPr id="12" name="Group 11">
            <a:extLst>
              <a:ext uri="{FF2B5EF4-FFF2-40B4-BE49-F238E27FC236}">
                <a16:creationId xmlns:a16="http://schemas.microsoft.com/office/drawing/2014/main" id="{017DC531-888B-4E9E-8837-4722FF91930B}"/>
              </a:ext>
            </a:extLst>
          </p:cNvPr>
          <p:cNvGrpSpPr/>
          <p:nvPr/>
        </p:nvGrpSpPr>
        <p:grpSpPr>
          <a:xfrm>
            <a:off x="455288" y="4902751"/>
            <a:ext cx="3098202" cy="732304"/>
            <a:chOff x="454634" y="5663784"/>
            <a:chExt cx="3099009" cy="767896"/>
          </a:xfrm>
        </p:grpSpPr>
        <p:sp>
          <p:nvSpPr>
            <p:cNvPr id="13" name="Rectangle 12">
              <a:extLst>
                <a:ext uri="{FF2B5EF4-FFF2-40B4-BE49-F238E27FC236}">
                  <a16:creationId xmlns:a16="http://schemas.microsoft.com/office/drawing/2014/main" id="{A4535BFF-A84A-4B36-888A-9B6B8975627F}"/>
                </a:ext>
              </a:extLst>
            </p:cNvPr>
            <p:cNvSpPr/>
            <p:nvPr/>
          </p:nvSpPr>
          <p:spPr>
            <a:xfrm>
              <a:off x="454634" y="5663784"/>
              <a:ext cx="3099009" cy="767896"/>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4" name="Rectangle 13">
              <a:extLst>
                <a:ext uri="{FF2B5EF4-FFF2-40B4-BE49-F238E27FC236}">
                  <a16:creationId xmlns:a16="http://schemas.microsoft.com/office/drawing/2014/main" id="{6283DB49-8A93-4109-BDA4-DD83FA2118D2}"/>
                </a:ext>
              </a:extLst>
            </p:cNvPr>
            <p:cNvSpPr/>
            <p:nvPr/>
          </p:nvSpPr>
          <p:spPr>
            <a:xfrm>
              <a:off x="1078966" y="5821818"/>
              <a:ext cx="1850347" cy="451829"/>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KPMG Stakeholders</a:t>
              </a:r>
              <a:b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b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 Requirement</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grpSp>
        <p:nvGrpSpPr>
          <p:cNvPr id="15" name="Group 14">
            <a:extLst>
              <a:ext uri="{FF2B5EF4-FFF2-40B4-BE49-F238E27FC236}">
                <a16:creationId xmlns:a16="http://schemas.microsoft.com/office/drawing/2014/main" id="{FFB6CD03-8E00-4E11-9619-C7918CB9940D}"/>
              </a:ext>
            </a:extLst>
          </p:cNvPr>
          <p:cNvGrpSpPr/>
          <p:nvPr/>
        </p:nvGrpSpPr>
        <p:grpSpPr>
          <a:xfrm>
            <a:off x="455288" y="3911475"/>
            <a:ext cx="3102192" cy="732665"/>
            <a:chOff x="454634" y="3917619"/>
            <a:chExt cx="3103000" cy="768274"/>
          </a:xfrm>
        </p:grpSpPr>
        <p:sp>
          <p:nvSpPr>
            <p:cNvPr id="16" name="Rectangle 15">
              <a:extLst>
                <a:ext uri="{FF2B5EF4-FFF2-40B4-BE49-F238E27FC236}">
                  <a16:creationId xmlns:a16="http://schemas.microsoft.com/office/drawing/2014/main" id="{74E66D94-E03C-4632-8ACC-A372AF9B2D3B}"/>
                </a:ext>
              </a:extLst>
            </p:cNvPr>
            <p:cNvSpPr/>
            <p:nvPr/>
          </p:nvSpPr>
          <p:spPr>
            <a:xfrm>
              <a:off x="454634" y="3917619"/>
              <a:ext cx="3103000" cy="768274"/>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7" name="Rectangle 16">
              <a:extLst>
                <a:ext uri="{FF2B5EF4-FFF2-40B4-BE49-F238E27FC236}">
                  <a16:creationId xmlns:a16="http://schemas.microsoft.com/office/drawing/2014/main" id="{4BA2EC94-BF28-4BDC-B3BF-7D612361D347}"/>
                </a:ext>
              </a:extLst>
            </p:cNvPr>
            <p:cNvSpPr/>
            <p:nvPr/>
          </p:nvSpPr>
          <p:spPr>
            <a:xfrm>
              <a:off x="1439324" y="4188799"/>
              <a:ext cx="1133619" cy="225915"/>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Deliverables</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sp>
        <p:nvSpPr>
          <p:cNvPr id="18" name="Rectangle 17">
            <a:extLst>
              <a:ext uri="{FF2B5EF4-FFF2-40B4-BE49-F238E27FC236}">
                <a16:creationId xmlns:a16="http://schemas.microsoft.com/office/drawing/2014/main" id="{C96600E6-5BDC-4476-8F7C-453CA0000700}"/>
              </a:ext>
            </a:extLst>
          </p:cNvPr>
          <p:cNvSpPr/>
          <p:nvPr/>
        </p:nvSpPr>
        <p:spPr bwMode="auto">
          <a:xfrm>
            <a:off x="8626776" y="1417883"/>
            <a:ext cx="3102192" cy="2421700"/>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Code analysis reports are ready</a:t>
            </a:r>
          </a:p>
          <a:p>
            <a:pPr marL="171450" lvl="0" indent="-171450" defTabSz="914126">
              <a:lnSpc>
                <a:spcPct val="120000"/>
              </a:lnSpc>
              <a:spcBef>
                <a:spcPts val="600"/>
              </a:spcBef>
              <a:spcAft>
                <a:spcPts val="600"/>
              </a:spcAft>
              <a:buFont typeface="Wingdings" panose="05000000000000000000" pitchFamily="2" charset="2"/>
              <a:buChar char="v"/>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Analyze the findings and fix false positives</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Sample runs of manual code reviews completed</a:t>
            </a:r>
            <a:endPar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p:txBody>
      </p:sp>
      <p:sp>
        <p:nvSpPr>
          <p:cNvPr id="19" name="Right Arrow 38">
            <a:extLst>
              <a:ext uri="{FF2B5EF4-FFF2-40B4-BE49-F238E27FC236}">
                <a16:creationId xmlns:a16="http://schemas.microsoft.com/office/drawing/2014/main" id="{9485457A-472C-415D-B71E-86F8BCFEE4D5}"/>
              </a:ext>
            </a:extLst>
          </p:cNvPr>
          <p:cNvSpPr/>
          <p:nvPr/>
        </p:nvSpPr>
        <p:spPr>
          <a:xfrm>
            <a:off x="3812186" y="1722568"/>
            <a:ext cx="4723171" cy="915822"/>
          </a:xfrm>
          <a:prstGeom prst="rightArrow">
            <a:avLst>
              <a:gd name="adj1" fmla="val 69652"/>
              <a:gd name="adj2" fmla="val 53040"/>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Run tool-based analysis</a:t>
            </a:r>
          </a:p>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300" kern="0" dirty="0">
                <a:solidFill>
                  <a:prstClr val="white"/>
                </a:solidFill>
                <a:latin typeface="Bookman Old Style" panose="02050604050505020204"/>
              </a:rPr>
              <a:t>Generate reports</a:t>
            </a:r>
          </a:p>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Refine rule sets</a:t>
            </a:r>
          </a:p>
        </p:txBody>
      </p:sp>
      <p:sp>
        <p:nvSpPr>
          <p:cNvPr id="20" name="Right Arrow 39">
            <a:extLst>
              <a:ext uri="{FF2B5EF4-FFF2-40B4-BE49-F238E27FC236}">
                <a16:creationId xmlns:a16="http://schemas.microsoft.com/office/drawing/2014/main" id="{4F336EFD-B763-4908-8DCD-2748AFE72513}"/>
              </a:ext>
            </a:extLst>
          </p:cNvPr>
          <p:cNvSpPr/>
          <p:nvPr/>
        </p:nvSpPr>
        <p:spPr>
          <a:xfrm>
            <a:off x="3812186" y="2725556"/>
            <a:ext cx="4723171" cy="663642"/>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Introduce a manual code review activity in the development workflow.</a:t>
            </a:r>
          </a:p>
        </p:txBody>
      </p:sp>
      <p:sp>
        <p:nvSpPr>
          <p:cNvPr id="21" name="Rectangle 20">
            <a:extLst>
              <a:ext uri="{FF2B5EF4-FFF2-40B4-BE49-F238E27FC236}">
                <a16:creationId xmlns:a16="http://schemas.microsoft.com/office/drawing/2014/main" id="{CD188EE9-F130-4EDA-9B07-BF5ABEFC5E6E}"/>
              </a:ext>
            </a:extLst>
          </p:cNvPr>
          <p:cNvSpPr/>
          <p:nvPr/>
        </p:nvSpPr>
        <p:spPr bwMode="auto">
          <a:xfrm>
            <a:off x="3719268" y="3926749"/>
            <a:ext cx="8009700" cy="731330"/>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indent="-228531" defTabSz="914126">
              <a:spcBef>
                <a:spcPts val="200"/>
              </a:spcBef>
              <a:spcAft>
                <a:spcPts val="200"/>
              </a:spcAft>
              <a:buClr>
                <a:srgbClr val="0F69B4"/>
              </a:buClr>
              <a:buSzPct val="65000"/>
              <a:buFont typeface="Wingdings" panose="05000000000000000000" pitchFamily="2" charset="2"/>
              <a:buChar char="n"/>
              <a:defRPr/>
            </a:pPr>
            <a:r>
              <a:rPr lang="en-US" sz="1050" kern="0" dirty="0">
                <a:solidFill>
                  <a:srgbClr val="000000"/>
                </a:solidFill>
                <a:latin typeface="Bookman Old Style" panose="02050604050505020204"/>
              </a:rPr>
              <a:t>Code Review Report generation</a:t>
            </a:r>
          </a:p>
          <a:p>
            <a:pPr marL="228531" indent="-228531" defTabSz="914126">
              <a:spcBef>
                <a:spcPts val="200"/>
              </a:spcBef>
              <a:spcAft>
                <a:spcPts val="200"/>
              </a:spcAft>
              <a:buClr>
                <a:srgbClr val="0F69B4"/>
              </a:buClr>
              <a:buSzPct val="65000"/>
              <a:buFont typeface="Wingdings" panose="05000000000000000000" pitchFamily="2" charset="2"/>
              <a:buChar char="n"/>
              <a:defRPr/>
            </a:pPr>
            <a:r>
              <a:rPr lang="en-US" sz="1050" kern="0" dirty="0">
                <a:solidFill>
                  <a:srgbClr val="000000"/>
                </a:solidFill>
                <a:latin typeface="Bookman Old Style" panose="02050604050505020204"/>
              </a:rPr>
              <a:t>Review report analysis</a:t>
            </a:r>
          </a:p>
        </p:txBody>
      </p:sp>
      <p:sp>
        <p:nvSpPr>
          <p:cNvPr id="23" name="Rectangle 22">
            <a:extLst>
              <a:ext uri="{FF2B5EF4-FFF2-40B4-BE49-F238E27FC236}">
                <a16:creationId xmlns:a16="http://schemas.microsoft.com/office/drawing/2014/main" id="{60A230BC-8A25-461A-9A86-4D03C958E077}"/>
              </a:ext>
            </a:extLst>
          </p:cNvPr>
          <p:cNvSpPr/>
          <p:nvPr/>
        </p:nvSpPr>
        <p:spPr bwMode="auto">
          <a:xfrm>
            <a:off x="3719268" y="4829964"/>
            <a:ext cx="8009700" cy="941067"/>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Application Developers</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lang="en-US" sz="1200" kern="0" dirty="0">
                <a:latin typeface="Bookman Old Style" panose="02050604050505020204"/>
              </a:rPr>
              <a:t>Project Manager</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Application Architect</a:t>
            </a:r>
          </a:p>
        </p:txBody>
      </p:sp>
      <p:grpSp>
        <p:nvGrpSpPr>
          <p:cNvPr id="24" name="Group 23">
            <a:extLst>
              <a:ext uri="{FF2B5EF4-FFF2-40B4-BE49-F238E27FC236}">
                <a16:creationId xmlns:a16="http://schemas.microsoft.com/office/drawing/2014/main" id="{0A25A1D9-D939-47F2-9DFE-E0C9099F71BF}"/>
              </a:ext>
            </a:extLst>
          </p:cNvPr>
          <p:cNvGrpSpPr/>
          <p:nvPr/>
        </p:nvGrpSpPr>
        <p:grpSpPr>
          <a:xfrm>
            <a:off x="10846971" y="19565"/>
            <a:ext cx="810871" cy="731520"/>
            <a:chOff x="5988674" y="1882585"/>
            <a:chExt cx="1258199" cy="1255310"/>
          </a:xfrm>
          <a:effectLst>
            <a:outerShdw blurRad="50800" dist="38100" dir="2700000" algn="tl" rotWithShape="0">
              <a:prstClr val="black">
                <a:alpha val="40000"/>
              </a:prstClr>
            </a:outerShdw>
          </a:effectLst>
        </p:grpSpPr>
        <p:sp>
          <p:nvSpPr>
            <p:cNvPr id="25" name="Oval 10">
              <a:extLst>
                <a:ext uri="{FF2B5EF4-FFF2-40B4-BE49-F238E27FC236}">
                  <a16:creationId xmlns:a16="http://schemas.microsoft.com/office/drawing/2014/main" id="{80CB3B4B-A293-423C-A286-EDDFAB79C837}"/>
                </a:ext>
              </a:extLst>
            </p:cNvPr>
            <p:cNvSpPr>
              <a:spLocks noChangeArrowheads="1"/>
            </p:cNvSpPr>
            <p:nvPr/>
          </p:nvSpPr>
          <p:spPr bwMode="auto">
            <a:xfrm>
              <a:off x="5988674" y="1882585"/>
              <a:ext cx="1258199" cy="1255310"/>
            </a:xfrm>
            <a:prstGeom prst="ellipse">
              <a:avLst/>
            </a:prstGeom>
            <a:noFill/>
            <a:ln w="12700" cap="flat">
              <a:solidFill>
                <a:srgbClr val="16AA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6" name="Oval 14">
              <a:extLst>
                <a:ext uri="{FF2B5EF4-FFF2-40B4-BE49-F238E27FC236}">
                  <a16:creationId xmlns:a16="http://schemas.microsoft.com/office/drawing/2014/main" id="{ED84676A-1148-4BE9-B86E-2BEF713454D8}"/>
                </a:ext>
              </a:extLst>
            </p:cNvPr>
            <p:cNvSpPr>
              <a:spLocks noChangeArrowheads="1"/>
            </p:cNvSpPr>
            <p:nvPr/>
          </p:nvSpPr>
          <p:spPr bwMode="auto">
            <a:xfrm>
              <a:off x="6047396" y="1941307"/>
              <a:ext cx="1139791" cy="1139791"/>
            </a:xfrm>
            <a:prstGeom prst="ellipse">
              <a:avLst/>
            </a:prstGeom>
            <a:solidFill>
              <a:srgbClr val="16A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7" name="Freeform 18">
              <a:extLst>
                <a:ext uri="{FF2B5EF4-FFF2-40B4-BE49-F238E27FC236}">
                  <a16:creationId xmlns:a16="http://schemas.microsoft.com/office/drawing/2014/main" id="{8B7196B4-54B5-4501-926F-C6E4FCDF9988}"/>
                </a:ext>
              </a:extLst>
            </p:cNvPr>
            <p:cNvSpPr>
              <a:spLocks/>
            </p:cNvSpPr>
            <p:nvPr/>
          </p:nvSpPr>
          <p:spPr bwMode="auto">
            <a:xfrm>
              <a:off x="6616329" y="2011581"/>
              <a:ext cx="500584" cy="499622"/>
            </a:xfrm>
            <a:custGeom>
              <a:avLst/>
              <a:gdLst>
                <a:gd name="T0" fmla="*/ 0 w 263"/>
                <a:gd name="T1" fmla="*/ 1 h 263"/>
                <a:gd name="T2" fmla="*/ 5 w 263"/>
                <a:gd name="T3" fmla="*/ 1 h 263"/>
                <a:gd name="T4" fmla="*/ 18 w 263"/>
                <a:gd name="T5" fmla="*/ 0 h 263"/>
                <a:gd name="T6" fmla="*/ 28 w 263"/>
                <a:gd name="T7" fmla="*/ 0 h 263"/>
                <a:gd name="T8" fmla="*/ 39 w 263"/>
                <a:gd name="T9" fmla="*/ 1 h 263"/>
                <a:gd name="T10" fmla="*/ 65 w 263"/>
                <a:gd name="T11" fmla="*/ 5 h 263"/>
                <a:gd name="T12" fmla="*/ 80 w 263"/>
                <a:gd name="T13" fmla="*/ 8 h 263"/>
                <a:gd name="T14" fmla="*/ 96 w 263"/>
                <a:gd name="T15" fmla="*/ 13 h 263"/>
                <a:gd name="T16" fmla="*/ 128 w 263"/>
                <a:gd name="T17" fmla="*/ 27 h 263"/>
                <a:gd name="T18" fmla="*/ 161 w 263"/>
                <a:gd name="T19" fmla="*/ 47 h 263"/>
                <a:gd name="T20" fmla="*/ 191 w 263"/>
                <a:gd name="T21" fmla="*/ 72 h 263"/>
                <a:gd name="T22" fmla="*/ 216 w 263"/>
                <a:gd name="T23" fmla="*/ 102 h 263"/>
                <a:gd name="T24" fmla="*/ 236 w 263"/>
                <a:gd name="T25" fmla="*/ 135 h 263"/>
                <a:gd name="T26" fmla="*/ 250 w 263"/>
                <a:gd name="T27" fmla="*/ 167 h 263"/>
                <a:gd name="T28" fmla="*/ 255 w 263"/>
                <a:gd name="T29" fmla="*/ 183 h 263"/>
                <a:gd name="T30" fmla="*/ 258 w 263"/>
                <a:gd name="T31" fmla="*/ 198 h 263"/>
                <a:gd name="T32" fmla="*/ 261 w 263"/>
                <a:gd name="T33" fmla="*/ 212 h 263"/>
                <a:gd name="T34" fmla="*/ 262 w 263"/>
                <a:gd name="T35" fmla="*/ 224 h 263"/>
                <a:gd name="T36" fmla="*/ 263 w 263"/>
                <a:gd name="T37" fmla="*/ 236 h 263"/>
                <a:gd name="T38" fmla="*/ 263 w 263"/>
                <a:gd name="T39" fmla="*/ 245 h 263"/>
                <a:gd name="T40" fmla="*/ 262 w 263"/>
                <a:gd name="T41" fmla="*/ 258 h 263"/>
                <a:gd name="T42" fmla="*/ 262 w 263"/>
                <a:gd name="T43" fmla="*/ 263 h 263"/>
                <a:gd name="T44" fmla="*/ 261 w 263"/>
                <a:gd name="T45" fmla="*/ 258 h 263"/>
                <a:gd name="T46" fmla="*/ 260 w 263"/>
                <a:gd name="T47" fmla="*/ 245 h 263"/>
                <a:gd name="T48" fmla="*/ 258 w 263"/>
                <a:gd name="T49" fmla="*/ 236 h 263"/>
                <a:gd name="T50" fmla="*/ 256 w 263"/>
                <a:gd name="T51" fmla="*/ 225 h 263"/>
                <a:gd name="T52" fmla="*/ 250 w 263"/>
                <a:gd name="T53" fmla="*/ 200 h 263"/>
                <a:gd name="T54" fmla="*/ 245 w 263"/>
                <a:gd name="T55" fmla="*/ 186 h 263"/>
                <a:gd name="T56" fmla="*/ 239 w 263"/>
                <a:gd name="T57" fmla="*/ 172 h 263"/>
                <a:gd name="T58" fmla="*/ 224 w 263"/>
                <a:gd name="T59" fmla="*/ 141 h 263"/>
                <a:gd name="T60" fmla="*/ 204 w 263"/>
                <a:gd name="T61" fmla="*/ 111 h 263"/>
                <a:gd name="T62" fmla="*/ 180 w 263"/>
                <a:gd name="T63" fmla="*/ 83 h 263"/>
                <a:gd name="T64" fmla="*/ 152 w 263"/>
                <a:gd name="T65" fmla="*/ 59 h 263"/>
                <a:gd name="T66" fmla="*/ 122 w 263"/>
                <a:gd name="T67" fmla="*/ 39 h 263"/>
                <a:gd name="T68" fmla="*/ 91 w 263"/>
                <a:gd name="T69" fmla="*/ 24 h 263"/>
                <a:gd name="T70" fmla="*/ 77 w 263"/>
                <a:gd name="T71" fmla="*/ 18 h 263"/>
                <a:gd name="T72" fmla="*/ 63 w 263"/>
                <a:gd name="T73" fmla="*/ 13 h 263"/>
                <a:gd name="T74" fmla="*/ 38 w 263"/>
                <a:gd name="T75" fmla="*/ 7 h 263"/>
                <a:gd name="T76" fmla="*/ 27 w 263"/>
                <a:gd name="T77" fmla="*/ 5 h 263"/>
                <a:gd name="T78" fmla="*/ 18 w 263"/>
                <a:gd name="T79" fmla="*/ 3 h 263"/>
                <a:gd name="T80" fmla="*/ 5 w 263"/>
                <a:gd name="T81" fmla="*/ 2 h 263"/>
                <a:gd name="T82" fmla="*/ 0 w 263"/>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63">
                  <a:moveTo>
                    <a:pt x="0" y="1"/>
                  </a:moveTo>
                  <a:cubicBezTo>
                    <a:pt x="0" y="1"/>
                    <a:pt x="2" y="1"/>
                    <a:pt x="5" y="1"/>
                  </a:cubicBezTo>
                  <a:cubicBezTo>
                    <a:pt x="8" y="1"/>
                    <a:pt x="12" y="0"/>
                    <a:pt x="18" y="0"/>
                  </a:cubicBezTo>
                  <a:cubicBezTo>
                    <a:pt x="21" y="0"/>
                    <a:pt x="24" y="0"/>
                    <a:pt x="28" y="0"/>
                  </a:cubicBezTo>
                  <a:cubicBezTo>
                    <a:pt x="31" y="1"/>
                    <a:pt x="35" y="1"/>
                    <a:pt x="39" y="1"/>
                  </a:cubicBezTo>
                  <a:cubicBezTo>
                    <a:pt x="46" y="2"/>
                    <a:pt x="55" y="3"/>
                    <a:pt x="65" y="5"/>
                  </a:cubicBezTo>
                  <a:cubicBezTo>
                    <a:pt x="70" y="6"/>
                    <a:pt x="75" y="7"/>
                    <a:pt x="80" y="8"/>
                  </a:cubicBezTo>
                  <a:cubicBezTo>
                    <a:pt x="85" y="10"/>
                    <a:pt x="90" y="11"/>
                    <a:pt x="96" y="13"/>
                  </a:cubicBezTo>
                  <a:cubicBezTo>
                    <a:pt x="106" y="16"/>
                    <a:pt x="117" y="21"/>
                    <a:pt x="128" y="27"/>
                  </a:cubicBezTo>
                  <a:cubicBezTo>
                    <a:pt x="139" y="32"/>
                    <a:pt x="150" y="39"/>
                    <a:pt x="161" y="47"/>
                  </a:cubicBezTo>
                  <a:cubicBezTo>
                    <a:pt x="171" y="54"/>
                    <a:pt x="181" y="63"/>
                    <a:pt x="191" y="72"/>
                  </a:cubicBezTo>
                  <a:cubicBezTo>
                    <a:pt x="200" y="82"/>
                    <a:pt x="209" y="92"/>
                    <a:pt x="216" y="102"/>
                  </a:cubicBezTo>
                  <a:cubicBezTo>
                    <a:pt x="224" y="113"/>
                    <a:pt x="231" y="124"/>
                    <a:pt x="236" y="135"/>
                  </a:cubicBezTo>
                  <a:cubicBezTo>
                    <a:pt x="242" y="146"/>
                    <a:pt x="247" y="157"/>
                    <a:pt x="250" y="167"/>
                  </a:cubicBezTo>
                  <a:cubicBezTo>
                    <a:pt x="252" y="173"/>
                    <a:pt x="254" y="178"/>
                    <a:pt x="255" y="183"/>
                  </a:cubicBezTo>
                  <a:cubicBezTo>
                    <a:pt x="256" y="188"/>
                    <a:pt x="258" y="193"/>
                    <a:pt x="258" y="198"/>
                  </a:cubicBezTo>
                  <a:cubicBezTo>
                    <a:pt x="259" y="203"/>
                    <a:pt x="260" y="207"/>
                    <a:pt x="261" y="212"/>
                  </a:cubicBezTo>
                  <a:cubicBezTo>
                    <a:pt x="261" y="216"/>
                    <a:pt x="262" y="220"/>
                    <a:pt x="262" y="224"/>
                  </a:cubicBezTo>
                  <a:cubicBezTo>
                    <a:pt x="262" y="228"/>
                    <a:pt x="263" y="232"/>
                    <a:pt x="263" y="236"/>
                  </a:cubicBezTo>
                  <a:cubicBezTo>
                    <a:pt x="263" y="239"/>
                    <a:pt x="263" y="242"/>
                    <a:pt x="263" y="245"/>
                  </a:cubicBezTo>
                  <a:cubicBezTo>
                    <a:pt x="263" y="251"/>
                    <a:pt x="262" y="255"/>
                    <a:pt x="262" y="258"/>
                  </a:cubicBezTo>
                  <a:cubicBezTo>
                    <a:pt x="262" y="261"/>
                    <a:pt x="262" y="263"/>
                    <a:pt x="262" y="263"/>
                  </a:cubicBezTo>
                  <a:cubicBezTo>
                    <a:pt x="262" y="263"/>
                    <a:pt x="262" y="261"/>
                    <a:pt x="261" y="258"/>
                  </a:cubicBezTo>
                  <a:cubicBezTo>
                    <a:pt x="261" y="255"/>
                    <a:pt x="261" y="251"/>
                    <a:pt x="260" y="245"/>
                  </a:cubicBezTo>
                  <a:cubicBezTo>
                    <a:pt x="259" y="242"/>
                    <a:pt x="259" y="239"/>
                    <a:pt x="258" y="236"/>
                  </a:cubicBezTo>
                  <a:cubicBezTo>
                    <a:pt x="257" y="233"/>
                    <a:pt x="257" y="229"/>
                    <a:pt x="256" y="225"/>
                  </a:cubicBezTo>
                  <a:cubicBezTo>
                    <a:pt x="254" y="218"/>
                    <a:pt x="252" y="209"/>
                    <a:pt x="250" y="200"/>
                  </a:cubicBezTo>
                  <a:cubicBezTo>
                    <a:pt x="248" y="196"/>
                    <a:pt x="246" y="191"/>
                    <a:pt x="245" y="186"/>
                  </a:cubicBezTo>
                  <a:cubicBezTo>
                    <a:pt x="243" y="182"/>
                    <a:pt x="241" y="177"/>
                    <a:pt x="239" y="172"/>
                  </a:cubicBezTo>
                  <a:cubicBezTo>
                    <a:pt x="235" y="162"/>
                    <a:pt x="230" y="152"/>
                    <a:pt x="224" y="141"/>
                  </a:cubicBezTo>
                  <a:cubicBezTo>
                    <a:pt x="218" y="131"/>
                    <a:pt x="211" y="121"/>
                    <a:pt x="204" y="111"/>
                  </a:cubicBezTo>
                  <a:cubicBezTo>
                    <a:pt x="197" y="102"/>
                    <a:pt x="188" y="92"/>
                    <a:pt x="180" y="83"/>
                  </a:cubicBezTo>
                  <a:cubicBezTo>
                    <a:pt x="171" y="75"/>
                    <a:pt x="161" y="66"/>
                    <a:pt x="152" y="59"/>
                  </a:cubicBezTo>
                  <a:cubicBezTo>
                    <a:pt x="142" y="52"/>
                    <a:pt x="132" y="45"/>
                    <a:pt x="122" y="39"/>
                  </a:cubicBezTo>
                  <a:cubicBezTo>
                    <a:pt x="111" y="33"/>
                    <a:pt x="101" y="28"/>
                    <a:pt x="91" y="24"/>
                  </a:cubicBezTo>
                  <a:cubicBezTo>
                    <a:pt x="87" y="22"/>
                    <a:pt x="82" y="20"/>
                    <a:pt x="77" y="18"/>
                  </a:cubicBezTo>
                  <a:cubicBezTo>
                    <a:pt x="72" y="17"/>
                    <a:pt x="67" y="15"/>
                    <a:pt x="63" y="13"/>
                  </a:cubicBezTo>
                  <a:cubicBezTo>
                    <a:pt x="54" y="11"/>
                    <a:pt x="45" y="9"/>
                    <a:pt x="38" y="7"/>
                  </a:cubicBezTo>
                  <a:cubicBezTo>
                    <a:pt x="34" y="6"/>
                    <a:pt x="30" y="6"/>
                    <a:pt x="27" y="5"/>
                  </a:cubicBezTo>
                  <a:cubicBezTo>
                    <a:pt x="24" y="4"/>
                    <a:pt x="21" y="4"/>
                    <a:pt x="18" y="3"/>
                  </a:cubicBezTo>
                  <a:cubicBezTo>
                    <a:pt x="12" y="3"/>
                    <a:pt x="8" y="2"/>
                    <a:pt x="5" y="2"/>
                  </a:cubicBezTo>
                  <a:cubicBezTo>
                    <a:pt x="2" y="1"/>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28" name="Group 27">
              <a:extLst>
                <a:ext uri="{FF2B5EF4-FFF2-40B4-BE49-F238E27FC236}">
                  <a16:creationId xmlns:a16="http://schemas.microsoft.com/office/drawing/2014/main" id="{0F2B679F-43D2-43A7-9445-5AD696E561EC}"/>
                </a:ext>
              </a:extLst>
            </p:cNvPr>
            <p:cNvGrpSpPr/>
            <p:nvPr/>
          </p:nvGrpSpPr>
          <p:grpSpPr>
            <a:xfrm>
              <a:off x="6274584" y="2155981"/>
              <a:ext cx="686378" cy="708519"/>
              <a:chOff x="9134475" y="5395913"/>
              <a:chExt cx="1131888" cy="1168401"/>
            </a:xfrm>
          </p:grpSpPr>
          <p:sp>
            <p:nvSpPr>
              <p:cNvPr id="29" name="Freeform 30">
                <a:extLst>
                  <a:ext uri="{FF2B5EF4-FFF2-40B4-BE49-F238E27FC236}">
                    <a16:creationId xmlns:a16="http://schemas.microsoft.com/office/drawing/2014/main" id="{D7CBE1D9-7FE7-4671-90A0-76F5F0ECA335}"/>
                  </a:ext>
                </a:extLst>
              </p:cNvPr>
              <p:cNvSpPr>
                <a:spLocks/>
              </p:cNvSpPr>
              <p:nvPr/>
            </p:nvSpPr>
            <p:spPr bwMode="auto">
              <a:xfrm>
                <a:off x="9664700" y="5395913"/>
                <a:ext cx="74613" cy="209550"/>
              </a:xfrm>
              <a:custGeom>
                <a:avLst/>
                <a:gdLst>
                  <a:gd name="T0" fmla="*/ 16 w 24"/>
                  <a:gd name="T1" fmla="*/ 0 h 67"/>
                  <a:gd name="T2" fmla="*/ 23 w 24"/>
                  <a:gd name="T3" fmla="*/ 24 h 67"/>
                  <a:gd name="T4" fmla="*/ 23 w 24"/>
                  <a:gd name="T5" fmla="*/ 55 h 67"/>
                  <a:gd name="T6" fmla="*/ 11 w 24"/>
                  <a:gd name="T7" fmla="*/ 67 h 67"/>
                  <a:gd name="T8" fmla="*/ 0 w 24"/>
                  <a:gd name="T9" fmla="*/ 55 h 67"/>
                  <a:gd name="T10" fmla="*/ 0 w 24"/>
                  <a:gd name="T11" fmla="*/ 13 h 67"/>
                  <a:gd name="T12" fmla="*/ 5 w 24"/>
                  <a:gd name="T13" fmla="*/ 3 h 67"/>
                  <a:gd name="T14" fmla="*/ 7 w 24"/>
                  <a:gd name="T15" fmla="*/ 0 h 67"/>
                  <a:gd name="T16" fmla="*/ 16 w 24"/>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67">
                    <a:moveTo>
                      <a:pt x="16" y="0"/>
                    </a:moveTo>
                    <a:cubicBezTo>
                      <a:pt x="24" y="6"/>
                      <a:pt x="23" y="15"/>
                      <a:pt x="23" y="24"/>
                    </a:cubicBezTo>
                    <a:cubicBezTo>
                      <a:pt x="23" y="34"/>
                      <a:pt x="23" y="44"/>
                      <a:pt x="23" y="55"/>
                    </a:cubicBezTo>
                    <a:cubicBezTo>
                      <a:pt x="23" y="61"/>
                      <a:pt x="17" y="67"/>
                      <a:pt x="11" y="67"/>
                    </a:cubicBezTo>
                    <a:cubicBezTo>
                      <a:pt x="5" y="67"/>
                      <a:pt x="0" y="61"/>
                      <a:pt x="0" y="55"/>
                    </a:cubicBezTo>
                    <a:cubicBezTo>
                      <a:pt x="0" y="41"/>
                      <a:pt x="0" y="27"/>
                      <a:pt x="0" y="13"/>
                    </a:cubicBezTo>
                    <a:cubicBezTo>
                      <a:pt x="0" y="9"/>
                      <a:pt x="1" y="5"/>
                      <a:pt x="5" y="3"/>
                    </a:cubicBezTo>
                    <a:cubicBezTo>
                      <a:pt x="6" y="2"/>
                      <a:pt x="6" y="1"/>
                      <a:pt x="7" y="0"/>
                    </a:cubicBezTo>
                    <a:cubicBezTo>
                      <a:pt x="10" y="0"/>
                      <a:pt x="13" y="0"/>
                      <a:pt x="16"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0" name="Freeform 31">
                <a:extLst>
                  <a:ext uri="{FF2B5EF4-FFF2-40B4-BE49-F238E27FC236}">
                    <a16:creationId xmlns:a16="http://schemas.microsoft.com/office/drawing/2014/main" id="{94F44F9A-C1E0-4467-B5BA-3504A1275D1D}"/>
                  </a:ext>
                </a:extLst>
              </p:cNvPr>
              <p:cNvSpPr>
                <a:spLocks/>
              </p:cNvSpPr>
              <p:nvPr/>
            </p:nvSpPr>
            <p:spPr bwMode="auto">
              <a:xfrm>
                <a:off x="9607550" y="6489701"/>
                <a:ext cx="182563" cy="74613"/>
              </a:xfrm>
              <a:custGeom>
                <a:avLst/>
                <a:gdLst>
                  <a:gd name="T0" fmla="*/ 8 w 58"/>
                  <a:gd name="T1" fmla="*/ 24 h 24"/>
                  <a:gd name="T2" fmla="*/ 2 w 58"/>
                  <a:gd name="T3" fmla="*/ 14 h 24"/>
                  <a:gd name="T4" fmla="*/ 10 w 58"/>
                  <a:gd name="T5" fmla="*/ 1 h 24"/>
                  <a:gd name="T6" fmla="*/ 48 w 58"/>
                  <a:gd name="T7" fmla="*/ 1 h 24"/>
                  <a:gd name="T8" fmla="*/ 56 w 58"/>
                  <a:gd name="T9" fmla="*/ 8 h 24"/>
                  <a:gd name="T10" fmla="*/ 53 w 58"/>
                  <a:gd name="T11" fmla="*/ 20 h 24"/>
                  <a:gd name="T12" fmla="*/ 49 w 58"/>
                  <a:gd name="T13" fmla="*/ 24 h 24"/>
                  <a:gd name="T14" fmla="*/ 8 w 58"/>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4">
                    <a:moveTo>
                      <a:pt x="8" y="24"/>
                    </a:moveTo>
                    <a:cubicBezTo>
                      <a:pt x="6" y="21"/>
                      <a:pt x="3" y="18"/>
                      <a:pt x="2" y="14"/>
                    </a:cubicBezTo>
                    <a:cubicBezTo>
                      <a:pt x="0" y="8"/>
                      <a:pt x="4" y="1"/>
                      <a:pt x="10" y="1"/>
                    </a:cubicBezTo>
                    <a:cubicBezTo>
                      <a:pt x="23" y="0"/>
                      <a:pt x="35" y="0"/>
                      <a:pt x="48" y="1"/>
                    </a:cubicBezTo>
                    <a:cubicBezTo>
                      <a:pt x="51" y="1"/>
                      <a:pt x="54" y="5"/>
                      <a:pt x="56" y="8"/>
                    </a:cubicBezTo>
                    <a:cubicBezTo>
                      <a:pt x="58" y="12"/>
                      <a:pt x="57" y="17"/>
                      <a:pt x="53" y="20"/>
                    </a:cubicBezTo>
                    <a:cubicBezTo>
                      <a:pt x="52" y="22"/>
                      <a:pt x="51" y="23"/>
                      <a:pt x="49" y="24"/>
                    </a:cubicBezTo>
                    <a:cubicBezTo>
                      <a:pt x="36" y="24"/>
                      <a:pt x="22" y="24"/>
                      <a:pt x="8" y="24"/>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31" name="Freeform 32">
                <a:extLst>
                  <a:ext uri="{FF2B5EF4-FFF2-40B4-BE49-F238E27FC236}">
                    <a16:creationId xmlns:a16="http://schemas.microsoft.com/office/drawing/2014/main" id="{2F496E7D-6BBE-4104-B134-A68795C98E09}"/>
                  </a:ext>
                </a:extLst>
              </p:cNvPr>
              <p:cNvSpPr>
                <a:spLocks/>
              </p:cNvSpPr>
              <p:nvPr/>
            </p:nvSpPr>
            <p:spPr bwMode="auto">
              <a:xfrm>
                <a:off x="9391650" y="5659438"/>
                <a:ext cx="614363" cy="730250"/>
              </a:xfrm>
              <a:custGeom>
                <a:avLst/>
                <a:gdLst>
                  <a:gd name="T0" fmla="*/ 98 w 196"/>
                  <a:gd name="T1" fmla="*/ 233 h 233"/>
                  <a:gd name="T2" fmla="*/ 69 w 196"/>
                  <a:gd name="T3" fmla="*/ 233 h 233"/>
                  <a:gd name="T4" fmla="*/ 55 w 196"/>
                  <a:gd name="T5" fmla="*/ 219 h 233"/>
                  <a:gd name="T6" fmla="*/ 37 w 196"/>
                  <a:gd name="T7" fmla="*/ 173 h 233"/>
                  <a:gd name="T8" fmla="*/ 10 w 196"/>
                  <a:gd name="T9" fmla="*/ 135 h 233"/>
                  <a:gd name="T10" fmla="*/ 4 w 196"/>
                  <a:gd name="T11" fmla="*/ 79 h 233"/>
                  <a:gd name="T12" fmla="*/ 34 w 196"/>
                  <a:gd name="T13" fmla="*/ 26 h 233"/>
                  <a:gd name="T14" fmla="*/ 68 w 196"/>
                  <a:gd name="T15" fmla="*/ 6 h 233"/>
                  <a:gd name="T16" fmla="*/ 101 w 196"/>
                  <a:gd name="T17" fmla="*/ 1 h 233"/>
                  <a:gd name="T18" fmla="*/ 175 w 196"/>
                  <a:gd name="T19" fmla="*/ 39 h 233"/>
                  <a:gd name="T20" fmla="*/ 194 w 196"/>
                  <a:gd name="T21" fmla="*/ 105 h 233"/>
                  <a:gd name="T22" fmla="*/ 173 w 196"/>
                  <a:gd name="T23" fmla="*/ 158 h 233"/>
                  <a:gd name="T24" fmla="*/ 147 w 196"/>
                  <a:gd name="T25" fmla="*/ 192 h 233"/>
                  <a:gd name="T26" fmla="*/ 142 w 196"/>
                  <a:gd name="T27" fmla="*/ 216 h 233"/>
                  <a:gd name="T28" fmla="*/ 125 w 196"/>
                  <a:gd name="T29" fmla="*/ 233 h 233"/>
                  <a:gd name="T30" fmla="*/ 111 w 196"/>
                  <a:gd name="T31" fmla="*/ 233 h 233"/>
                  <a:gd name="T32" fmla="*/ 98 w 196"/>
                  <a:gd name="T33"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33">
                    <a:moveTo>
                      <a:pt x="98" y="233"/>
                    </a:moveTo>
                    <a:cubicBezTo>
                      <a:pt x="89" y="233"/>
                      <a:pt x="79" y="233"/>
                      <a:pt x="69" y="233"/>
                    </a:cubicBezTo>
                    <a:cubicBezTo>
                      <a:pt x="59" y="233"/>
                      <a:pt x="54" y="229"/>
                      <a:pt x="55" y="219"/>
                    </a:cubicBezTo>
                    <a:cubicBezTo>
                      <a:pt x="56" y="201"/>
                      <a:pt x="48" y="187"/>
                      <a:pt x="37" y="173"/>
                    </a:cubicBezTo>
                    <a:cubicBezTo>
                      <a:pt x="27" y="161"/>
                      <a:pt x="16" y="150"/>
                      <a:pt x="10" y="135"/>
                    </a:cubicBezTo>
                    <a:cubicBezTo>
                      <a:pt x="3" y="116"/>
                      <a:pt x="0" y="98"/>
                      <a:pt x="4" y="79"/>
                    </a:cubicBezTo>
                    <a:cubicBezTo>
                      <a:pt x="9" y="58"/>
                      <a:pt x="18" y="40"/>
                      <a:pt x="34" y="26"/>
                    </a:cubicBezTo>
                    <a:cubicBezTo>
                      <a:pt x="44" y="17"/>
                      <a:pt x="55" y="10"/>
                      <a:pt x="68" y="6"/>
                    </a:cubicBezTo>
                    <a:cubicBezTo>
                      <a:pt x="79" y="3"/>
                      <a:pt x="90" y="0"/>
                      <a:pt x="101" y="1"/>
                    </a:cubicBezTo>
                    <a:cubicBezTo>
                      <a:pt x="131" y="2"/>
                      <a:pt x="156" y="15"/>
                      <a:pt x="175" y="39"/>
                    </a:cubicBezTo>
                    <a:cubicBezTo>
                      <a:pt x="190" y="58"/>
                      <a:pt x="196" y="81"/>
                      <a:pt x="194" y="105"/>
                    </a:cubicBezTo>
                    <a:cubicBezTo>
                      <a:pt x="193" y="125"/>
                      <a:pt x="185" y="143"/>
                      <a:pt x="173" y="158"/>
                    </a:cubicBezTo>
                    <a:cubicBezTo>
                      <a:pt x="164" y="169"/>
                      <a:pt x="155" y="181"/>
                      <a:pt x="147" y="192"/>
                    </a:cubicBezTo>
                    <a:cubicBezTo>
                      <a:pt x="142" y="199"/>
                      <a:pt x="142" y="208"/>
                      <a:pt x="142" y="216"/>
                    </a:cubicBezTo>
                    <a:cubicBezTo>
                      <a:pt x="142" y="229"/>
                      <a:pt x="138" y="233"/>
                      <a:pt x="125" y="233"/>
                    </a:cubicBezTo>
                    <a:cubicBezTo>
                      <a:pt x="120" y="233"/>
                      <a:pt x="116" y="233"/>
                      <a:pt x="111" y="233"/>
                    </a:cubicBezTo>
                    <a:cubicBezTo>
                      <a:pt x="107" y="233"/>
                      <a:pt x="103" y="233"/>
                      <a:pt x="98" y="233"/>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32" name="Freeform 33">
                <a:extLst>
                  <a:ext uri="{FF2B5EF4-FFF2-40B4-BE49-F238E27FC236}">
                    <a16:creationId xmlns:a16="http://schemas.microsoft.com/office/drawing/2014/main" id="{ACF186EB-0537-4BD8-971A-D749CFA6568F}"/>
                  </a:ext>
                </a:extLst>
              </p:cNvPr>
              <p:cNvSpPr>
                <a:spLocks/>
              </p:cNvSpPr>
              <p:nvPr/>
            </p:nvSpPr>
            <p:spPr bwMode="auto">
              <a:xfrm>
                <a:off x="9563100" y="6400801"/>
                <a:ext cx="273050" cy="76200"/>
              </a:xfrm>
              <a:custGeom>
                <a:avLst/>
                <a:gdLst>
                  <a:gd name="T0" fmla="*/ 43 w 87"/>
                  <a:gd name="T1" fmla="*/ 23 h 24"/>
                  <a:gd name="T2" fmla="*/ 12 w 87"/>
                  <a:gd name="T3" fmla="*/ 23 h 24"/>
                  <a:gd name="T4" fmla="*/ 0 w 87"/>
                  <a:gd name="T5" fmla="*/ 12 h 24"/>
                  <a:gd name="T6" fmla="*/ 12 w 87"/>
                  <a:gd name="T7" fmla="*/ 0 h 24"/>
                  <a:gd name="T8" fmla="*/ 75 w 87"/>
                  <a:gd name="T9" fmla="*/ 0 h 24"/>
                  <a:gd name="T10" fmla="*/ 87 w 87"/>
                  <a:gd name="T11" fmla="*/ 12 h 24"/>
                  <a:gd name="T12" fmla="*/ 75 w 87"/>
                  <a:gd name="T13" fmla="*/ 23 h 24"/>
                  <a:gd name="T14" fmla="*/ 43 w 87"/>
                  <a:gd name="T15" fmla="*/ 23 h 24"/>
                  <a:gd name="T16" fmla="*/ 43 w 8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4">
                    <a:moveTo>
                      <a:pt x="43" y="23"/>
                    </a:moveTo>
                    <a:cubicBezTo>
                      <a:pt x="33" y="23"/>
                      <a:pt x="22" y="24"/>
                      <a:pt x="12" y="23"/>
                    </a:cubicBezTo>
                    <a:cubicBezTo>
                      <a:pt x="4" y="23"/>
                      <a:pt x="0" y="19"/>
                      <a:pt x="0" y="12"/>
                    </a:cubicBezTo>
                    <a:cubicBezTo>
                      <a:pt x="0" y="5"/>
                      <a:pt x="4" y="0"/>
                      <a:pt x="12" y="0"/>
                    </a:cubicBezTo>
                    <a:cubicBezTo>
                      <a:pt x="33" y="0"/>
                      <a:pt x="54" y="0"/>
                      <a:pt x="75" y="0"/>
                    </a:cubicBezTo>
                    <a:cubicBezTo>
                      <a:pt x="82" y="0"/>
                      <a:pt x="87" y="6"/>
                      <a:pt x="87" y="12"/>
                    </a:cubicBezTo>
                    <a:cubicBezTo>
                      <a:pt x="87" y="18"/>
                      <a:pt x="82" y="23"/>
                      <a:pt x="75" y="23"/>
                    </a:cubicBezTo>
                    <a:cubicBezTo>
                      <a:pt x="64" y="23"/>
                      <a:pt x="54" y="23"/>
                      <a:pt x="43" y="23"/>
                    </a:cubicBezTo>
                    <a:cubicBezTo>
                      <a:pt x="43" y="23"/>
                      <a:pt x="43" y="23"/>
                      <a:pt x="43" y="23"/>
                    </a:cubicBezTo>
                    <a:close/>
                  </a:path>
                </a:pathLst>
              </a:custGeom>
              <a:noFill/>
              <a:ln w="12700" cap="flat">
                <a:solidFill>
                  <a:srgbClr val="ECED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33" name="Freeform 34">
                <a:extLst>
                  <a:ext uri="{FF2B5EF4-FFF2-40B4-BE49-F238E27FC236}">
                    <a16:creationId xmlns:a16="http://schemas.microsoft.com/office/drawing/2014/main" id="{21A005DF-BBA7-4574-BB35-44AFFDF25815}"/>
                  </a:ext>
                </a:extLst>
              </p:cNvPr>
              <p:cNvSpPr>
                <a:spLocks/>
              </p:cNvSpPr>
              <p:nvPr/>
            </p:nvSpPr>
            <p:spPr bwMode="auto">
              <a:xfrm>
                <a:off x="9283700" y="6203951"/>
                <a:ext cx="176213" cy="176213"/>
              </a:xfrm>
              <a:custGeom>
                <a:avLst/>
                <a:gdLst>
                  <a:gd name="T0" fmla="*/ 43 w 56"/>
                  <a:gd name="T1" fmla="*/ 0 h 56"/>
                  <a:gd name="T2" fmla="*/ 53 w 56"/>
                  <a:gd name="T3" fmla="*/ 7 h 56"/>
                  <a:gd name="T4" fmla="*/ 52 w 56"/>
                  <a:gd name="T5" fmla="*/ 20 h 56"/>
                  <a:gd name="T6" fmla="*/ 20 w 56"/>
                  <a:gd name="T7" fmla="*/ 51 h 56"/>
                  <a:gd name="T8" fmla="*/ 5 w 56"/>
                  <a:gd name="T9" fmla="*/ 50 h 56"/>
                  <a:gd name="T10" fmla="*/ 4 w 56"/>
                  <a:gd name="T11" fmla="*/ 35 h 56"/>
                  <a:gd name="T12" fmla="*/ 36 w 56"/>
                  <a:gd name="T13" fmla="*/ 3 h 56"/>
                  <a:gd name="T14" fmla="*/ 43 w 5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6">
                    <a:moveTo>
                      <a:pt x="43" y="0"/>
                    </a:moveTo>
                    <a:cubicBezTo>
                      <a:pt x="48" y="1"/>
                      <a:pt x="52" y="2"/>
                      <a:pt x="53" y="7"/>
                    </a:cubicBezTo>
                    <a:cubicBezTo>
                      <a:pt x="55" y="11"/>
                      <a:pt x="56" y="16"/>
                      <a:pt x="52" y="20"/>
                    </a:cubicBezTo>
                    <a:cubicBezTo>
                      <a:pt x="41" y="30"/>
                      <a:pt x="31" y="41"/>
                      <a:pt x="20" y="51"/>
                    </a:cubicBezTo>
                    <a:cubicBezTo>
                      <a:pt x="16" y="56"/>
                      <a:pt x="10" y="55"/>
                      <a:pt x="5" y="50"/>
                    </a:cubicBezTo>
                    <a:cubicBezTo>
                      <a:pt x="0" y="46"/>
                      <a:pt x="0" y="40"/>
                      <a:pt x="4" y="35"/>
                    </a:cubicBezTo>
                    <a:cubicBezTo>
                      <a:pt x="14" y="24"/>
                      <a:pt x="25" y="14"/>
                      <a:pt x="36" y="3"/>
                    </a:cubicBezTo>
                    <a:cubicBezTo>
                      <a:pt x="38" y="1"/>
                      <a:pt x="41" y="1"/>
                      <a:pt x="43"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4" name="Freeform 35">
                <a:extLst>
                  <a:ext uri="{FF2B5EF4-FFF2-40B4-BE49-F238E27FC236}">
                    <a16:creationId xmlns:a16="http://schemas.microsoft.com/office/drawing/2014/main" id="{53E63A99-AB54-46BB-9F96-DBE9589497B9}"/>
                  </a:ext>
                </a:extLst>
              </p:cNvPr>
              <p:cNvSpPr>
                <a:spLocks/>
              </p:cNvSpPr>
              <p:nvPr/>
            </p:nvSpPr>
            <p:spPr bwMode="auto">
              <a:xfrm>
                <a:off x="9940925" y="6203951"/>
                <a:ext cx="174625" cy="173038"/>
              </a:xfrm>
              <a:custGeom>
                <a:avLst/>
                <a:gdLst>
                  <a:gd name="T0" fmla="*/ 14 w 56"/>
                  <a:gd name="T1" fmla="*/ 0 h 55"/>
                  <a:gd name="T2" fmla="*/ 21 w 56"/>
                  <a:gd name="T3" fmla="*/ 4 h 55"/>
                  <a:gd name="T4" fmla="*/ 51 w 56"/>
                  <a:gd name="T5" fmla="*/ 34 h 55"/>
                  <a:gd name="T6" fmla="*/ 54 w 56"/>
                  <a:gd name="T7" fmla="*/ 47 h 55"/>
                  <a:gd name="T8" fmla="*/ 41 w 56"/>
                  <a:gd name="T9" fmla="*/ 54 h 55"/>
                  <a:gd name="T10" fmla="*/ 35 w 56"/>
                  <a:gd name="T11" fmla="*/ 51 h 55"/>
                  <a:gd name="T12" fmla="*/ 5 w 56"/>
                  <a:gd name="T13" fmla="*/ 21 h 55"/>
                  <a:gd name="T14" fmla="*/ 2 w 56"/>
                  <a:gd name="T15" fmla="*/ 7 h 55"/>
                  <a:gd name="T16" fmla="*/ 14 w 56"/>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14" y="0"/>
                    </a:moveTo>
                    <a:cubicBezTo>
                      <a:pt x="16" y="1"/>
                      <a:pt x="19" y="2"/>
                      <a:pt x="21" y="4"/>
                    </a:cubicBezTo>
                    <a:cubicBezTo>
                      <a:pt x="31" y="14"/>
                      <a:pt x="41" y="24"/>
                      <a:pt x="51" y="34"/>
                    </a:cubicBezTo>
                    <a:cubicBezTo>
                      <a:pt x="55" y="38"/>
                      <a:pt x="56" y="42"/>
                      <a:pt x="54" y="47"/>
                    </a:cubicBezTo>
                    <a:cubicBezTo>
                      <a:pt x="51" y="52"/>
                      <a:pt x="46" y="55"/>
                      <a:pt x="41" y="54"/>
                    </a:cubicBezTo>
                    <a:cubicBezTo>
                      <a:pt x="39" y="53"/>
                      <a:pt x="36" y="52"/>
                      <a:pt x="35" y="51"/>
                    </a:cubicBezTo>
                    <a:cubicBezTo>
                      <a:pt x="25" y="41"/>
                      <a:pt x="15" y="31"/>
                      <a:pt x="5" y="21"/>
                    </a:cubicBezTo>
                    <a:cubicBezTo>
                      <a:pt x="0" y="17"/>
                      <a:pt x="1" y="11"/>
                      <a:pt x="2" y="7"/>
                    </a:cubicBezTo>
                    <a:cubicBezTo>
                      <a:pt x="4" y="2"/>
                      <a:pt x="8" y="0"/>
                      <a:pt x="14"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5" name="Freeform 36">
                <a:extLst>
                  <a:ext uri="{FF2B5EF4-FFF2-40B4-BE49-F238E27FC236}">
                    <a16:creationId xmlns:a16="http://schemas.microsoft.com/office/drawing/2014/main" id="{FD8012B0-6B5C-4928-BB69-0B261B67F008}"/>
                  </a:ext>
                </a:extLst>
              </p:cNvPr>
              <p:cNvSpPr>
                <a:spLocks/>
              </p:cNvSpPr>
              <p:nvPr/>
            </p:nvSpPr>
            <p:spPr bwMode="auto">
              <a:xfrm>
                <a:off x="9944100" y="5546726"/>
                <a:ext cx="168275" cy="174625"/>
              </a:xfrm>
              <a:custGeom>
                <a:avLst/>
                <a:gdLst>
                  <a:gd name="T0" fmla="*/ 0 w 54"/>
                  <a:gd name="T1" fmla="*/ 43 h 56"/>
                  <a:gd name="T2" fmla="*/ 3 w 54"/>
                  <a:gd name="T3" fmla="*/ 36 h 56"/>
                  <a:gd name="T4" fmla="*/ 34 w 54"/>
                  <a:gd name="T5" fmla="*/ 5 h 56"/>
                  <a:gd name="T6" fmla="*/ 46 w 54"/>
                  <a:gd name="T7" fmla="*/ 3 h 56"/>
                  <a:gd name="T8" fmla="*/ 53 w 54"/>
                  <a:gd name="T9" fmla="*/ 15 h 56"/>
                  <a:gd name="T10" fmla="*/ 49 w 54"/>
                  <a:gd name="T11" fmla="*/ 22 h 56"/>
                  <a:gd name="T12" fmla="*/ 20 w 54"/>
                  <a:gd name="T13" fmla="*/ 52 h 56"/>
                  <a:gd name="T14" fmla="*/ 6 w 54"/>
                  <a:gd name="T15" fmla="*/ 54 h 56"/>
                  <a:gd name="T16" fmla="*/ 0 w 54"/>
                  <a:gd name="T1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6">
                    <a:moveTo>
                      <a:pt x="0" y="43"/>
                    </a:moveTo>
                    <a:cubicBezTo>
                      <a:pt x="1" y="41"/>
                      <a:pt x="1" y="38"/>
                      <a:pt x="3" y="36"/>
                    </a:cubicBezTo>
                    <a:cubicBezTo>
                      <a:pt x="13" y="26"/>
                      <a:pt x="23" y="15"/>
                      <a:pt x="34" y="5"/>
                    </a:cubicBezTo>
                    <a:cubicBezTo>
                      <a:pt x="37" y="2"/>
                      <a:pt x="42" y="0"/>
                      <a:pt x="46" y="3"/>
                    </a:cubicBezTo>
                    <a:cubicBezTo>
                      <a:pt x="51" y="5"/>
                      <a:pt x="54" y="9"/>
                      <a:pt x="53" y="15"/>
                    </a:cubicBezTo>
                    <a:cubicBezTo>
                      <a:pt x="53" y="18"/>
                      <a:pt x="51" y="20"/>
                      <a:pt x="49" y="22"/>
                    </a:cubicBezTo>
                    <a:cubicBezTo>
                      <a:pt x="40" y="32"/>
                      <a:pt x="30" y="42"/>
                      <a:pt x="20" y="52"/>
                    </a:cubicBezTo>
                    <a:cubicBezTo>
                      <a:pt x="16" y="56"/>
                      <a:pt x="11" y="56"/>
                      <a:pt x="6" y="54"/>
                    </a:cubicBezTo>
                    <a:cubicBezTo>
                      <a:pt x="2" y="52"/>
                      <a:pt x="0" y="48"/>
                      <a:pt x="0" y="4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6" name="Freeform 37">
                <a:extLst>
                  <a:ext uri="{FF2B5EF4-FFF2-40B4-BE49-F238E27FC236}">
                    <a16:creationId xmlns:a16="http://schemas.microsoft.com/office/drawing/2014/main" id="{4C853993-1198-4353-8977-C30364A896C8}"/>
                  </a:ext>
                </a:extLst>
              </p:cNvPr>
              <p:cNvSpPr>
                <a:spLocks/>
              </p:cNvSpPr>
              <p:nvPr/>
            </p:nvSpPr>
            <p:spPr bwMode="auto">
              <a:xfrm>
                <a:off x="9283700" y="5549901"/>
                <a:ext cx="176213" cy="168275"/>
              </a:xfrm>
              <a:custGeom>
                <a:avLst/>
                <a:gdLst>
                  <a:gd name="T0" fmla="*/ 56 w 56"/>
                  <a:gd name="T1" fmla="*/ 43 h 54"/>
                  <a:gd name="T2" fmla="*/ 49 w 56"/>
                  <a:gd name="T3" fmla="*/ 52 h 54"/>
                  <a:gd name="T4" fmla="*/ 36 w 56"/>
                  <a:gd name="T5" fmla="*/ 52 h 54"/>
                  <a:gd name="T6" fmla="*/ 4 w 56"/>
                  <a:gd name="T7" fmla="*/ 20 h 54"/>
                  <a:gd name="T8" fmla="*/ 3 w 56"/>
                  <a:gd name="T9" fmla="*/ 8 h 54"/>
                  <a:gd name="T10" fmla="*/ 15 w 56"/>
                  <a:gd name="T11" fmla="*/ 1 h 54"/>
                  <a:gd name="T12" fmla="*/ 22 w 56"/>
                  <a:gd name="T13" fmla="*/ 5 h 54"/>
                  <a:gd name="T14" fmla="*/ 51 w 56"/>
                  <a:gd name="T15" fmla="*/ 34 h 54"/>
                  <a:gd name="T16" fmla="*/ 56 w 56"/>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56" y="43"/>
                    </a:moveTo>
                    <a:cubicBezTo>
                      <a:pt x="53" y="47"/>
                      <a:pt x="52" y="51"/>
                      <a:pt x="49" y="52"/>
                    </a:cubicBezTo>
                    <a:cubicBezTo>
                      <a:pt x="45" y="54"/>
                      <a:pt x="39" y="54"/>
                      <a:pt x="36" y="52"/>
                    </a:cubicBezTo>
                    <a:cubicBezTo>
                      <a:pt x="25" y="42"/>
                      <a:pt x="15" y="30"/>
                      <a:pt x="4" y="20"/>
                    </a:cubicBezTo>
                    <a:cubicBezTo>
                      <a:pt x="1" y="16"/>
                      <a:pt x="0" y="12"/>
                      <a:pt x="3" y="8"/>
                    </a:cubicBezTo>
                    <a:cubicBezTo>
                      <a:pt x="5" y="3"/>
                      <a:pt x="9" y="0"/>
                      <a:pt x="15" y="1"/>
                    </a:cubicBezTo>
                    <a:cubicBezTo>
                      <a:pt x="17" y="1"/>
                      <a:pt x="20" y="3"/>
                      <a:pt x="22" y="5"/>
                    </a:cubicBezTo>
                    <a:cubicBezTo>
                      <a:pt x="32" y="14"/>
                      <a:pt x="42" y="24"/>
                      <a:pt x="51" y="34"/>
                    </a:cubicBezTo>
                    <a:cubicBezTo>
                      <a:pt x="53" y="36"/>
                      <a:pt x="54" y="40"/>
                      <a:pt x="56" y="4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7" name="Freeform 38">
                <a:extLst>
                  <a:ext uri="{FF2B5EF4-FFF2-40B4-BE49-F238E27FC236}">
                    <a16:creationId xmlns:a16="http://schemas.microsoft.com/office/drawing/2014/main" id="{C3307BA6-3D7F-4D3A-AA49-366AE9BB0BBE}"/>
                  </a:ext>
                </a:extLst>
              </p:cNvPr>
              <p:cNvSpPr>
                <a:spLocks/>
              </p:cNvSpPr>
              <p:nvPr/>
            </p:nvSpPr>
            <p:spPr bwMode="auto">
              <a:xfrm>
                <a:off x="10056813" y="5926138"/>
                <a:ext cx="209550" cy="74613"/>
              </a:xfrm>
              <a:custGeom>
                <a:avLst/>
                <a:gdLst>
                  <a:gd name="T0" fmla="*/ 34 w 67"/>
                  <a:gd name="T1" fmla="*/ 24 h 24"/>
                  <a:gd name="T2" fmla="*/ 12 w 67"/>
                  <a:gd name="T3" fmla="*/ 24 h 24"/>
                  <a:gd name="T4" fmla="*/ 1 w 67"/>
                  <a:gd name="T5" fmla="*/ 12 h 24"/>
                  <a:gd name="T6" fmla="*/ 12 w 67"/>
                  <a:gd name="T7" fmla="*/ 0 h 24"/>
                  <a:gd name="T8" fmla="*/ 55 w 67"/>
                  <a:gd name="T9" fmla="*/ 0 h 24"/>
                  <a:gd name="T10" fmla="*/ 67 w 67"/>
                  <a:gd name="T11" fmla="*/ 12 h 24"/>
                  <a:gd name="T12" fmla="*/ 55 w 67"/>
                  <a:gd name="T13" fmla="*/ 24 h 24"/>
                  <a:gd name="T14" fmla="*/ 34 w 67"/>
                  <a:gd name="T15" fmla="*/ 24 h 24"/>
                  <a:gd name="T16" fmla="*/ 34 w 67"/>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4">
                    <a:moveTo>
                      <a:pt x="34" y="24"/>
                    </a:moveTo>
                    <a:cubicBezTo>
                      <a:pt x="27" y="24"/>
                      <a:pt x="20" y="24"/>
                      <a:pt x="12" y="24"/>
                    </a:cubicBezTo>
                    <a:cubicBezTo>
                      <a:pt x="6" y="23"/>
                      <a:pt x="0" y="18"/>
                      <a:pt x="1" y="12"/>
                    </a:cubicBezTo>
                    <a:cubicBezTo>
                      <a:pt x="1" y="6"/>
                      <a:pt x="6" y="0"/>
                      <a:pt x="12" y="0"/>
                    </a:cubicBezTo>
                    <a:cubicBezTo>
                      <a:pt x="27" y="0"/>
                      <a:pt x="41" y="0"/>
                      <a:pt x="55" y="0"/>
                    </a:cubicBezTo>
                    <a:cubicBezTo>
                      <a:pt x="62" y="0"/>
                      <a:pt x="67" y="6"/>
                      <a:pt x="67" y="12"/>
                    </a:cubicBezTo>
                    <a:cubicBezTo>
                      <a:pt x="67" y="18"/>
                      <a:pt x="61" y="23"/>
                      <a:pt x="55" y="24"/>
                    </a:cubicBezTo>
                    <a:cubicBezTo>
                      <a:pt x="48" y="24"/>
                      <a:pt x="41" y="24"/>
                      <a:pt x="34" y="24"/>
                    </a:cubicBezTo>
                    <a:cubicBezTo>
                      <a:pt x="34" y="24"/>
                      <a:pt x="34" y="24"/>
                      <a:pt x="34"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8" name="Freeform 39">
                <a:extLst>
                  <a:ext uri="{FF2B5EF4-FFF2-40B4-BE49-F238E27FC236}">
                    <a16:creationId xmlns:a16="http://schemas.microsoft.com/office/drawing/2014/main" id="{F6618A08-60A7-41AB-A0BF-D82E422691C0}"/>
                  </a:ext>
                </a:extLst>
              </p:cNvPr>
              <p:cNvSpPr>
                <a:spLocks/>
              </p:cNvSpPr>
              <p:nvPr/>
            </p:nvSpPr>
            <p:spPr bwMode="auto">
              <a:xfrm>
                <a:off x="9134475" y="5926138"/>
                <a:ext cx="206375" cy="74613"/>
              </a:xfrm>
              <a:custGeom>
                <a:avLst/>
                <a:gdLst>
                  <a:gd name="T0" fmla="*/ 33 w 66"/>
                  <a:gd name="T1" fmla="*/ 24 h 24"/>
                  <a:gd name="T2" fmla="*/ 12 w 66"/>
                  <a:gd name="T3" fmla="*/ 24 h 24"/>
                  <a:gd name="T4" fmla="*/ 0 w 66"/>
                  <a:gd name="T5" fmla="*/ 12 h 24"/>
                  <a:gd name="T6" fmla="*/ 12 w 66"/>
                  <a:gd name="T7" fmla="*/ 0 h 24"/>
                  <a:gd name="T8" fmla="*/ 54 w 66"/>
                  <a:gd name="T9" fmla="*/ 0 h 24"/>
                  <a:gd name="T10" fmla="*/ 66 w 66"/>
                  <a:gd name="T11" fmla="*/ 12 h 24"/>
                  <a:gd name="T12" fmla="*/ 54 w 66"/>
                  <a:gd name="T13" fmla="*/ 24 h 24"/>
                  <a:gd name="T14" fmla="*/ 33 w 66"/>
                  <a:gd name="T15" fmla="*/ 24 h 24"/>
                  <a:gd name="T16" fmla="*/ 33 w 66"/>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4">
                    <a:moveTo>
                      <a:pt x="33" y="24"/>
                    </a:moveTo>
                    <a:cubicBezTo>
                      <a:pt x="26" y="24"/>
                      <a:pt x="19" y="24"/>
                      <a:pt x="12" y="24"/>
                    </a:cubicBezTo>
                    <a:cubicBezTo>
                      <a:pt x="5" y="23"/>
                      <a:pt x="0" y="18"/>
                      <a:pt x="0" y="12"/>
                    </a:cubicBezTo>
                    <a:cubicBezTo>
                      <a:pt x="0" y="6"/>
                      <a:pt x="5" y="0"/>
                      <a:pt x="12" y="0"/>
                    </a:cubicBezTo>
                    <a:cubicBezTo>
                      <a:pt x="26" y="0"/>
                      <a:pt x="40" y="0"/>
                      <a:pt x="54" y="0"/>
                    </a:cubicBezTo>
                    <a:cubicBezTo>
                      <a:pt x="61" y="0"/>
                      <a:pt x="66" y="6"/>
                      <a:pt x="66" y="12"/>
                    </a:cubicBezTo>
                    <a:cubicBezTo>
                      <a:pt x="66" y="18"/>
                      <a:pt x="61" y="23"/>
                      <a:pt x="54" y="24"/>
                    </a:cubicBezTo>
                    <a:cubicBezTo>
                      <a:pt x="47" y="24"/>
                      <a:pt x="40" y="24"/>
                      <a:pt x="33" y="24"/>
                    </a:cubicBezTo>
                    <a:cubicBezTo>
                      <a:pt x="33" y="24"/>
                      <a:pt x="33" y="24"/>
                      <a:pt x="33"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grpSp>
    </p:spTree>
    <p:extLst>
      <p:ext uri="{BB962C8B-B14F-4D97-AF65-F5344CB8AC3E}">
        <p14:creationId xmlns:p14="http://schemas.microsoft.com/office/powerpoint/2010/main" val="33700121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578035-BBDE-5D49-9D38-D03543A9A035}"/>
              </a:ext>
            </a:extLst>
          </p:cNvPr>
          <p:cNvSpPr>
            <a:spLocks noGrp="1"/>
          </p:cNvSpPr>
          <p:nvPr>
            <p:ph type="title"/>
          </p:nvPr>
        </p:nvSpPr>
        <p:spPr>
          <a:xfrm>
            <a:off x="425242" y="0"/>
            <a:ext cx="2513167" cy="731520"/>
          </a:xfrm>
        </p:spPr>
        <p:txBody>
          <a:bodyPr/>
          <a:lstStyle/>
          <a:p>
            <a:r>
              <a:rPr lang="en-US" dirty="0">
                <a:cs typeface="Arial" panose="020B0604020202020204" pitchFamily="34" charset="0"/>
              </a:rPr>
              <a:t>Craft Phase</a:t>
            </a:r>
            <a:br>
              <a:rPr lang="en-US" b="0" dirty="0"/>
            </a:br>
            <a:r>
              <a:rPr lang="en-US" sz="2000" dirty="0"/>
              <a:t>Week 7 – Week 8</a:t>
            </a:r>
          </a:p>
        </p:txBody>
      </p:sp>
      <p:sp>
        <p:nvSpPr>
          <p:cNvPr id="4" name="Rectangle 3">
            <a:extLst>
              <a:ext uri="{FF2B5EF4-FFF2-40B4-BE49-F238E27FC236}">
                <a16:creationId xmlns:a16="http://schemas.microsoft.com/office/drawing/2014/main" id="{DC4A8FE6-AC15-4E88-B0D5-4CA19C4A3710}"/>
              </a:ext>
            </a:extLst>
          </p:cNvPr>
          <p:cNvSpPr/>
          <p:nvPr/>
        </p:nvSpPr>
        <p:spPr bwMode="auto">
          <a:xfrm>
            <a:off x="455288"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Code analysis reports are ready</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Analyze the findings and fix false positives</a:t>
            </a:r>
          </a:p>
          <a:p>
            <a:pPr marL="171450" lvl="0" indent="-171450" defTabSz="914126">
              <a:lnSpc>
                <a:spcPct val="120000"/>
              </a:lnSpc>
              <a:spcBef>
                <a:spcPts val="600"/>
              </a:spcBef>
              <a:spcAft>
                <a:spcPts val="600"/>
              </a:spcAft>
              <a:buFont typeface="Wingdings" panose="05000000000000000000" pitchFamily="2" charset="2"/>
              <a:buChar char="v"/>
              <a:defRPr/>
            </a:pPr>
            <a:r>
              <a:rPr lang="en-US" sz="1100" kern="0" dirty="0">
                <a:solidFill>
                  <a:srgbClr val="000000"/>
                </a:solidFill>
                <a:latin typeface="Bookman Old Style" panose="02050604050505020204"/>
              </a:rPr>
              <a:t>Sample runs of manual code reviews completed</a:t>
            </a:r>
          </a:p>
        </p:txBody>
      </p:sp>
      <p:sp>
        <p:nvSpPr>
          <p:cNvPr id="6" name="TextBox 5">
            <a:extLst>
              <a:ext uri="{FF2B5EF4-FFF2-40B4-BE49-F238E27FC236}">
                <a16:creationId xmlns:a16="http://schemas.microsoft.com/office/drawing/2014/main" id="{3CC7808D-FE76-4956-82DA-0C6CC631A15F}"/>
              </a:ext>
            </a:extLst>
          </p:cNvPr>
          <p:cNvSpPr txBox="1"/>
          <p:nvPr/>
        </p:nvSpPr>
        <p:spPr>
          <a:xfrm>
            <a:off x="4845503" y="1073729"/>
            <a:ext cx="2164627"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Key Activities </a:t>
            </a:r>
          </a:p>
        </p:txBody>
      </p:sp>
      <p:sp>
        <p:nvSpPr>
          <p:cNvPr id="7" name="TextBox 6">
            <a:extLst>
              <a:ext uri="{FF2B5EF4-FFF2-40B4-BE49-F238E27FC236}">
                <a16:creationId xmlns:a16="http://schemas.microsoft.com/office/drawing/2014/main" id="{D931C603-E941-4C95-BC97-A22A2C14F757}"/>
              </a:ext>
            </a:extLst>
          </p:cNvPr>
          <p:cNvSpPr txBox="1"/>
          <p:nvPr/>
        </p:nvSpPr>
        <p:spPr>
          <a:xfrm>
            <a:off x="746429" y="1086968"/>
            <a:ext cx="251991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Entry Criteria</a:t>
            </a:r>
          </a:p>
        </p:txBody>
      </p:sp>
      <p:sp>
        <p:nvSpPr>
          <p:cNvPr id="8" name="TextBox 7">
            <a:extLst>
              <a:ext uri="{FF2B5EF4-FFF2-40B4-BE49-F238E27FC236}">
                <a16:creationId xmlns:a16="http://schemas.microsoft.com/office/drawing/2014/main" id="{128F3DEC-E525-4699-BF28-BC8D3F067192}"/>
              </a:ext>
            </a:extLst>
          </p:cNvPr>
          <p:cNvSpPr txBox="1"/>
          <p:nvPr/>
        </p:nvSpPr>
        <p:spPr>
          <a:xfrm>
            <a:off x="9015597" y="1086968"/>
            <a:ext cx="2324550" cy="307697"/>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2060"/>
                </a:solidFill>
                <a:effectLst/>
                <a:uLnTx/>
                <a:uFillTx/>
                <a:latin typeface="Bookman Old Style" panose="02050604050505020204"/>
                <a:ea typeface="+mn-ea"/>
                <a:cs typeface="+mn-cs"/>
              </a:rPr>
              <a:t>Exit Criteria </a:t>
            </a:r>
          </a:p>
        </p:txBody>
      </p:sp>
      <p:grpSp>
        <p:nvGrpSpPr>
          <p:cNvPr id="12" name="Group 11">
            <a:extLst>
              <a:ext uri="{FF2B5EF4-FFF2-40B4-BE49-F238E27FC236}">
                <a16:creationId xmlns:a16="http://schemas.microsoft.com/office/drawing/2014/main" id="{0238F421-1240-4437-94A2-DE9B5EEFE3E5}"/>
              </a:ext>
            </a:extLst>
          </p:cNvPr>
          <p:cNvGrpSpPr/>
          <p:nvPr/>
        </p:nvGrpSpPr>
        <p:grpSpPr>
          <a:xfrm>
            <a:off x="455288" y="4791826"/>
            <a:ext cx="3098202" cy="785906"/>
            <a:chOff x="454634" y="5663784"/>
            <a:chExt cx="3099009" cy="767896"/>
          </a:xfrm>
        </p:grpSpPr>
        <p:sp>
          <p:nvSpPr>
            <p:cNvPr id="13" name="Rectangle 12">
              <a:extLst>
                <a:ext uri="{FF2B5EF4-FFF2-40B4-BE49-F238E27FC236}">
                  <a16:creationId xmlns:a16="http://schemas.microsoft.com/office/drawing/2014/main" id="{1B3E8C16-18C2-4394-AA0F-D4E6BD7B367E}"/>
                </a:ext>
              </a:extLst>
            </p:cNvPr>
            <p:cNvSpPr/>
            <p:nvPr/>
          </p:nvSpPr>
          <p:spPr>
            <a:xfrm>
              <a:off x="454634" y="5663784"/>
              <a:ext cx="3099009" cy="767896"/>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4" name="Rectangle 13">
              <a:extLst>
                <a:ext uri="{FF2B5EF4-FFF2-40B4-BE49-F238E27FC236}">
                  <a16:creationId xmlns:a16="http://schemas.microsoft.com/office/drawing/2014/main" id="{514485C5-8903-4DC9-9016-6E1F11E185DE}"/>
                </a:ext>
              </a:extLst>
            </p:cNvPr>
            <p:cNvSpPr/>
            <p:nvPr/>
          </p:nvSpPr>
          <p:spPr>
            <a:xfrm>
              <a:off x="1078966" y="5821818"/>
              <a:ext cx="1850347" cy="451829"/>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KPMG Stakeholders</a:t>
              </a:r>
              <a:b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b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 Requirement</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grpSp>
        <p:nvGrpSpPr>
          <p:cNvPr id="15" name="Group 14">
            <a:extLst>
              <a:ext uri="{FF2B5EF4-FFF2-40B4-BE49-F238E27FC236}">
                <a16:creationId xmlns:a16="http://schemas.microsoft.com/office/drawing/2014/main" id="{FEE145EF-4758-4DFF-8BCD-09251DF7D0A3}"/>
              </a:ext>
            </a:extLst>
          </p:cNvPr>
          <p:cNvGrpSpPr/>
          <p:nvPr/>
        </p:nvGrpSpPr>
        <p:grpSpPr>
          <a:xfrm>
            <a:off x="455288" y="3911476"/>
            <a:ext cx="3102192" cy="651396"/>
            <a:chOff x="454634" y="3917619"/>
            <a:chExt cx="3103000" cy="768274"/>
          </a:xfrm>
        </p:grpSpPr>
        <p:sp>
          <p:nvSpPr>
            <p:cNvPr id="16" name="Rectangle 15">
              <a:extLst>
                <a:ext uri="{FF2B5EF4-FFF2-40B4-BE49-F238E27FC236}">
                  <a16:creationId xmlns:a16="http://schemas.microsoft.com/office/drawing/2014/main" id="{947FE457-7E96-4181-B893-1F7F7663491D}"/>
                </a:ext>
              </a:extLst>
            </p:cNvPr>
            <p:cNvSpPr/>
            <p:nvPr/>
          </p:nvSpPr>
          <p:spPr>
            <a:xfrm>
              <a:off x="454634" y="3917619"/>
              <a:ext cx="3103000" cy="768274"/>
            </a:xfrm>
            <a:prstGeom prst="rect">
              <a:avLst/>
            </a:prstGeom>
            <a:solidFill>
              <a:sysClr val="window" lastClr="FFFFFF">
                <a:hueOff val="0"/>
                <a:satOff val="0"/>
                <a:lumOff val="0"/>
                <a:alphaOff val="0"/>
              </a:sysClr>
            </a:solidFill>
            <a:ln w="25400" cap="flat" cmpd="sng" algn="ctr">
              <a:solidFill>
                <a:srgbClr val="0F69B4"/>
              </a:solidFill>
              <a:prstDash val="solid"/>
            </a:ln>
            <a:effectLst/>
          </p:spPr>
          <p:txBody>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598"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sp>
          <p:nvSpPr>
            <p:cNvPr id="17" name="Rectangle 16">
              <a:extLst>
                <a:ext uri="{FF2B5EF4-FFF2-40B4-BE49-F238E27FC236}">
                  <a16:creationId xmlns:a16="http://schemas.microsoft.com/office/drawing/2014/main" id="{AC27DF7E-E994-4383-AB17-3D068FCFD9A6}"/>
                </a:ext>
              </a:extLst>
            </p:cNvPr>
            <p:cNvSpPr/>
            <p:nvPr/>
          </p:nvSpPr>
          <p:spPr>
            <a:xfrm>
              <a:off x="1439324" y="4188799"/>
              <a:ext cx="1133619" cy="225915"/>
            </a:xfrm>
            <a:prstGeom prst="rect">
              <a:avLst/>
            </a:prstGeom>
            <a:noFill/>
            <a:ln>
              <a:noFill/>
            </a:ln>
            <a:effectLst/>
          </p:spPr>
          <p:txBody>
            <a:bodyPr spcFirstLastPara="0" vert="horz" wrap="none" lIns="0" tIns="0" rIns="0" bIns="0" numCol="1" spcCol="1270" anchor="ctr" anchorCtr="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dirty="0">
                  <a:ln>
                    <a:noFill/>
                  </a:ln>
                  <a:solidFill>
                    <a:srgbClr val="0F69B4"/>
                  </a:solidFill>
                  <a:effectLst/>
                  <a:uLnTx/>
                  <a:uFillTx/>
                  <a:latin typeface="Bookman Old Style" panose="02050604050505020204"/>
                  <a:ea typeface="+mn-ea"/>
                  <a:cs typeface="+mn-cs"/>
                </a:rPr>
                <a:t>Deliverables</a:t>
              </a:r>
              <a:endParaRPr kumimoji="0" lang="en-US" sz="1400" b="0" i="0" u="none" strike="noStrike" kern="0" cap="none" spc="0" normalizeH="0" baseline="0" noProof="0" dirty="0">
                <a:ln>
                  <a:noFill/>
                </a:ln>
                <a:solidFill>
                  <a:srgbClr val="0F69B4"/>
                </a:solidFill>
                <a:effectLst/>
                <a:uLnTx/>
                <a:uFillTx/>
                <a:latin typeface="Bookman Old Style" panose="02050604050505020204"/>
                <a:ea typeface="+mn-ea"/>
                <a:cs typeface="+mn-cs"/>
              </a:endParaRPr>
            </a:p>
          </p:txBody>
        </p:sp>
      </p:grpSp>
      <p:sp>
        <p:nvSpPr>
          <p:cNvPr id="18" name="Rectangle 17">
            <a:extLst>
              <a:ext uri="{FF2B5EF4-FFF2-40B4-BE49-F238E27FC236}">
                <a16:creationId xmlns:a16="http://schemas.microsoft.com/office/drawing/2014/main" id="{CAD30347-94ED-4574-9736-CC54226B9468}"/>
              </a:ext>
            </a:extLst>
          </p:cNvPr>
          <p:cNvSpPr/>
          <p:nvPr/>
        </p:nvSpPr>
        <p:spPr bwMode="auto">
          <a:xfrm>
            <a:off x="8626776" y="1417883"/>
            <a:ext cx="3102192" cy="2327464"/>
          </a:xfrm>
          <a:prstGeom prst="rect">
            <a:avLst/>
          </a:prstGeom>
          <a:solidFill>
            <a:srgbClr val="D9D9D9"/>
          </a:solidFill>
          <a:ln w="12700" cap="flat" cmpd="sng" algn="ctr">
            <a:solidFill>
              <a:srgbClr val="404040"/>
            </a:solidFill>
            <a:prstDash val="dash"/>
            <a:miter lim="800000"/>
            <a:headEnd type="none" w="sm" len="sm"/>
            <a:tailEnd type="triangle" w="med" len="med"/>
          </a:ln>
          <a:effectLst/>
        </p:spPr>
        <p:txBody>
          <a:bodyPr vert="horz" wrap="square" lIns="91392" tIns="182832" rIns="91392" bIns="45696" numCol="1" rtlCol="0" anchor="t" anchorCtr="0" compatLnSpc="1">
            <a:prstTxWarp prst="textNoShape">
              <a:avLst/>
            </a:prstTxWarp>
          </a:bodyPr>
          <a:lstStyle/>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Log defects and assign to development team.</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lang="en-US" sz="1100" kern="0" dirty="0">
                <a:solidFill>
                  <a:srgbClr val="000000"/>
                </a:solidFill>
                <a:latin typeface="Bookman Old Style" panose="02050604050505020204"/>
              </a:rPr>
              <a:t>Setup walkthrough of the defect with development team.</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rPr>
              <a:t>Update additional details to the defects logged, if required.</a:t>
            </a:r>
          </a:p>
          <a:p>
            <a:pPr marL="171450" marR="0" lvl="0" indent="-171450" algn="l" defTabSz="914126" rtl="0" eaLnBrk="1" fontAlgn="auto" latinLnBrk="0" hangingPunct="1">
              <a:lnSpc>
                <a:spcPct val="120000"/>
              </a:lnSpc>
              <a:spcBef>
                <a:spcPts val="600"/>
              </a:spcBef>
              <a:spcAft>
                <a:spcPts val="600"/>
              </a:spcAft>
              <a:buClrTx/>
              <a:buSzTx/>
              <a:buFont typeface="Wingdings" panose="05000000000000000000" pitchFamily="2" charset="2"/>
              <a:buChar char="v"/>
              <a:tabLst/>
              <a:defRPr/>
            </a:pPr>
            <a:r>
              <a:rPr lang="en-US" sz="1100" kern="0" dirty="0">
                <a:solidFill>
                  <a:srgbClr val="000000"/>
                </a:solidFill>
                <a:latin typeface="Bookman Old Style" panose="02050604050505020204"/>
              </a:rPr>
              <a:t>Provide remediation to the issues raised by Code Analysis.</a:t>
            </a:r>
            <a:endParaRPr kumimoji="0" lang="en-US" sz="11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p:txBody>
      </p:sp>
      <p:sp>
        <p:nvSpPr>
          <p:cNvPr id="19" name="Right Arrow 38">
            <a:extLst>
              <a:ext uri="{FF2B5EF4-FFF2-40B4-BE49-F238E27FC236}">
                <a16:creationId xmlns:a16="http://schemas.microsoft.com/office/drawing/2014/main" id="{13DC0F6E-83A9-494C-8CBB-D123EBDF61D9}"/>
              </a:ext>
            </a:extLst>
          </p:cNvPr>
          <p:cNvSpPr/>
          <p:nvPr/>
        </p:nvSpPr>
        <p:spPr>
          <a:xfrm>
            <a:off x="3812186" y="1807156"/>
            <a:ext cx="4723171" cy="663642"/>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Review Code Analysis reports generated by the tool.</a:t>
            </a:r>
          </a:p>
        </p:txBody>
      </p:sp>
      <p:sp>
        <p:nvSpPr>
          <p:cNvPr id="20" name="Right Arrow 39">
            <a:extLst>
              <a:ext uri="{FF2B5EF4-FFF2-40B4-BE49-F238E27FC236}">
                <a16:creationId xmlns:a16="http://schemas.microsoft.com/office/drawing/2014/main" id="{37B67320-ADF5-40F7-BB26-26F7156F9516}"/>
              </a:ext>
            </a:extLst>
          </p:cNvPr>
          <p:cNvSpPr/>
          <p:nvPr/>
        </p:nvSpPr>
        <p:spPr>
          <a:xfrm>
            <a:off x="3812186" y="2599430"/>
            <a:ext cx="4723171" cy="663642"/>
          </a:xfrm>
          <a:prstGeom prst="rightArrow">
            <a:avLst>
              <a:gd name="adj1" fmla="val 69652"/>
              <a:gd name="adj2" fmla="val 71084"/>
            </a:avLst>
          </a:prstGeom>
          <a:solidFill>
            <a:schemeClr val="tx2">
              <a:lumMod val="75000"/>
            </a:schemeClr>
          </a:solidFill>
          <a:ln w="12700" cap="flat" cmpd="sng" algn="ctr">
            <a:noFill/>
            <a:prstDash val="solid"/>
          </a:ln>
          <a:effectLst/>
        </p:spPr>
        <p:txBody>
          <a:bodyPr rtlCol="0" anchor="ctr" anchorCtr="0"/>
          <a:lstStyle/>
          <a:p>
            <a:pPr marL="171450" marR="0" lvl="0" indent="-171450" algn="l" defTabSz="914126"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300" b="0" i="0" u="none" strike="noStrike" kern="0" cap="none" spc="0" normalizeH="0" baseline="0" noProof="0" dirty="0">
                <a:ln>
                  <a:noFill/>
                </a:ln>
                <a:solidFill>
                  <a:prstClr val="white"/>
                </a:solidFill>
                <a:effectLst/>
                <a:uLnTx/>
                <a:uFillTx/>
                <a:latin typeface="Bookman Old Style" panose="02050604050505020204"/>
                <a:ea typeface="+mn-ea"/>
                <a:cs typeface="+mn-cs"/>
              </a:rPr>
              <a:t>Provide remediation for the Code Analysis findings.</a:t>
            </a:r>
          </a:p>
        </p:txBody>
      </p:sp>
      <p:sp>
        <p:nvSpPr>
          <p:cNvPr id="21" name="Rectangle 20">
            <a:extLst>
              <a:ext uri="{FF2B5EF4-FFF2-40B4-BE49-F238E27FC236}">
                <a16:creationId xmlns:a16="http://schemas.microsoft.com/office/drawing/2014/main" id="{FA774838-0AB9-4716-B279-ABE29D31D2DD}"/>
              </a:ext>
            </a:extLst>
          </p:cNvPr>
          <p:cNvSpPr/>
          <p:nvPr/>
        </p:nvSpPr>
        <p:spPr bwMode="auto">
          <a:xfrm>
            <a:off x="3719268" y="3926749"/>
            <a:ext cx="8009700" cy="637094"/>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rPr>
              <a:t>Updated defect log</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lang="en-US" sz="1200" kern="0" dirty="0">
                <a:solidFill>
                  <a:srgbClr val="000000"/>
                </a:solidFill>
                <a:latin typeface="Bookman Old Style" panose="02050604050505020204"/>
              </a:rPr>
              <a:t>Remediation documentation (on need basis).</a:t>
            </a:r>
            <a:endParaRPr kumimoji="0" lang="en-US" sz="1200" b="0" i="0" u="none" strike="noStrike" kern="0" cap="none" spc="0" normalizeH="0" baseline="0" noProof="0" dirty="0">
              <a:ln>
                <a:noFill/>
              </a:ln>
              <a:solidFill>
                <a:srgbClr val="000000"/>
              </a:solidFill>
              <a:effectLst/>
              <a:uLnTx/>
              <a:uFillTx/>
              <a:latin typeface="Bookman Old Style" panose="02050604050505020204"/>
              <a:ea typeface="+mn-ea"/>
              <a:cs typeface="+mn-cs"/>
            </a:endParaRPr>
          </a:p>
        </p:txBody>
      </p:sp>
      <p:sp>
        <p:nvSpPr>
          <p:cNvPr id="23" name="Rectangle 22">
            <a:extLst>
              <a:ext uri="{FF2B5EF4-FFF2-40B4-BE49-F238E27FC236}">
                <a16:creationId xmlns:a16="http://schemas.microsoft.com/office/drawing/2014/main" id="{66FB7577-B6C7-4D87-AF73-FD00DC9BEFBC}"/>
              </a:ext>
            </a:extLst>
          </p:cNvPr>
          <p:cNvSpPr/>
          <p:nvPr/>
        </p:nvSpPr>
        <p:spPr bwMode="auto">
          <a:xfrm>
            <a:off x="3719265" y="4792797"/>
            <a:ext cx="8009700" cy="784935"/>
          </a:xfrm>
          <a:prstGeom prst="rect">
            <a:avLst/>
          </a:prstGeom>
          <a:solidFill>
            <a:srgbClr val="E7F0F7"/>
          </a:solidFill>
          <a:ln w="19050" cap="flat" cmpd="sng" algn="ctr">
            <a:solidFill>
              <a:srgbClr val="0F69B4"/>
            </a:solidFill>
            <a:prstDash val="dash"/>
            <a:miter lim="800000"/>
            <a:headEnd type="none" w="sm" len="sm"/>
            <a:tailEnd type="triangle" w="med" len="med"/>
          </a:ln>
          <a:effectLst/>
        </p:spPr>
        <p:txBody>
          <a:bodyPr vert="horz" wrap="none" lIns="91416" tIns="91416" rIns="91416" bIns="91416" numCol="1" rtlCol="0" anchor="t" anchorCtr="0" compatLnSpc="1">
            <a:prstTxWarp prst="textNoShape">
              <a:avLst/>
            </a:prstTxWarp>
          </a:bodyPr>
          <a:lstStyle/>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Application Developers</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Project Manager</a:t>
            </a:r>
          </a:p>
          <a:p>
            <a:pPr marL="228531" marR="0" lvl="0" indent="-228531" algn="l" defTabSz="914126" rtl="0" eaLnBrk="1" fontAlgn="auto" latinLnBrk="0" hangingPunct="1">
              <a:lnSpc>
                <a:spcPct val="100000"/>
              </a:lnSpc>
              <a:spcBef>
                <a:spcPts val="200"/>
              </a:spcBef>
              <a:spcAft>
                <a:spcPts val="200"/>
              </a:spcAft>
              <a:buClr>
                <a:srgbClr val="0F69B4"/>
              </a:buClr>
              <a:buSzPct val="65000"/>
              <a:buFont typeface="Wingdings" panose="05000000000000000000" pitchFamily="2" charset="2"/>
              <a:buChar char="n"/>
              <a:tabLst/>
              <a:defRPr/>
            </a:pPr>
            <a:r>
              <a:rPr kumimoji="0" lang="en-US" sz="1200" b="0" i="0" u="none" strike="noStrike" kern="0" cap="none" spc="0" normalizeH="0" baseline="0" noProof="0" dirty="0">
                <a:ln>
                  <a:noFill/>
                </a:ln>
                <a:effectLst/>
                <a:uLnTx/>
                <a:uFillTx/>
                <a:latin typeface="Bookman Old Style" panose="02050604050505020204"/>
                <a:ea typeface="+mn-ea"/>
                <a:cs typeface="+mn-cs"/>
              </a:rPr>
              <a:t>Application Architect</a:t>
            </a:r>
          </a:p>
        </p:txBody>
      </p:sp>
      <p:grpSp>
        <p:nvGrpSpPr>
          <p:cNvPr id="25" name="Group 24">
            <a:extLst>
              <a:ext uri="{FF2B5EF4-FFF2-40B4-BE49-F238E27FC236}">
                <a16:creationId xmlns:a16="http://schemas.microsoft.com/office/drawing/2014/main" id="{F5B21C7D-E45E-45F3-8F46-50AFC7A2E5E9}"/>
              </a:ext>
            </a:extLst>
          </p:cNvPr>
          <p:cNvGrpSpPr/>
          <p:nvPr/>
        </p:nvGrpSpPr>
        <p:grpSpPr>
          <a:xfrm>
            <a:off x="11043449" y="20794"/>
            <a:ext cx="693227" cy="731521"/>
            <a:chOff x="7596318" y="1882585"/>
            <a:chExt cx="1258199" cy="1255310"/>
          </a:xfrm>
          <a:effectLst>
            <a:outerShdw blurRad="50800" dist="38100" dir="2700000" algn="tl" rotWithShape="0">
              <a:prstClr val="black">
                <a:alpha val="40000"/>
              </a:prstClr>
            </a:outerShdw>
          </a:effectLst>
        </p:grpSpPr>
        <p:sp>
          <p:nvSpPr>
            <p:cNvPr id="26" name="Oval 11">
              <a:extLst>
                <a:ext uri="{FF2B5EF4-FFF2-40B4-BE49-F238E27FC236}">
                  <a16:creationId xmlns:a16="http://schemas.microsoft.com/office/drawing/2014/main" id="{CAC01AF4-541B-4F87-9545-962AA3BBEABB}"/>
                </a:ext>
              </a:extLst>
            </p:cNvPr>
            <p:cNvSpPr>
              <a:spLocks noChangeArrowheads="1"/>
            </p:cNvSpPr>
            <p:nvPr/>
          </p:nvSpPr>
          <p:spPr bwMode="auto">
            <a:xfrm>
              <a:off x="7596318" y="1882585"/>
              <a:ext cx="1258199" cy="1255310"/>
            </a:xfrm>
            <a:prstGeom prst="ellipse">
              <a:avLst/>
            </a:prstGeom>
            <a:noFill/>
            <a:ln w="12700" cap="flat">
              <a:solidFill>
                <a:srgbClr val="FCB71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5449" tIns="27725" rIns="55449" bIns="27725" numCol="1" anchor="t" anchorCtr="0" compatLnSpc="1">
              <a:prstTxWarp prst="textNoShape">
                <a:avLst/>
              </a:prstTxWarp>
            </a:bodyPr>
            <a:lstStyle/>
            <a:p>
              <a:endParaRPr lang="en-US" sz="1092"/>
            </a:p>
          </p:txBody>
        </p:sp>
        <p:sp>
          <p:nvSpPr>
            <p:cNvPr id="27" name="Oval 15">
              <a:extLst>
                <a:ext uri="{FF2B5EF4-FFF2-40B4-BE49-F238E27FC236}">
                  <a16:creationId xmlns:a16="http://schemas.microsoft.com/office/drawing/2014/main" id="{C723D844-2285-4241-BBFB-677A1F1BA1F4}"/>
                </a:ext>
              </a:extLst>
            </p:cNvPr>
            <p:cNvSpPr>
              <a:spLocks noChangeArrowheads="1"/>
            </p:cNvSpPr>
            <p:nvPr/>
          </p:nvSpPr>
          <p:spPr bwMode="auto">
            <a:xfrm>
              <a:off x="7656004" y="1941307"/>
              <a:ext cx="1141716" cy="1139791"/>
            </a:xfrm>
            <a:prstGeom prst="ellipse">
              <a:avLst/>
            </a:pr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28" name="Freeform 19">
              <a:extLst>
                <a:ext uri="{FF2B5EF4-FFF2-40B4-BE49-F238E27FC236}">
                  <a16:creationId xmlns:a16="http://schemas.microsoft.com/office/drawing/2014/main" id="{3DF8C587-6BE9-4B56-9C34-813E000D7FC9}"/>
                </a:ext>
              </a:extLst>
            </p:cNvPr>
            <p:cNvSpPr>
              <a:spLocks/>
            </p:cNvSpPr>
            <p:nvPr/>
          </p:nvSpPr>
          <p:spPr bwMode="auto">
            <a:xfrm>
              <a:off x="8226861" y="2005805"/>
              <a:ext cx="498659" cy="499622"/>
            </a:xfrm>
            <a:custGeom>
              <a:avLst/>
              <a:gdLst>
                <a:gd name="T0" fmla="*/ 0 w 262"/>
                <a:gd name="T1" fmla="*/ 1 h 263"/>
                <a:gd name="T2" fmla="*/ 5 w 262"/>
                <a:gd name="T3" fmla="*/ 1 h 263"/>
                <a:gd name="T4" fmla="*/ 18 w 262"/>
                <a:gd name="T5" fmla="*/ 0 h 263"/>
                <a:gd name="T6" fmla="*/ 27 w 262"/>
                <a:gd name="T7" fmla="*/ 0 h 263"/>
                <a:gd name="T8" fmla="*/ 38 w 262"/>
                <a:gd name="T9" fmla="*/ 1 h 263"/>
                <a:gd name="T10" fmla="*/ 65 w 262"/>
                <a:gd name="T11" fmla="*/ 5 h 263"/>
                <a:gd name="T12" fmla="*/ 80 w 262"/>
                <a:gd name="T13" fmla="*/ 8 h 263"/>
                <a:gd name="T14" fmla="*/ 95 w 262"/>
                <a:gd name="T15" fmla="*/ 13 h 263"/>
                <a:gd name="T16" fmla="*/ 128 w 262"/>
                <a:gd name="T17" fmla="*/ 27 h 263"/>
                <a:gd name="T18" fmla="*/ 160 w 262"/>
                <a:gd name="T19" fmla="*/ 47 h 263"/>
                <a:gd name="T20" fmla="*/ 190 w 262"/>
                <a:gd name="T21" fmla="*/ 72 h 263"/>
                <a:gd name="T22" fmla="*/ 216 w 262"/>
                <a:gd name="T23" fmla="*/ 102 h 263"/>
                <a:gd name="T24" fmla="*/ 236 w 262"/>
                <a:gd name="T25" fmla="*/ 135 h 263"/>
                <a:gd name="T26" fmla="*/ 250 w 262"/>
                <a:gd name="T27" fmla="*/ 167 h 263"/>
                <a:gd name="T28" fmla="*/ 255 w 262"/>
                <a:gd name="T29" fmla="*/ 183 h 263"/>
                <a:gd name="T30" fmla="*/ 258 w 262"/>
                <a:gd name="T31" fmla="*/ 198 h 263"/>
                <a:gd name="T32" fmla="*/ 260 w 262"/>
                <a:gd name="T33" fmla="*/ 212 h 263"/>
                <a:gd name="T34" fmla="*/ 262 w 262"/>
                <a:gd name="T35" fmla="*/ 225 h 263"/>
                <a:gd name="T36" fmla="*/ 262 w 262"/>
                <a:gd name="T37" fmla="*/ 236 h 263"/>
                <a:gd name="T38" fmla="*/ 262 w 262"/>
                <a:gd name="T39" fmla="*/ 245 h 263"/>
                <a:gd name="T40" fmla="*/ 262 w 262"/>
                <a:gd name="T41" fmla="*/ 258 h 263"/>
                <a:gd name="T42" fmla="*/ 261 w 262"/>
                <a:gd name="T43" fmla="*/ 263 h 263"/>
                <a:gd name="T44" fmla="*/ 261 w 262"/>
                <a:gd name="T45" fmla="*/ 258 h 263"/>
                <a:gd name="T46" fmla="*/ 259 w 262"/>
                <a:gd name="T47" fmla="*/ 245 h 263"/>
                <a:gd name="T48" fmla="*/ 258 w 262"/>
                <a:gd name="T49" fmla="*/ 236 h 263"/>
                <a:gd name="T50" fmla="*/ 256 w 262"/>
                <a:gd name="T51" fmla="*/ 225 h 263"/>
                <a:gd name="T52" fmla="*/ 249 w 262"/>
                <a:gd name="T53" fmla="*/ 200 h 263"/>
                <a:gd name="T54" fmla="*/ 244 w 262"/>
                <a:gd name="T55" fmla="*/ 186 h 263"/>
                <a:gd name="T56" fmla="*/ 239 w 262"/>
                <a:gd name="T57" fmla="*/ 172 h 263"/>
                <a:gd name="T58" fmla="*/ 224 w 262"/>
                <a:gd name="T59" fmla="*/ 141 h 263"/>
                <a:gd name="T60" fmla="*/ 204 w 262"/>
                <a:gd name="T61" fmla="*/ 111 h 263"/>
                <a:gd name="T62" fmla="*/ 179 w 262"/>
                <a:gd name="T63" fmla="*/ 84 h 263"/>
                <a:gd name="T64" fmla="*/ 151 w 262"/>
                <a:gd name="T65" fmla="*/ 59 h 263"/>
                <a:gd name="T66" fmla="*/ 121 w 262"/>
                <a:gd name="T67" fmla="*/ 39 h 263"/>
                <a:gd name="T68" fmla="*/ 91 w 262"/>
                <a:gd name="T69" fmla="*/ 24 h 263"/>
                <a:gd name="T70" fmla="*/ 76 w 262"/>
                <a:gd name="T71" fmla="*/ 18 h 263"/>
                <a:gd name="T72" fmla="*/ 62 w 262"/>
                <a:gd name="T73" fmla="*/ 14 h 263"/>
                <a:gd name="T74" fmla="*/ 37 w 262"/>
                <a:gd name="T75" fmla="*/ 7 h 263"/>
                <a:gd name="T76" fmla="*/ 27 w 262"/>
                <a:gd name="T77" fmla="*/ 5 h 263"/>
                <a:gd name="T78" fmla="*/ 18 w 262"/>
                <a:gd name="T79" fmla="*/ 4 h 263"/>
                <a:gd name="T80" fmla="*/ 5 w 262"/>
                <a:gd name="T81" fmla="*/ 2 h 263"/>
                <a:gd name="T82" fmla="*/ 0 w 262"/>
                <a:gd name="T83"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2" h="263">
                  <a:moveTo>
                    <a:pt x="0" y="1"/>
                  </a:moveTo>
                  <a:cubicBezTo>
                    <a:pt x="0" y="1"/>
                    <a:pt x="2" y="1"/>
                    <a:pt x="5" y="1"/>
                  </a:cubicBezTo>
                  <a:cubicBezTo>
                    <a:pt x="8" y="1"/>
                    <a:pt x="12" y="0"/>
                    <a:pt x="18" y="0"/>
                  </a:cubicBezTo>
                  <a:cubicBezTo>
                    <a:pt x="21" y="0"/>
                    <a:pt x="24" y="0"/>
                    <a:pt x="27" y="0"/>
                  </a:cubicBezTo>
                  <a:cubicBezTo>
                    <a:pt x="31" y="1"/>
                    <a:pt x="34" y="1"/>
                    <a:pt x="38" y="1"/>
                  </a:cubicBezTo>
                  <a:cubicBezTo>
                    <a:pt x="46" y="2"/>
                    <a:pt x="55" y="3"/>
                    <a:pt x="65" y="5"/>
                  </a:cubicBezTo>
                  <a:cubicBezTo>
                    <a:pt x="69" y="6"/>
                    <a:pt x="74" y="7"/>
                    <a:pt x="80" y="8"/>
                  </a:cubicBezTo>
                  <a:cubicBezTo>
                    <a:pt x="85" y="10"/>
                    <a:pt x="90" y="11"/>
                    <a:pt x="95" y="13"/>
                  </a:cubicBezTo>
                  <a:cubicBezTo>
                    <a:pt x="106" y="16"/>
                    <a:pt x="117" y="21"/>
                    <a:pt x="128" y="27"/>
                  </a:cubicBezTo>
                  <a:cubicBezTo>
                    <a:pt x="139" y="33"/>
                    <a:pt x="150" y="39"/>
                    <a:pt x="160" y="47"/>
                  </a:cubicBezTo>
                  <a:cubicBezTo>
                    <a:pt x="171" y="54"/>
                    <a:pt x="181" y="63"/>
                    <a:pt x="190" y="72"/>
                  </a:cubicBezTo>
                  <a:cubicBezTo>
                    <a:pt x="200" y="82"/>
                    <a:pt x="208" y="92"/>
                    <a:pt x="216" y="102"/>
                  </a:cubicBezTo>
                  <a:cubicBezTo>
                    <a:pt x="224" y="113"/>
                    <a:pt x="230" y="124"/>
                    <a:pt x="236" y="135"/>
                  </a:cubicBezTo>
                  <a:cubicBezTo>
                    <a:pt x="242" y="146"/>
                    <a:pt x="246" y="157"/>
                    <a:pt x="250" y="167"/>
                  </a:cubicBezTo>
                  <a:cubicBezTo>
                    <a:pt x="252" y="173"/>
                    <a:pt x="253" y="178"/>
                    <a:pt x="255" y="183"/>
                  </a:cubicBezTo>
                  <a:cubicBezTo>
                    <a:pt x="256" y="188"/>
                    <a:pt x="257" y="193"/>
                    <a:pt x="258" y="198"/>
                  </a:cubicBezTo>
                  <a:cubicBezTo>
                    <a:pt x="259" y="203"/>
                    <a:pt x="260" y="208"/>
                    <a:pt x="260" y="212"/>
                  </a:cubicBezTo>
                  <a:cubicBezTo>
                    <a:pt x="261" y="216"/>
                    <a:pt x="261" y="221"/>
                    <a:pt x="262" y="225"/>
                  </a:cubicBezTo>
                  <a:cubicBezTo>
                    <a:pt x="262" y="229"/>
                    <a:pt x="262" y="232"/>
                    <a:pt x="262" y="236"/>
                  </a:cubicBezTo>
                  <a:cubicBezTo>
                    <a:pt x="262" y="239"/>
                    <a:pt x="262" y="242"/>
                    <a:pt x="262" y="245"/>
                  </a:cubicBezTo>
                  <a:cubicBezTo>
                    <a:pt x="262" y="251"/>
                    <a:pt x="262" y="255"/>
                    <a:pt x="262" y="258"/>
                  </a:cubicBezTo>
                  <a:cubicBezTo>
                    <a:pt x="262" y="261"/>
                    <a:pt x="261" y="263"/>
                    <a:pt x="261" y="263"/>
                  </a:cubicBezTo>
                  <a:cubicBezTo>
                    <a:pt x="261" y="263"/>
                    <a:pt x="261" y="261"/>
                    <a:pt x="261" y="258"/>
                  </a:cubicBezTo>
                  <a:cubicBezTo>
                    <a:pt x="260" y="255"/>
                    <a:pt x="260" y="251"/>
                    <a:pt x="259" y="245"/>
                  </a:cubicBezTo>
                  <a:cubicBezTo>
                    <a:pt x="259" y="242"/>
                    <a:pt x="258" y="239"/>
                    <a:pt x="258" y="236"/>
                  </a:cubicBezTo>
                  <a:cubicBezTo>
                    <a:pt x="257" y="233"/>
                    <a:pt x="256" y="229"/>
                    <a:pt x="256" y="225"/>
                  </a:cubicBezTo>
                  <a:cubicBezTo>
                    <a:pt x="254" y="218"/>
                    <a:pt x="252" y="209"/>
                    <a:pt x="249" y="200"/>
                  </a:cubicBezTo>
                  <a:cubicBezTo>
                    <a:pt x="248" y="196"/>
                    <a:pt x="246" y="191"/>
                    <a:pt x="244" y="186"/>
                  </a:cubicBezTo>
                  <a:cubicBezTo>
                    <a:pt x="242" y="182"/>
                    <a:pt x="241" y="177"/>
                    <a:pt x="239" y="172"/>
                  </a:cubicBezTo>
                  <a:cubicBezTo>
                    <a:pt x="235" y="162"/>
                    <a:pt x="229" y="152"/>
                    <a:pt x="224" y="141"/>
                  </a:cubicBezTo>
                  <a:cubicBezTo>
                    <a:pt x="218" y="131"/>
                    <a:pt x="211" y="121"/>
                    <a:pt x="204" y="111"/>
                  </a:cubicBezTo>
                  <a:cubicBezTo>
                    <a:pt x="196" y="102"/>
                    <a:pt x="188" y="92"/>
                    <a:pt x="179" y="84"/>
                  </a:cubicBezTo>
                  <a:cubicBezTo>
                    <a:pt x="170" y="75"/>
                    <a:pt x="161" y="67"/>
                    <a:pt x="151" y="59"/>
                  </a:cubicBezTo>
                  <a:cubicBezTo>
                    <a:pt x="141" y="52"/>
                    <a:pt x="131" y="45"/>
                    <a:pt x="121" y="39"/>
                  </a:cubicBezTo>
                  <a:cubicBezTo>
                    <a:pt x="111" y="34"/>
                    <a:pt x="101" y="28"/>
                    <a:pt x="91" y="24"/>
                  </a:cubicBezTo>
                  <a:cubicBezTo>
                    <a:pt x="86" y="22"/>
                    <a:pt x="81" y="20"/>
                    <a:pt x="76" y="18"/>
                  </a:cubicBezTo>
                  <a:cubicBezTo>
                    <a:pt x="72" y="17"/>
                    <a:pt x="67" y="15"/>
                    <a:pt x="62" y="14"/>
                  </a:cubicBezTo>
                  <a:cubicBezTo>
                    <a:pt x="53" y="11"/>
                    <a:pt x="45" y="9"/>
                    <a:pt x="37" y="7"/>
                  </a:cubicBezTo>
                  <a:cubicBezTo>
                    <a:pt x="34" y="6"/>
                    <a:pt x="30" y="6"/>
                    <a:pt x="27" y="5"/>
                  </a:cubicBezTo>
                  <a:cubicBezTo>
                    <a:pt x="23" y="4"/>
                    <a:pt x="20" y="4"/>
                    <a:pt x="18" y="4"/>
                  </a:cubicBezTo>
                  <a:cubicBezTo>
                    <a:pt x="12" y="3"/>
                    <a:pt x="8" y="2"/>
                    <a:pt x="5" y="2"/>
                  </a:cubicBezTo>
                  <a:cubicBezTo>
                    <a:pt x="2" y="2"/>
                    <a:pt x="0" y="1"/>
                    <a:pt x="0" y="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nvGrpSpPr>
            <p:cNvPr id="29" name="Group 28">
              <a:extLst>
                <a:ext uri="{FF2B5EF4-FFF2-40B4-BE49-F238E27FC236}">
                  <a16:creationId xmlns:a16="http://schemas.microsoft.com/office/drawing/2014/main" id="{6FF6B31A-ED42-424B-A5CC-4F0272AC028B}"/>
                </a:ext>
              </a:extLst>
            </p:cNvPr>
            <p:cNvGrpSpPr/>
            <p:nvPr/>
          </p:nvGrpSpPr>
          <p:grpSpPr>
            <a:xfrm>
              <a:off x="7878378" y="2199300"/>
              <a:ext cx="695042" cy="623805"/>
              <a:chOff x="11779250" y="5467351"/>
              <a:chExt cx="1146176" cy="1028700"/>
            </a:xfrm>
          </p:grpSpPr>
          <p:sp>
            <p:nvSpPr>
              <p:cNvPr id="30" name="Freeform 40">
                <a:extLst>
                  <a:ext uri="{FF2B5EF4-FFF2-40B4-BE49-F238E27FC236}">
                    <a16:creationId xmlns:a16="http://schemas.microsoft.com/office/drawing/2014/main" id="{24C6302D-3967-4B04-B22C-E73225697489}"/>
                  </a:ext>
                </a:extLst>
              </p:cNvPr>
              <p:cNvSpPr>
                <a:spLocks/>
              </p:cNvSpPr>
              <p:nvPr/>
            </p:nvSpPr>
            <p:spPr bwMode="auto">
              <a:xfrm>
                <a:off x="11779250" y="5495926"/>
                <a:ext cx="671513" cy="990600"/>
              </a:xfrm>
              <a:custGeom>
                <a:avLst/>
                <a:gdLst>
                  <a:gd name="T0" fmla="*/ 208 w 214"/>
                  <a:gd name="T1" fmla="*/ 281 h 316"/>
                  <a:gd name="T2" fmla="*/ 199 w 214"/>
                  <a:gd name="T3" fmla="*/ 292 h 316"/>
                  <a:gd name="T4" fmla="*/ 192 w 214"/>
                  <a:gd name="T5" fmla="*/ 306 h 316"/>
                  <a:gd name="T6" fmla="*/ 131 w 214"/>
                  <a:gd name="T7" fmla="*/ 313 h 316"/>
                  <a:gd name="T8" fmla="*/ 124 w 214"/>
                  <a:gd name="T9" fmla="*/ 298 h 316"/>
                  <a:gd name="T10" fmla="*/ 91 w 214"/>
                  <a:gd name="T11" fmla="*/ 281 h 316"/>
                  <a:gd name="T12" fmla="*/ 77 w 214"/>
                  <a:gd name="T13" fmla="*/ 286 h 316"/>
                  <a:gd name="T14" fmla="*/ 29 w 214"/>
                  <a:gd name="T15" fmla="*/ 248 h 316"/>
                  <a:gd name="T16" fmla="*/ 35 w 214"/>
                  <a:gd name="T17" fmla="*/ 232 h 316"/>
                  <a:gd name="T18" fmla="*/ 24 w 214"/>
                  <a:gd name="T19" fmla="*/ 197 h 316"/>
                  <a:gd name="T20" fmla="*/ 9 w 214"/>
                  <a:gd name="T21" fmla="*/ 191 h 316"/>
                  <a:gd name="T22" fmla="*/ 4 w 214"/>
                  <a:gd name="T23" fmla="*/ 129 h 316"/>
                  <a:gd name="T24" fmla="*/ 18 w 214"/>
                  <a:gd name="T25" fmla="*/ 123 h 316"/>
                  <a:gd name="T26" fmla="*/ 35 w 214"/>
                  <a:gd name="T27" fmla="*/ 90 h 316"/>
                  <a:gd name="T28" fmla="*/ 29 w 214"/>
                  <a:gd name="T29" fmla="*/ 76 h 316"/>
                  <a:gd name="T30" fmla="*/ 68 w 214"/>
                  <a:gd name="T31" fmla="*/ 28 h 316"/>
                  <a:gd name="T32" fmla="*/ 84 w 214"/>
                  <a:gd name="T33" fmla="*/ 33 h 316"/>
                  <a:gd name="T34" fmla="*/ 118 w 214"/>
                  <a:gd name="T35" fmla="*/ 23 h 316"/>
                  <a:gd name="T36" fmla="*/ 125 w 214"/>
                  <a:gd name="T37" fmla="*/ 9 h 316"/>
                  <a:gd name="T38" fmla="*/ 148 w 214"/>
                  <a:gd name="T39" fmla="*/ 0 h 316"/>
                  <a:gd name="T40" fmla="*/ 192 w 214"/>
                  <a:gd name="T41" fmla="*/ 11 h 316"/>
                  <a:gd name="T42" fmla="*/ 213 w 214"/>
                  <a:gd name="T43" fmla="*/ 28 h 316"/>
                  <a:gd name="T44" fmla="*/ 177 w 214"/>
                  <a:gd name="T45" fmla="*/ 33 h 316"/>
                  <a:gd name="T46" fmla="*/ 169 w 214"/>
                  <a:gd name="T47" fmla="*/ 19 h 316"/>
                  <a:gd name="T48" fmla="*/ 152 w 214"/>
                  <a:gd name="T49" fmla="*/ 15 h 316"/>
                  <a:gd name="T50" fmla="*/ 146 w 214"/>
                  <a:gd name="T51" fmla="*/ 28 h 316"/>
                  <a:gd name="T52" fmla="*/ 84 w 214"/>
                  <a:gd name="T53" fmla="*/ 56 h 316"/>
                  <a:gd name="T54" fmla="*/ 69 w 214"/>
                  <a:gd name="T55" fmla="*/ 52 h 316"/>
                  <a:gd name="T56" fmla="*/ 54 w 214"/>
                  <a:gd name="T57" fmla="*/ 59 h 316"/>
                  <a:gd name="T58" fmla="*/ 58 w 214"/>
                  <a:gd name="T59" fmla="*/ 74 h 316"/>
                  <a:gd name="T60" fmla="*/ 35 w 214"/>
                  <a:gd name="T61" fmla="*/ 139 h 316"/>
                  <a:gd name="T62" fmla="*/ 21 w 214"/>
                  <a:gd name="T63" fmla="*/ 146 h 316"/>
                  <a:gd name="T64" fmla="*/ 15 w 214"/>
                  <a:gd name="T65" fmla="*/ 155 h 316"/>
                  <a:gd name="T66" fmla="*/ 35 w 214"/>
                  <a:gd name="T67" fmla="*/ 179 h 316"/>
                  <a:gd name="T68" fmla="*/ 57 w 214"/>
                  <a:gd name="T69" fmla="*/ 242 h 316"/>
                  <a:gd name="T70" fmla="*/ 54 w 214"/>
                  <a:gd name="T71" fmla="*/ 256 h 316"/>
                  <a:gd name="T72" fmla="*/ 69 w 214"/>
                  <a:gd name="T73" fmla="*/ 262 h 316"/>
                  <a:gd name="T74" fmla="*/ 84 w 214"/>
                  <a:gd name="T75" fmla="*/ 258 h 316"/>
                  <a:gd name="T76" fmla="*/ 146 w 214"/>
                  <a:gd name="T77" fmla="*/ 287 h 316"/>
                  <a:gd name="T78" fmla="*/ 152 w 214"/>
                  <a:gd name="T79" fmla="*/ 300 h 316"/>
                  <a:gd name="T80" fmla="*/ 169 w 214"/>
                  <a:gd name="T81" fmla="*/ 296 h 316"/>
                  <a:gd name="T82" fmla="*/ 176 w 214"/>
                  <a:gd name="T83" fmla="*/ 28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316">
                    <a:moveTo>
                      <a:pt x="206" y="274"/>
                    </a:moveTo>
                    <a:cubicBezTo>
                      <a:pt x="206" y="276"/>
                      <a:pt x="207" y="279"/>
                      <a:pt x="208" y="281"/>
                    </a:cubicBezTo>
                    <a:cubicBezTo>
                      <a:pt x="210" y="283"/>
                      <a:pt x="212" y="284"/>
                      <a:pt x="214" y="287"/>
                    </a:cubicBezTo>
                    <a:cubicBezTo>
                      <a:pt x="209" y="288"/>
                      <a:pt x="204" y="290"/>
                      <a:pt x="199" y="292"/>
                    </a:cubicBezTo>
                    <a:cubicBezTo>
                      <a:pt x="195" y="293"/>
                      <a:pt x="193" y="295"/>
                      <a:pt x="193" y="299"/>
                    </a:cubicBezTo>
                    <a:cubicBezTo>
                      <a:pt x="193" y="302"/>
                      <a:pt x="192" y="304"/>
                      <a:pt x="192" y="306"/>
                    </a:cubicBezTo>
                    <a:cubicBezTo>
                      <a:pt x="192" y="310"/>
                      <a:pt x="190" y="312"/>
                      <a:pt x="186" y="312"/>
                    </a:cubicBezTo>
                    <a:cubicBezTo>
                      <a:pt x="168" y="316"/>
                      <a:pt x="149" y="316"/>
                      <a:pt x="131" y="313"/>
                    </a:cubicBezTo>
                    <a:cubicBezTo>
                      <a:pt x="127" y="312"/>
                      <a:pt x="125" y="310"/>
                      <a:pt x="125" y="307"/>
                    </a:cubicBezTo>
                    <a:cubicBezTo>
                      <a:pt x="124" y="304"/>
                      <a:pt x="124" y="301"/>
                      <a:pt x="124" y="298"/>
                    </a:cubicBezTo>
                    <a:cubicBezTo>
                      <a:pt x="123" y="295"/>
                      <a:pt x="121" y="293"/>
                      <a:pt x="119" y="292"/>
                    </a:cubicBezTo>
                    <a:cubicBezTo>
                      <a:pt x="109" y="288"/>
                      <a:pt x="100" y="285"/>
                      <a:pt x="91" y="281"/>
                    </a:cubicBezTo>
                    <a:cubicBezTo>
                      <a:pt x="89" y="279"/>
                      <a:pt x="86" y="279"/>
                      <a:pt x="84" y="281"/>
                    </a:cubicBezTo>
                    <a:cubicBezTo>
                      <a:pt x="81" y="283"/>
                      <a:pt x="79" y="285"/>
                      <a:pt x="77" y="286"/>
                    </a:cubicBezTo>
                    <a:cubicBezTo>
                      <a:pt x="74" y="288"/>
                      <a:pt x="71" y="289"/>
                      <a:pt x="68" y="286"/>
                    </a:cubicBezTo>
                    <a:cubicBezTo>
                      <a:pt x="53" y="276"/>
                      <a:pt x="40" y="263"/>
                      <a:pt x="29" y="248"/>
                    </a:cubicBezTo>
                    <a:cubicBezTo>
                      <a:pt x="27" y="244"/>
                      <a:pt x="27" y="242"/>
                      <a:pt x="30" y="238"/>
                    </a:cubicBezTo>
                    <a:cubicBezTo>
                      <a:pt x="31" y="236"/>
                      <a:pt x="33" y="234"/>
                      <a:pt x="35" y="232"/>
                    </a:cubicBezTo>
                    <a:cubicBezTo>
                      <a:pt x="37" y="230"/>
                      <a:pt x="37" y="227"/>
                      <a:pt x="35" y="224"/>
                    </a:cubicBezTo>
                    <a:cubicBezTo>
                      <a:pt x="32" y="215"/>
                      <a:pt x="28" y="206"/>
                      <a:pt x="24" y="197"/>
                    </a:cubicBezTo>
                    <a:cubicBezTo>
                      <a:pt x="23" y="194"/>
                      <a:pt x="21" y="192"/>
                      <a:pt x="18" y="192"/>
                    </a:cubicBezTo>
                    <a:cubicBezTo>
                      <a:pt x="15" y="192"/>
                      <a:pt x="12" y="191"/>
                      <a:pt x="9" y="191"/>
                    </a:cubicBezTo>
                    <a:cubicBezTo>
                      <a:pt x="6" y="190"/>
                      <a:pt x="4" y="189"/>
                      <a:pt x="4" y="185"/>
                    </a:cubicBezTo>
                    <a:cubicBezTo>
                      <a:pt x="0" y="167"/>
                      <a:pt x="0" y="148"/>
                      <a:pt x="4" y="129"/>
                    </a:cubicBezTo>
                    <a:cubicBezTo>
                      <a:pt x="4" y="126"/>
                      <a:pt x="6" y="124"/>
                      <a:pt x="10" y="124"/>
                    </a:cubicBezTo>
                    <a:cubicBezTo>
                      <a:pt x="12" y="123"/>
                      <a:pt x="15" y="123"/>
                      <a:pt x="18" y="123"/>
                    </a:cubicBezTo>
                    <a:cubicBezTo>
                      <a:pt x="21" y="122"/>
                      <a:pt x="23" y="120"/>
                      <a:pt x="24" y="118"/>
                    </a:cubicBezTo>
                    <a:cubicBezTo>
                      <a:pt x="28" y="108"/>
                      <a:pt x="32" y="99"/>
                      <a:pt x="35" y="90"/>
                    </a:cubicBezTo>
                    <a:cubicBezTo>
                      <a:pt x="37" y="88"/>
                      <a:pt x="37" y="85"/>
                      <a:pt x="35" y="83"/>
                    </a:cubicBezTo>
                    <a:cubicBezTo>
                      <a:pt x="33" y="80"/>
                      <a:pt x="31" y="78"/>
                      <a:pt x="29" y="76"/>
                    </a:cubicBezTo>
                    <a:cubicBezTo>
                      <a:pt x="27" y="73"/>
                      <a:pt x="27" y="70"/>
                      <a:pt x="29" y="67"/>
                    </a:cubicBezTo>
                    <a:cubicBezTo>
                      <a:pt x="40" y="52"/>
                      <a:pt x="53" y="39"/>
                      <a:pt x="68" y="28"/>
                    </a:cubicBezTo>
                    <a:cubicBezTo>
                      <a:pt x="71" y="26"/>
                      <a:pt x="74" y="26"/>
                      <a:pt x="77" y="28"/>
                    </a:cubicBezTo>
                    <a:cubicBezTo>
                      <a:pt x="79" y="30"/>
                      <a:pt x="81" y="32"/>
                      <a:pt x="84" y="33"/>
                    </a:cubicBezTo>
                    <a:cubicBezTo>
                      <a:pt x="86" y="35"/>
                      <a:pt x="89" y="35"/>
                      <a:pt x="91" y="34"/>
                    </a:cubicBezTo>
                    <a:cubicBezTo>
                      <a:pt x="100" y="30"/>
                      <a:pt x="109" y="26"/>
                      <a:pt x="118" y="23"/>
                    </a:cubicBezTo>
                    <a:cubicBezTo>
                      <a:pt x="121" y="22"/>
                      <a:pt x="123" y="20"/>
                      <a:pt x="124" y="16"/>
                    </a:cubicBezTo>
                    <a:cubicBezTo>
                      <a:pt x="124" y="14"/>
                      <a:pt x="124" y="11"/>
                      <a:pt x="125" y="9"/>
                    </a:cubicBezTo>
                    <a:cubicBezTo>
                      <a:pt x="125" y="5"/>
                      <a:pt x="127" y="3"/>
                      <a:pt x="131" y="2"/>
                    </a:cubicBezTo>
                    <a:cubicBezTo>
                      <a:pt x="137" y="1"/>
                      <a:pt x="142" y="0"/>
                      <a:pt x="148" y="0"/>
                    </a:cubicBezTo>
                    <a:cubicBezTo>
                      <a:pt x="160" y="0"/>
                      <a:pt x="172" y="1"/>
                      <a:pt x="183" y="2"/>
                    </a:cubicBezTo>
                    <a:cubicBezTo>
                      <a:pt x="190" y="2"/>
                      <a:pt x="192" y="4"/>
                      <a:pt x="192" y="11"/>
                    </a:cubicBezTo>
                    <a:cubicBezTo>
                      <a:pt x="192" y="19"/>
                      <a:pt x="196" y="23"/>
                      <a:pt x="204" y="25"/>
                    </a:cubicBezTo>
                    <a:cubicBezTo>
                      <a:pt x="207" y="25"/>
                      <a:pt x="210" y="27"/>
                      <a:pt x="213" y="28"/>
                    </a:cubicBezTo>
                    <a:cubicBezTo>
                      <a:pt x="210" y="32"/>
                      <a:pt x="207" y="36"/>
                      <a:pt x="205" y="40"/>
                    </a:cubicBezTo>
                    <a:cubicBezTo>
                      <a:pt x="196" y="38"/>
                      <a:pt x="186" y="36"/>
                      <a:pt x="177" y="33"/>
                    </a:cubicBezTo>
                    <a:cubicBezTo>
                      <a:pt x="174" y="33"/>
                      <a:pt x="172" y="31"/>
                      <a:pt x="171" y="28"/>
                    </a:cubicBezTo>
                    <a:cubicBezTo>
                      <a:pt x="170" y="25"/>
                      <a:pt x="170" y="22"/>
                      <a:pt x="169" y="19"/>
                    </a:cubicBezTo>
                    <a:cubicBezTo>
                      <a:pt x="169" y="17"/>
                      <a:pt x="167" y="15"/>
                      <a:pt x="164" y="15"/>
                    </a:cubicBezTo>
                    <a:cubicBezTo>
                      <a:pt x="160" y="14"/>
                      <a:pt x="156" y="15"/>
                      <a:pt x="152" y="15"/>
                    </a:cubicBezTo>
                    <a:cubicBezTo>
                      <a:pt x="149" y="15"/>
                      <a:pt x="148" y="16"/>
                      <a:pt x="147" y="19"/>
                    </a:cubicBezTo>
                    <a:cubicBezTo>
                      <a:pt x="147" y="22"/>
                      <a:pt x="146" y="25"/>
                      <a:pt x="146" y="28"/>
                    </a:cubicBezTo>
                    <a:cubicBezTo>
                      <a:pt x="145" y="31"/>
                      <a:pt x="143" y="33"/>
                      <a:pt x="140" y="33"/>
                    </a:cubicBezTo>
                    <a:cubicBezTo>
                      <a:pt x="119" y="36"/>
                      <a:pt x="101" y="44"/>
                      <a:pt x="84" y="56"/>
                    </a:cubicBezTo>
                    <a:cubicBezTo>
                      <a:pt x="81" y="58"/>
                      <a:pt x="78" y="59"/>
                      <a:pt x="75" y="57"/>
                    </a:cubicBezTo>
                    <a:cubicBezTo>
                      <a:pt x="73" y="55"/>
                      <a:pt x="71" y="54"/>
                      <a:pt x="69" y="52"/>
                    </a:cubicBezTo>
                    <a:cubicBezTo>
                      <a:pt x="66" y="51"/>
                      <a:pt x="63" y="51"/>
                      <a:pt x="60" y="53"/>
                    </a:cubicBezTo>
                    <a:cubicBezTo>
                      <a:pt x="58" y="55"/>
                      <a:pt x="56" y="57"/>
                      <a:pt x="54" y="59"/>
                    </a:cubicBezTo>
                    <a:cubicBezTo>
                      <a:pt x="52" y="62"/>
                      <a:pt x="52" y="65"/>
                      <a:pt x="54" y="68"/>
                    </a:cubicBezTo>
                    <a:cubicBezTo>
                      <a:pt x="55" y="70"/>
                      <a:pt x="57" y="72"/>
                      <a:pt x="58" y="74"/>
                    </a:cubicBezTo>
                    <a:cubicBezTo>
                      <a:pt x="60" y="77"/>
                      <a:pt x="60" y="80"/>
                      <a:pt x="58" y="83"/>
                    </a:cubicBezTo>
                    <a:cubicBezTo>
                      <a:pt x="45" y="99"/>
                      <a:pt x="38" y="118"/>
                      <a:pt x="35" y="139"/>
                    </a:cubicBezTo>
                    <a:cubicBezTo>
                      <a:pt x="34" y="142"/>
                      <a:pt x="32" y="144"/>
                      <a:pt x="29" y="145"/>
                    </a:cubicBezTo>
                    <a:cubicBezTo>
                      <a:pt x="26" y="145"/>
                      <a:pt x="24" y="146"/>
                      <a:pt x="21" y="146"/>
                    </a:cubicBezTo>
                    <a:cubicBezTo>
                      <a:pt x="17" y="147"/>
                      <a:pt x="15" y="149"/>
                      <a:pt x="15" y="153"/>
                    </a:cubicBezTo>
                    <a:cubicBezTo>
                      <a:pt x="15" y="154"/>
                      <a:pt x="15" y="155"/>
                      <a:pt x="15" y="155"/>
                    </a:cubicBezTo>
                    <a:cubicBezTo>
                      <a:pt x="14" y="167"/>
                      <a:pt x="16" y="168"/>
                      <a:pt x="26" y="169"/>
                    </a:cubicBezTo>
                    <a:cubicBezTo>
                      <a:pt x="33" y="170"/>
                      <a:pt x="34" y="171"/>
                      <a:pt x="35" y="179"/>
                    </a:cubicBezTo>
                    <a:cubicBezTo>
                      <a:pt x="38" y="198"/>
                      <a:pt x="46" y="215"/>
                      <a:pt x="57" y="231"/>
                    </a:cubicBezTo>
                    <a:cubicBezTo>
                      <a:pt x="60" y="235"/>
                      <a:pt x="60" y="237"/>
                      <a:pt x="57" y="242"/>
                    </a:cubicBezTo>
                    <a:cubicBezTo>
                      <a:pt x="56" y="243"/>
                      <a:pt x="55" y="245"/>
                      <a:pt x="54" y="247"/>
                    </a:cubicBezTo>
                    <a:cubicBezTo>
                      <a:pt x="52" y="250"/>
                      <a:pt x="52" y="253"/>
                      <a:pt x="54" y="256"/>
                    </a:cubicBezTo>
                    <a:cubicBezTo>
                      <a:pt x="56" y="258"/>
                      <a:pt x="58" y="260"/>
                      <a:pt x="60" y="262"/>
                    </a:cubicBezTo>
                    <a:cubicBezTo>
                      <a:pt x="63" y="264"/>
                      <a:pt x="66" y="264"/>
                      <a:pt x="69" y="262"/>
                    </a:cubicBezTo>
                    <a:cubicBezTo>
                      <a:pt x="71" y="261"/>
                      <a:pt x="73" y="259"/>
                      <a:pt x="76" y="258"/>
                    </a:cubicBezTo>
                    <a:cubicBezTo>
                      <a:pt x="79" y="256"/>
                      <a:pt x="81" y="256"/>
                      <a:pt x="84" y="258"/>
                    </a:cubicBezTo>
                    <a:cubicBezTo>
                      <a:pt x="101" y="271"/>
                      <a:pt x="119" y="278"/>
                      <a:pt x="140" y="281"/>
                    </a:cubicBezTo>
                    <a:cubicBezTo>
                      <a:pt x="143" y="282"/>
                      <a:pt x="145" y="284"/>
                      <a:pt x="146" y="287"/>
                    </a:cubicBezTo>
                    <a:cubicBezTo>
                      <a:pt x="146" y="290"/>
                      <a:pt x="147" y="293"/>
                      <a:pt x="147" y="296"/>
                    </a:cubicBezTo>
                    <a:cubicBezTo>
                      <a:pt x="148" y="298"/>
                      <a:pt x="150" y="300"/>
                      <a:pt x="152" y="300"/>
                    </a:cubicBezTo>
                    <a:cubicBezTo>
                      <a:pt x="156" y="300"/>
                      <a:pt x="160" y="300"/>
                      <a:pt x="165" y="300"/>
                    </a:cubicBezTo>
                    <a:cubicBezTo>
                      <a:pt x="167" y="300"/>
                      <a:pt x="169" y="298"/>
                      <a:pt x="169" y="296"/>
                    </a:cubicBezTo>
                    <a:cubicBezTo>
                      <a:pt x="170" y="293"/>
                      <a:pt x="170" y="290"/>
                      <a:pt x="171" y="287"/>
                    </a:cubicBezTo>
                    <a:cubicBezTo>
                      <a:pt x="172" y="284"/>
                      <a:pt x="174" y="282"/>
                      <a:pt x="176" y="282"/>
                    </a:cubicBezTo>
                    <a:cubicBezTo>
                      <a:pt x="186" y="279"/>
                      <a:pt x="196" y="277"/>
                      <a:pt x="206" y="27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1" name="Freeform 41">
                <a:extLst>
                  <a:ext uri="{FF2B5EF4-FFF2-40B4-BE49-F238E27FC236}">
                    <a16:creationId xmlns:a16="http://schemas.microsoft.com/office/drawing/2014/main" id="{D9E9FE78-2808-48D1-84AF-7F83B0F5F363}"/>
                  </a:ext>
                </a:extLst>
              </p:cNvPr>
              <p:cNvSpPr>
                <a:spLocks/>
              </p:cNvSpPr>
              <p:nvPr/>
            </p:nvSpPr>
            <p:spPr bwMode="auto">
              <a:xfrm>
                <a:off x="11961813" y="5668963"/>
                <a:ext cx="466725" cy="685800"/>
              </a:xfrm>
              <a:custGeom>
                <a:avLst/>
                <a:gdLst>
                  <a:gd name="T0" fmla="*/ 148 w 149"/>
                  <a:gd name="T1" fmla="*/ 24 h 219"/>
                  <a:gd name="T2" fmla="*/ 140 w 149"/>
                  <a:gd name="T3" fmla="*/ 29 h 219"/>
                  <a:gd name="T4" fmla="*/ 137 w 149"/>
                  <a:gd name="T5" fmla="*/ 29 h 219"/>
                  <a:gd name="T6" fmla="*/ 65 w 149"/>
                  <a:gd name="T7" fmla="*/ 28 h 219"/>
                  <a:gd name="T8" fmla="*/ 19 w 149"/>
                  <a:gd name="T9" fmla="*/ 115 h 219"/>
                  <a:gd name="T10" fmla="*/ 92 w 149"/>
                  <a:gd name="T11" fmla="*/ 184 h 219"/>
                  <a:gd name="T12" fmla="*/ 139 w 149"/>
                  <a:gd name="T13" fmla="*/ 175 h 219"/>
                  <a:gd name="T14" fmla="*/ 148 w 149"/>
                  <a:gd name="T15" fmla="*/ 181 h 219"/>
                  <a:gd name="T16" fmla="*/ 143 w 149"/>
                  <a:gd name="T17" fmla="*/ 189 h 219"/>
                  <a:gd name="T18" fmla="*/ 5 w 149"/>
                  <a:gd name="T19" fmla="*/ 113 h 219"/>
                  <a:gd name="T20" fmla="*/ 45 w 149"/>
                  <a:gd name="T21" fmla="*/ 24 h 219"/>
                  <a:gd name="T22" fmla="*/ 143 w 149"/>
                  <a:gd name="T23" fmla="*/ 16 h 219"/>
                  <a:gd name="T24" fmla="*/ 148 w 149"/>
                  <a:gd name="T25" fmla="*/ 2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219">
                    <a:moveTo>
                      <a:pt x="148" y="24"/>
                    </a:moveTo>
                    <a:cubicBezTo>
                      <a:pt x="145" y="26"/>
                      <a:pt x="143" y="28"/>
                      <a:pt x="140" y="29"/>
                    </a:cubicBezTo>
                    <a:cubicBezTo>
                      <a:pt x="139" y="29"/>
                      <a:pt x="138" y="29"/>
                      <a:pt x="137" y="29"/>
                    </a:cubicBezTo>
                    <a:cubicBezTo>
                      <a:pt x="113" y="17"/>
                      <a:pt x="89" y="17"/>
                      <a:pt x="65" y="28"/>
                    </a:cubicBezTo>
                    <a:cubicBezTo>
                      <a:pt x="32" y="44"/>
                      <a:pt x="13" y="80"/>
                      <a:pt x="19" y="115"/>
                    </a:cubicBezTo>
                    <a:cubicBezTo>
                      <a:pt x="26" y="152"/>
                      <a:pt x="55" y="180"/>
                      <a:pt x="92" y="184"/>
                    </a:cubicBezTo>
                    <a:cubicBezTo>
                      <a:pt x="108" y="186"/>
                      <a:pt x="124" y="183"/>
                      <a:pt x="139" y="175"/>
                    </a:cubicBezTo>
                    <a:cubicBezTo>
                      <a:pt x="142" y="177"/>
                      <a:pt x="145" y="179"/>
                      <a:pt x="148" y="181"/>
                    </a:cubicBezTo>
                    <a:cubicBezTo>
                      <a:pt x="149" y="186"/>
                      <a:pt x="149" y="186"/>
                      <a:pt x="143" y="189"/>
                    </a:cubicBezTo>
                    <a:cubicBezTo>
                      <a:pt x="83" y="219"/>
                      <a:pt x="12" y="180"/>
                      <a:pt x="5" y="113"/>
                    </a:cubicBezTo>
                    <a:cubicBezTo>
                      <a:pt x="0" y="76"/>
                      <a:pt x="14" y="45"/>
                      <a:pt x="45" y="24"/>
                    </a:cubicBezTo>
                    <a:cubicBezTo>
                      <a:pt x="75" y="2"/>
                      <a:pt x="109" y="0"/>
                      <a:pt x="143" y="16"/>
                    </a:cubicBezTo>
                    <a:cubicBezTo>
                      <a:pt x="148" y="18"/>
                      <a:pt x="148" y="18"/>
                      <a:pt x="148" y="24"/>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2" name="Freeform 42">
                <a:extLst>
                  <a:ext uri="{FF2B5EF4-FFF2-40B4-BE49-F238E27FC236}">
                    <a16:creationId xmlns:a16="http://schemas.microsoft.com/office/drawing/2014/main" id="{8EC1BBC3-C6DE-4042-8D86-B4A6D79CC466}"/>
                  </a:ext>
                </a:extLst>
              </p:cNvPr>
              <p:cNvSpPr>
                <a:spLocks noEditPoints="1"/>
              </p:cNvSpPr>
              <p:nvPr/>
            </p:nvSpPr>
            <p:spPr bwMode="auto">
              <a:xfrm>
                <a:off x="12161838" y="5884863"/>
                <a:ext cx="523875" cy="215900"/>
              </a:xfrm>
              <a:custGeom>
                <a:avLst/>
                <a:gdLst>
                  <a:gd name="T0" fmla="*/ 167 w 167"/>
                  <a:gd name="T1" fmla="*/ 27 h 69"/>
                  <a:gd name="T2" fmla="*/ 167 w 167"/>
                  <a:gd name="T3" fmla="*/ 40 h 69"/>
                  <a:gd name="T4" fmla="*/ 163 w 167"/>
                  <a:gd name="T5" fmla="*/ 40 h 69"/>
                  <a:gd name="T6" fmla="*/ 70 w 167"/>
                  <a:gd name="T7" fmla="*/ 40 h 69"/>
                  <a:gd name="T8" fmla="*/ 65 w 167"/>
                  <a:gd name="T9" fmla="*/ 43 h 69"/>
                  <a:gd name="T10" fmla="*/ 28 w 167"/>
                  <a:gd name="T11" fmla="*/ 66 h 69"/>
                  <a:gd name="T12" fmla="*/ 1 w 167"/>
                  <a:gd name="T13" fmla="*/ 31 h 69"/>
                  <a:gd name="T14" fmla="*/ 34 w 167"/>
                  <a:gd name="T15" fmla="*/ 0 h 69"/>
                  <a:gd name="T16" fmla="*/ 65 w 167"/>
                  <a:gd name="T17" fmla="*/ 24 h 69"/>
                  <a:gd name="T18" fmla="*/ 70 w 167"/>
                  <a:gd name="T19" fmla="*/ 27 h 69"/>
                  <a:gd name="T20" fmla="*/ 163 w 167"/>
                  <a:gd name="T21" fmla="*/ 27 h 69"/>
                  <a:gd name="T22" fmla="*/ 167 w 167"/>
                  <a:gd name="T23" fmla="*/ 27 h 69"/>
                  <a:gd name="T24" fmla="*/ 34 w 167"/>
                  <a:gd name="T25" fmla="*/ 11 h 69"/>
                  <a:gd name="T26" fmla="*/ 12 w 167"/>
                  <a:gd name="T27" fmla="*/ 33 h 69"/>
                  <a:gd name="T28" fmla="*/ 34 w 167"/>
                  <a:gd name="T29" fmla="*/ 55 h 69"/>
                  <a:gd name="T30" fmla="*/ 56 w 167"/>
                  <a:gd name="T31" fmla="*/ 33 h 69"/>
                  <a:gd name="T32" fmla="*/ 34 w 167"/>
                  <a:gd name="T33"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69">
                    <a:moveTo>
                      <a:pt x="167" y="27"/>
                    </a:moveTo>
                    <a:cubicBezTo>
                      <a:pt x="167" y="31"/>
                      <a:pt x="167" y="35"/>
                      <a:pt x="167" y="40"/>
                    </a:cubicBezTo>
                    <a:cubicBezTo>
                      <a:pt x="165" y="40"/>
                      <a:pt x="164" y="40"/>
                      <a:pt x="163" y="40"/>
                    </a:cubicBezTo>
                    <a:cubicBezTo>
                      <a:pt x="132" y="40"/>
                      <a:pt x="101" y="40"/>
                      <a:pt x="70" y="40"/>
                    </a:cubicBezTo>
                    <a:cubicBezTo>
                      <a:pt x="67" y="40"/>
                      <a:pt x="66" y="40"/>
                      <a:pt x="65" y="43"/>
                    </a:cubicBezTo>
                    <a:cubicBezTo>
                      <a:pt x="60" y="59"/>
                      <a:pt x="44" y="69"/>
                      <a:pt x="28" y="66"/>
                    </a:cubicBezTo>
                    <a:cubicBezTo>
                      <a:pt x="11" y="62"/>
                      <a:pt x="0" y="47"/>
                      <a:pt x="1" y="31"/>
                    </a:cubicBezTo>
                    <a:cubicBezTo>
                      <a:pt x="3" y="14"/>
                      <a:pt x="16" y="1"/>
                      <a:pt x="34" y="0"/>
                    </a:cubicBezTo>
                    <a:cubicBezTo>
                      <a:pt x="48" y="0"/>
                      <a:pt x="61" y="10"/>
                      <a:pt x="65" y="24"/>
                    </a:cubicBezTo>
                    <a:cubicBezTo>
                      <a:pt x="66" y="27"/>
                      <a:pt x="67" y="27"/>
                      <a:pt x="70" y="27"/>
                    </a:cubicBezTo>
                    <a:cubicBezTo>
                      <a:pt x="101" y="27"/>
                      <a:pt x="132" y="27"/>
                      <a:pt x="163" y="27"/>
                    </a:cubicBezTo>
                    <a:cubicBezTo>
                      <a:pt x="164" y="27"/>
                      <a:pt x="165" y="27"/>
                      <a:pt x="167" y="27"/>
                    </a:cubicBezTo>
                    <a:close/>
                    <a:moveTo>
                      <a:pt x="34" y="11"/>
                    </a:moveTo>
                    <a:cubicBezTo>
                      <a:pt x="22" y="11"/>
                      <a:pt x="12" y="21"/>
                      <a:pt x="12" y="33"/>
                    </a:cubicBezTo>
                    <a:cubicBezTo>
                      <a:pt x="12" y="45"/>
                      <a:pt x="22" y="55"/>
                      <a:pt x="34" y="55"/>
                    </a:cubicBezTo>
                    <a:cubicBezTo>
                      <a:pt x="46" y="56"/>
                      <a:pt x="56" y="45"/>
                      <a:pt x="56" y="33"/>
                    </a:cubicBezTo>
                    <a:cubicBezTo>
                      <a:pt x="56" y="21"/>
                      <a:pt x="46" y="11"/>
                      <a:pt x="34" y="11"/>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3" name="Freeform 43">
                <a:extLst>
                  <a:ext uri="{FF2B5EF4-FFF2-40B4-BE49-F238E27FC236}">
                    <a16:creationId xmlns:a16="http://schemas.microsoft.com/office/drawing/2014/main" id="{E3A35DEC-874B-4F6D-88C6-6B526733698F}"/>
                  </a:ext>
                </a:extLst>
              </p:cNvPr>
              <p:cNvSpPr>
                <a:spLocks noEditPoints="1"/>
              </p:cNvSpPr>
              <p:nvPr/>
            </p:nvSpPr>
            <p:spPr bwMode="auto">
              <a:xfrm>
                <a:off x="12544425" y="5691188"/>
                <a:ext cx="207963" cy="206375"/>
              </a:xfrm>
              <a:custGeom>
                <a:avLst/>
                <a:gdLst>
                  <a:gd name="T0" fmla="*/ 33 w 66"/>
                  <a:gd name="T1" fmla="*/ 0 h 66"/>
                  <a:gd name="T2" fmla="*/ 66 w 66"/>
                  <a:gd name="T3" fmla="*/ 33 h 66"/>
                  <a:gd name="T4" fmla="*/ 33 w 66"/>
                  <a:gd name="T5" fmla="*/ 66 h 66"/>
                  <a:gd name="T6" fmla="*/ 0 w 66"/>
                  <a:gd name="T7" fmla="*/ 33 h 66"/>
                  <a:gd name="T8" fmla="*/ 33 w 66"/>
                  <a:gd name="T9" fmla="*/ 0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5"/>
                      <a:pt x="66" y="33"/>
                    </a:cubicBezTo>
                    <a:cubicBezTo>
                      <a:pt x="66" y="51"/>
                      <a:pt x="51" y="66"/>
                      <a:pt x="33" y="66"/>
                    </a:cubicBezTo>
                    <a:cubicBezTo>
                      <a:pt x="15" y="66"/>
                      <a:pt x="0" y="51"/>
                      <a:pt x="0" y="33"/>
                    </a:cubicBezTo>
                    <a:cubicBezTo>
                      <a:pt x="0" y="15"/>
                      <a:pt x="15" y="1"/>
                      <a:pt x="33" y="0"/>
                    </a:cubicBezTo>
                    <a:close/>
                    <a:moveTo>
                      <a:pt x="55" y="33"/>
                    </a:moveTo>
                    <a:cubicBezTo>
                      <a:pt x="55" y="21"/>
                      <a:pt x="45" y="11"/>
                      <a:pt x="33" y="11"/>
                    </a:cubicBezTo>
                    <a:cubicBezTo>
                      <a:pt x="21" y="11"/>
                      <a:pt x="11" y="21"/>
                      <a:pt x="11" y="33"/>
                    </a:cubicBezTo>
                    <a:cubicBezTo>
                      <a:pt x="11" y="46"/>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4" name="Freeform 44">
                <a:extLst>
                  <a:ext uri="{FF2B5EF4-FFF2-40B4-BE49-F238E27FC236}">
                    <a16:creationId xmlns:a16="http://schemas.microsoft.com/office/drawing/2014/main" id="{770CA74D-FC3A-468D-9034-6AAD6DFD3A73}"/>
                  </a:ext>
                </a:extLst>
              </p:cNvPr>
              <p:cNvSpPr>
                <a:spLocks noEditPoints="1"/>
              </p:cNvSpPr>
              <p:nvPr/>
            </p:nvSpPr>
            <p:spPr bwMode="auto">
              <a:xfrm>
                <a:off x="12642850" y="5467351"/>
                <a:ext cx="206375" cy="207963"/>
              </a:xfrm>
              <a:custGeom>
                <a:avLst/>
                <a:gdLst>
                  <a:gd name="T0" fmla="*/ 0 w 66"/>
                  <a:gd name="T1" fmla="*/ 33 h 66"/>
                  <a:gd name="T2" fmla="*/ 33 w 66"/>
                  <a:gd name="T3" fmla="*/ 0 h 66"/>
                  <a:gd name="T4" fmla="*/ 66 w 66"/>
                  <a:gd name="T5" fmla="*/ 32 h 66"/>
                  <a:gd name="T6" fmla="*/ 33 w 66"/>
                  <a:gd name="T7" fmla="*/ 66 h 66"/>
                  <a:gd name="T8" fmla="*/ 0 w 66"/>
                  <a:gd name="T9" fmla="*/ 33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0" y="33"/>
                    </a:moveTo>
                    <a:cubicBezTo>
                      <a:pt x="0" y="15"/>
                      <a:pt x="15" y="0"/>
                      <a:pt x="33" y="0"/>
                    </a:cubicBezTo>
                    <a:cubicBezTo>
                      <a:pt x="51" y="0"/>
                      <a:pt x="66" y="14"/>
                      <a:pt x="66" y="32"/>
                    </a:cubicBezTo>
                    <a:cubicBezTo>
                      <a:pt x="66" y="51"/>
                      <a:pt x="51" y="65"/>
                      <a:pt x="33" y="66"/>
                    </a:cubicBezTo>
                    <a:cubicBezTo>
                      <a:pt x="15" y="66"/>
                      <a:pt x="0" y="51"/>
                      <a:pt x="0" y="33"/>
                    </a:cubicBezTo>
                    <a:close/>
                    <a:moveTo>
                      <a:pt x="55" y="33"/>
                    </a:moveTo>
                    <a:cubicBezTo>
                      <a:pt x="55" y="21"/>
                      <a:pt x="45" y="11"/>
                      <a:pt x="33" y="11"/>
                    </a:cubicBezTo>
                    <a:cubicBezTo>
                      <a:pt x="21" y="11"/>
                      <a:pt x="11" y="21"/>
                      <a:pt x="11" y="33"/>
                    </a:cubicBezTo>
                    <a:cubicBezTo>
                      <a:pt x="11" y="45"/>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5" name="Freeform 45">
                <a:extLst>
                  <a:ext uri="{FF2B5EF4-FFF2-40B4-BE49-F238E27FC236}">
                    <a16:creationId xmlns:a16="http://schemas.microsoft.com/office/drawing/2014/main" id="{8B791196-7626-4399-827E-1891C51D76B6}"/>
                  </a:ext>
                </a:extLst>
              </p:cNvPr>
              <p:cNvSpPr>
                <a:spLocks noEditPoints="1"/>
              </p:cNvSpPr>
              <p:nvPr/>
            </p:nvSpPr>
            <p:spPr bwMode="auto">
              <a:xfrm>
                <a:off x="12717463" y="5884863"/>
                <a:ext cx="207963" cy="206375"/>
              </a:xfrm>
              <a:custGeom>
                <a:avLst/>
                <a:gdLst>
                  <a:gd name="T0" fmla="*/ 33 w 66"/>
                  <a:gd name="T1" fmla="*/ 66 h 66"/>
                  <a:gd name="T2" fmla="*/ 0 w 66"/>
                  <a:gd name="T3" fmla="*/ 34 h 66"/>
                  <a:gd name="T4" fmla="*/ 33 w 66"/>
                  <a:gd name="T5" fmla="*/ 0 h 66"/>
                  <a:gd name="T6" fmla="*/ 66 w 66"/>
                  <a:gd name="T7" fmla="*/ 33 h 66"/>
                  <a:gd name="T8" fmla="*/ 33 w 66"/>
                  <a:gd name="T9" fmla="*/ 66 h 66"/>
                  <a:gd name="T10" fmla="*/ 55 w 66"/>
                  <a:gd name="T11" fmla="*/ 33 h 66"/>
                  <a:gd name="T12" fmla="*/ 33 w 66"/>
                  <a:gd name="T13" fmla="*/ 11 h 66"/>
                  <a:gd name="T14" fmla="*/ 11 w 66"/>
                  <a:gd name="T15" fmla="*/ 33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66"/>
                    </a:moveTo>
                    <a:cubicBezTo>
                      <a:pt x="15" y="66"/>
                      <a:pt x="0" y="52"/>
                      <a:pt x="0" y="34"/>
                    </a:cubicBezTo>
                    <a:cubicBezTo>
                      <a:pt x="0" y="15"/>
                      <a:pt x="15" y="0"/>
                      <a:pt x="33" y="0"/>
                    </a:cubicBezTo>
                    <a:cubicBezTo>
                      <a:pt x="51" y="1"/>
                      <a:pt x="66" y="15"/>
                      <a:pt x="66" y="33"/>
                    </a:cubicBezTo>
                    <a:cubicBezTo>
                      <a:pt x="66" y="51"/>
                      <a:pt x="51" y="66"/>
                      <a:pt x="33" y="66"/>
                    </a:cubicBezTo>
                    <a:close/>
                    <a:moveTo>
                      <a:pt x="55" y="33"/>
                    </a:moveTo>
                    <a:cubicBezTo>
                      <a:pt x="55" y="21"/>
                      <a:pt x="45" y="11"/>
                      <a:pt x="33" y="11"/>
                    </a:cubicBezTo>
                    <a:cubicBezTo>
                      <a:pt x="21" y="11"/>
                      <a:pt x="11" y="21"/>
                      <a:pt x="11" y="33"/>
                    </a:cubicBezTo>
                    <a:cubicBezTo>
                      <a:pt x="11" y="46"/>
                      <a:pt x="21" y="56"/>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6" name="Freeform 46">
                <a:extLst>
                  <a:ext uri="{FF2B5EF4-FFF2-40B4-BE49-F238E27FC236}">
                    <a16:creationId xmlns:a16="http://schemas.microsoft.com/office/drawing/2014/main" id="{A9A5D2BE-E58F-4479-B4D3-443BAECB76B6}"/>
                  </a:ext>
                </a:extLst>
              </p:cNvPr>
              <p:cNvSpPr>
                <a:spLocks noEditPoints="1"/>
              </p:cNvSpPr>
              <p:nvPr/>
            </p:nvSpPr>
            <p:spPr bwMode="auto">
              <a:xfrm>
                <a:off x="12642850" y="6288088"/>
                <a:ext cx="206375" cy="207963"/>
              </a:xfrm>
              <a:custGeom>
                <a:avLst/>
                <a:gdLst>
                  <a:gd name="T0" fmla="*/ 33 w 66"/>
                  <a:gd name="T1" fmla="*/ 0 h 66"/>
                  <a:gd name="T2" fmla="*/ 66 w 66"/>
                  <a:gd name="T3" fmla="*/ 32 h 66"/>
                  <a:gd name="T4" fmla="*/ 33 w 66"/>
                  <a:gd name="T5" fmla="*/ 65 h 66"/>
                  <a:gd name="T6" fmla="*/ 0 w 66"/>
                  <a:gd name="T7" fmla="*/ 33 h 66"/>
                  <a:gd name="T8" fmla="*/ 33 w 66"/>
                  <a:gd name="T9" fmla="*/ 0 h 66"/>
                  <a:gd name="T10" fmla="*/ 55 w 66"/>
                  <a:gd name="T11" fmla="*/ 33 h 66"/>
                  <a:gd name="T12" fmla="*/ 33 w 66"/>
                  <a:gd name="T13" fmla="*/ 10 h 66"/>
                  <a:gd name="T14" fmla="*/ 11 w 66"/>
                  <a:gd name="T15" fmla="*/ 32 h 66"/>
                  <a:gd name="T16" fmla="*/ 33 w 66"/>
                  <a:gd name="T17" fmla="*/ 55 h 66"/>
                  <a:gd name="T18" fmla="*/ 55 w 66"/>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4"/>
                      <a:pt x="66" y="32"/>
                    </a:cubicBezTo>
                    <a:cubicBezTo>
                      <a:pt x="66" y="51"/>
                      <a:pt x="51" y="65"/>
                      <a:pt x="33" y="65"/>
                    </a:cubicBezTo>
                    <a:cubicBezTo>
                      <a:pt x="15" y="66"/>
                      <a:pt x="0" y="51"/>
                      <a:pt x="0" y="33"/>
                    </a:cubicBezTo>
                    <a:cubicBezTo>
                      <a:pt x="0" y="14"/>
                      <a:pt x="14" y="0"/>
                      <a:pt x="33" y="0"/>
                    </a:cubicBezTo>
                    <a:close/>
                    <a:moveTo>
                      <a:pt x="55" y="33"/>
                    </a:moveTo>
                    <a:cubicBezTo>
                      <a:pt x="55" y="20"/>
                      <a:pt x="45" y="11"/>
                      <a:pt x="33" y="10"/>
                    </a:cubicBezTo>
                    <a:cubicBezTo>
                      <a:pt x="21" y="10"/>
                      <a:pt x="11" y="20"/>
                      <a:pt x="11" y="32"/>
                    </a:cubicBezTo>
                    <a:cubicBezTo>
                      <a:pt x="11" y="45"/>
                      <a:pt x="21" y="55"/>
                      <a:pt x="33" y="55"/>
                    </a:cubicBezTo>
                    <a:cubicBezTo>
                      <a:pt x="45" y="55"/>
                      <a:pt x="55" y="45"/>
                      <a:pt x="55" y="33"/>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7" name="Freeform 47">
                <a:extLst>
                  <a:ext uri="{FF2B5EF4-FFF2-40B4-BE49-F238E27FC236}">
                    <a16:creationId xmlns:a16="http://schemas.microsoft.com/office/drawing/2014/main" id="{A944062F-89D5-4231-90BF-11B4C5919B4D}"/>
                  </a:ext>
                </a:extLst>
              </p:cNvPr>
              <p:cNvSpPr>
                <a:spLocks noEditPoints="1"/>
              </p:cNvSpPr>
              <p:nvPr/>
            </p:nvSpPr>
            <p:spPr bwMode="auto">
              <a:xfrm>
                <a:off x="12544425" y="6062663"/>
                <a:ext cx="207963" cy="207963"/>
              </a:xfrm>
              <a:custGeom>
                <a:avLst/>
                <a:gdLst>
                  <a:gd name="T0" fmla="*/ 33 w 66"/>
                  <a:gd name="T1" fmla="*/ 0 h 66"/>
                  <a:gd name="T2" fmla="*/ 66 w 66"/>
                  <a:gd name="T3" fmla="*/ 32 h 66"/>
                  <a:gd name="T4" fmla="*/ 33 w 66"/>
                  <a:gd name="T5" fmla="*/ 65 h 66"/>
                  <a:gd name="T6" fmla="*/ 0 w 66"/>
                  <a:gd name="T7" fmla="*/ 32 h 66"/>
                  <a:gd name="T8" fmla="*/ 33 w 66"/>
                  <a:gd name="T9" fmla="*/ 0 h 66"/>
                  <a:gd name="T10" fmla="*/ 11 w 66"/>
                  <a:gd name="T11" fmla="*/ 32 h 66"/>
                  <a:gd name="T12" fmla="*/ 32 w 66"/>
                  <a:gd name="T13" fmla="*/ 55 h 66"/>
                  <a:gd name="T14" fmla="*/ 55 w 66"/>
                  <a:gd name="T15" fmla="*/ 33 h 66"/>
                  <a:gd name="T16" fmla="*/ 33 w 66"/>
                  <a:gd name="T17" fmla="*/ 10 h 66"/>
                  <a:gd name="T18" fmla="*/ 11 w 66"/>
                  <a:gd name="T19"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0"/>
                    </a:moveTo>
                    <a:cubicBezTo>
                      <a:pt x="51" y="0"/>
                      <a:pt x="66" y="14"/>
                      <a:pt x="66" y="32"/>
                    </a:cubicBezTo>
                    <a:cubicBezTo>
                      <a:pt x="66" y="51"/>
                      <a:pt x="51" y="65"/>
                      <a:pt x="33" y="65"/>
                    </a:cubicBezTo>
                    <a:cubicBezTo>
                      <a:pt x="15" y="66"/>
                      <a:pt x="0" y="51"/>
                      <a:pt x="0" y="32"/>
                    </a:cubicBezTo>
                    <a:cubicBezTo>
                      <a:pt x="0" y="14"/>
                      <a:pt x="15" y="0"/>
                      <a:pt x="33" y="0"/>
                    </a:cubicBezTo>
                    <a:close/>
                    <a:moveTo>
                      <a:pt x="11" y="32"/>
                    </a:moveTo>
                    <a:cubicBezTo>
                      <a:pt x="11" y="44"/>
                      <a:pt x="20" y="54"/>
                      <a:pt x="32" y="55"/>
                    </a:cubicBezTo>
                    <a:cubicBezTo>
                      <a:pt x="45" y="55"/>
                      <a:pt x="55" y="45"/>
                      <a:pt x="55" y="33"/>
                    </a:cubicBezTo>
                    <a:cubicBezTo>
                      <a:pt x="55" y="21"/>
                      <a:pt x="45" y="11"/>
                      <a:pt x="33" y="10"/>
                    </a:cubicBezTo>
                    <a:cubicBezTo>
                      <a:pt x="21" y="10"/>
                      <a:pt x="11" y="20"/>
                      <a:pt x="11" y="32"/>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8" name="Freeform 48">
                <a:extLst>
                  <a:ext uri="{FF2B5EF4-FFF2-40B4-BE49-F238E27FC236}">
                    <a16:creationId xmlns:a16="http://schemas.microsoft.com/office/drawing/2014/main" id="{1D21380A-998F-4EA2-95F4-7DA65C00CCA1}"/>
                  </a:ext>
                </a:extLst>
              </p:cNvPr>
              <p:cNvSpPr>
                <a:spLocks/>
              </p:cNvSpPr>
              <p:nvPr/>
            </p:nvSpPr>
            <p:spPr bwMode="auto">
              <a:xfrm>
                <a:off x="12463463" y="5562601"/>
                <a:ext cx="144463" cy="180975"/>
              </a:xfrm>
              <a:custGeom>
                <a:avLst/>
                <a:gdLst>
                  <a:gd name="T0" fmla="*/ 13 w 46"/>
                  <a:gd name="T1" fmla="*/ 58 h 58"/>
                  <a:gd name="T2" fmla="*/ 1 w 46"/>
                  <a:gd name="T3" fmla="*/ 58 h 58"/>
                  <a:gd name="T4" fmla="*/ 1 w 46"/>
                  <a:gd name="T5" fmla="*/ 55 h 58"/>
                  <a:gd name="T6" fmla="*/ 1 w 46"/>
                  <a:gd name="T7" fmla="*/ 23 h 58"/>
                  <a:gd name="T8" fmla="*/ 3 w 46"/>
                  <a:gd name="T9" fmla="*/ 18 h 58"/>
                  <a:gd name="T10" fmla="*/ 19 w 46"/>
                  <a:gd name="T11" fmla="*/ 1 h 58"/>
                  <a:gd name="T12" fmla="*/ 22 w 46"/>
                  <a:gd name="T13" fmla="*/ 0 h 58"/>
                  <a:gd name="T14" fmla="*/ 46 w 46"/>
                  <a:gd name="T15" fmla="*/ 0 h 58"/>
                  <a:gd name="T16" fmla="*/ 46 w 46"/>
                  <a:gd name="T17" fmla="*/ 12 h 58"/>
                  <a:gd name="T18" fmla="*/ 30 w 46"/>
                  <a:gd name="T19" fmla="*/ 12 h 58"/>
                  <a:gd name="T20" fmla="*/ 24 w 46"/>
                  <a:gd name="T21" fmla="*/ 15 h 58"/>
                  <a:gd name="T22" fmla="*/ 14 w 46"/>
                  <a:gd name="T23" fmla="*/ 26 h 58"/>
                  <a:gd name="T24" fmla="*/ 13 w 46"/>
                  <a:gd name="T25" fmla="*/ 40 h 58"/>
                  <a:gd name="T26" fmla="*/ 13 w 46"/>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8">
                    <a:moveTo>
                      <a:pt x="13" y="58"/>
                    </a:moveTo>
                    <a:cubicBezTo>
                      <a:pt x="9" y="58"/>
                      <a:pt x="5" y="58"/>
                      <a:pt x="1" y="58"/>
                    </a:cubicBezTo>
                    <a:cubicBezTo>
                      <a:pt x="1" y="57"/>
                      <a:pt x="1" y="56"/>
                      <a:pt x="1" y="55"/>
                    </a:cubicBezTo>
                    <a:cubicBezTo>
                      <a:pt x="1" y="44"/>
                      <a:pt x="0" y="34"/>
                      <a:pt x="1" y="23"/>
                    </a:cubicBezTo>
                    <a:cubicBezTo>
                      <a:pt x="1" y="21"/>
                      <a:pt x="2" y="19"/>
                      <a:pt x="3" y="18"/>
                    </a:cubicBezTo>
                    <a:cubicBezTo>
                      <a:pt x="8" y="12"/>
                      <a:pt x="14" y="7"/>
                      <a:pt x="19" y="1"/>
                    </a:cubicBezTo>
                    <a:cubicBezTo>
                      <a:pt x="20" y="1"/>
                      <a:pt x="21" y="0"/>
                      <a:pt x="22" y="0"/>
                    </a:cubicBezTo>
                    <a:cubicBezTo>
                      <a:pt x="30" y="0"/>
                      <a:pt x="38" y="0"/>
                      <a:pt x="46" y="0"/>
                    </a:cubicBezTo>
                    <a:cubicBezTo>
                      <a:pt x="46" y="4"/>
                      <a:pt x="46" y="8"/>
                      <a:pt x="46" y="12"/>
                    </a:cubicBezTo>
                    <a:cubicBezTo>
                      <a:pt x="41" y="12"/>
                      <a:pt x="36" y="12"/>
                      <a:pt x="30" y="12"/>
                    </a:cubicBezTo>
                    <a:cubicBezTo>
                      <a:pt x="27" y="12"/>
                      <a:pt x="26" y="13"/>
                      <a:pt x="24" y="15"/>
                    </a:cubicBezTo>
                    <a:cubicBezTo>
                      <a:pt x="20" y="18"/>
                      <a:pt x="16" y="21"/>
                      <a:pt x="14" y="26"/>
                    </a:cubicBezTo>
                    <a:cubicBezTo>
                      <a:pt x="12" y="30"/>
                      <a:pt x="13" y="35"/>
                      <a:pt x="13" y="40"/>
                    </a:cubicBezTo>
                    <a:cubicBezTo>
                      <a:pt x="13" y="46"/>
                      <a:pt x="13" y="52"/>
                      <a:pt x="13" y="58"/>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39" name="Freeform 49">
                <a:extLst>
                  <a:ext uri="{FF2B5EF4-FFF2-40B4-BE49-F238E27FC236}">
                    <a16:creationId xmlns:a16="http://schemas.microsoft.com/office/drawing/2014/main" id="{01D04774-B54B-4726-9AA7-55FC2093FF0B}"/>
                  </a:ext>
                </a:extLst>
              </p:cNvPr>
              <p:cNvSpPr>
                <a:spLocks/>
              </p:cNvSpPr>
              <p:nvPr/>
            </p:nvSpPr>
            <p:spPr bwMode="auto">
              <a:xfrm>
                <a:off x="12466638" y="6232526"/>
                <a:ext cx="141288" cy="184150"/>
              </a:xfrm>
              <a:custGeom>
                <a:avLst/>
                <a:gdLst>
                  <a:gd name="T0" fmla="*/ 0 w 45"/>
                  <a:gd name="T1" fmla="*/ 0 h 59"/>
                  <a:gd name="T2" fmla="*/ 12 w 45"/>
                  <a:gd name="T3" fmla="*/ 0 h 59"/>
                  <a:gd name="T4" fmla="*/ 12 w 45"/>
                  <a:gd name="T5" fmla="*/ 10 h 59"/>
                  <a:gd name="T6" fmla="*/ 12 w 45"/>
                  <a:gd name="T7" fmla="*/ 18 h 59"/>
                  <a:gd name="T8" fmla="*/ 13 w 45"/>
                  <a:gd name="T9" fmla="*/ 33 h 59"/>
                  <a:gd name="T10" fmla="*/ 24 w 45"/>
                  <a:gd name="T11" fmla="*/ 45 h 59"/>
                  <a:gd name="T12" fmla="*/ 28 w 45"/>
                  <a:gd name="T13" fmla="*/ 46 h 59"/>
                  <a:gd name="T14" fmla="*/ 45 w 45"/>
                  <a:gd name="T15" fmla="*/ 46 h 59"/>
                  <a:gd name="T16" fmla="*/ 45 w 45"/>
                  <a:gd name="T17" fmla="*/ 59 h 59"/>
                  <a:gd name="T18" fmla="*/ 21 w 45"/>
                  <a:gd name="T19" fmla="*/ 59 h 59"/>
                  <a:gd name="T20" fmla="*/ 19 w 45"/>
                  <a:gd name="T21" fmla="*/ 58 h 59"/>
                  <a:gd name="T22" fmla="*/ 1 w 45"/>
                  <a:gd name="T23" fmla="*/ 40 h 59"/>
                  <a:gd name="T24" fmla="*/ 0 w 45"/>
                  <a:gd name="T25" fmla="*/ 37 h 59"/>
                  <a:gd name="T26" fmla="*/ 0 w 45"/>
                  <a:gd name="T27" fmla="*/ 2 h 59"/>
                  <a:gd name="T28" fmla="*/ 0 w 45"/>
                  <a:gd name="T2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59">
                    <a:moveTo>
                      <a:pt x="0" y="0"/>
                    </a:moveTo>
                    <a:cubicBezTo>
                      <a:pt x="4" y="0"/>
                      <a:pt x="8" y="0"/>
                      <a:pt x="12" y="0"/>
                    </a:cubicBezTo>
                    <a:cubicBezTo>
                      <a:pt x="12" y="4"/>
                      <a:pt x="12" y="7"/>
                      <a:pt x="12" y="10"/>
                    </a:cubicBezTo>
                    <a:cubicBezTo>
                      <a:pt x="12" y="12"/>
                      <a:pt x="12" y="15"/>
                      <a:pt x="12" y="18"/>
                    </a:cubicBezTo>
                    <a:cubicBezTo>
                      <a:pt x="12" y="23"/>
                      <a:pt x="11" y="29"/>
                      <a:pt x="13" y="33"/>
                    </a:cubicBezTo>
                    <a:cubicBezTo>
                      <a:pt x="15" y="38"/>
                      <a:pt x="20" y="41"/>
                      <a:pt x="24" y="45"/>
                    </a:cubicBezTo>
                    <a:cubicBezTo>
                      <a:pt x="25" y="46"/>
                      <a:pt x="26" y="46"/>
                      <a:pt x="28" y="46"/>
                    </a:cubicBezTo>
                    <a:cubicBezTo>
                      <a:pt x="34" y="47"/>
                      <a:pt x="40" y="46"/>
                      <a:pt x="45" y="46"/>
                    </a:cubicBezTo>
                    <a:cubicBezTo>
                      <a:pt x="45" y="51"/>
                      <a:pt x="45" y="55"/>
                      <a:pt x="45" y="59"/>
                    </a:cubicBezTo>
                    <a:cubicBezTo>
                      <a:pt x="37" y="59"/>
                      <a:pt x="29" y="59"/>
                      <a:pt x="21" y="59"/>
                    </a:cubicBezTo>
                    <a:cubicBezTo>
                      <a:pt x="20" y="59"/>
                      <a:pt x="19" y="58"/>
                      <a:pt x="19" y="58"/>
                    </a:cubicBezTo>
                    <a:cubicBezTo>
                      <a:pt x="13" y="52"/>
                      <a:pt x="7" y="46"/>
                      <a:pt x="1" y="40"/>
                    </a:cubicBezTo>
                    <a:cubicBezTo>
                      <a:pt x="0" y="39"/>
                      <a:pt x="0" y="38"/>
                      <a:pt x="0" y="37"/>
                    </a:cubicBezTo>
                    <a:cubicBezTo>
                      <a:pt x="0" y="25"/>
                      <a:pt x="0" y="14"/>
                      <a:pt x="0" y="2"/>
                    </a:cubicBezTo>
                    <a:cubicBezTo>
                      <a:pt x="0" y="1"/>
                      <a:pt x="0" y="1"/>
                      <a:pt x="0" y="0"/>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40" name="Freeform 50">
                <a:extLst>
                  <a:ext uri="{FF2B5EF4-FFF2-40B4-BE49-F238E27FC236}">
                    <a16:creationId xmlns:a16="http://schemas.microsoft.com/office/drawing/2014/main" id="{C3DDB61E-24E8-4635-AB68-DDBE66890AE1}"/>
                  </a:ext>
                </a:extLst>
              </p:cNvPr>
              <p:cNvSpPr>
                <a:spLocks/>
              </p:cNvSpPr>
              <p:nvPr/>
            </p:nvSpPr>
            <p:spPr bwMode="auto">
              <a:xfrm>
                <a:off x="12344400" y="5784851"/>
                <a:ext cx="166688" cy="112713"/>
              </a:xfrm>
              <a:custGeom>
                <a:avLst/>
                <a:gdLst>
                  <a:gd name="T0" fmla="*/ 11 w 53"/>
                  <a:gd name="T1" fmla="*/ 36 h 36"/>
                  <a:gd name="T2" fmla="*/ 0 w 53"/>
                  <a:gd name="T3" fmla="*/ 26 h 36"/>
                  <a:gd name="T4" fmla="*/ 4 w 53"/>
                  <a:gd name="T5" fmla="*/ 24 h 36"/>
                  <a:gd name="T6" fmla="*/ 26 w 53"/>
                  <a:gd name="T7" fmla="*/ 2 h 36"/>
                  <a:gd name="T8" fmla="*/ 31 w 53"/>
                  <a:gd name="T9" fmla="*/ 0 h 36"/>
                  <a:gd name="T10" fmla="*/ 53 w 53"/>
                  <a:gd name="T11" fmla="*/ 0 h 36"/>
                  <a:gd name="T12" fmla="*/ 53 w 53"/>
                  <a:gd name="T13" fmla="*/ 13 h 36"/>
                  <a:gd name="T14" fmla="*/ 37 w 53"/>
                  <a:gd name="T15" fmla="*/ 13 h 36"/>
                  <a:gd name="T16" fmla="*/ 31 w 53"/>
                  <a:gd name="T17" fmla="*/ 15 h 36"/>
                  <a:gd name="T18" fmla="*/ 11 w 53"/>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36">
                    <a:moveTo>
                      <a:pt x="11" y="36"/>
                    </a:moveTo>
                    <a:cubicBezTo>
                      <a:pt x="7" y="33"/>
                      <a:pt x="4" y="30"/>
                      <a:pt x="0" y="26"/>
                    </a:cubicBezTo>
                    <a:cubicBezTo>
                      <a:pt x="2" y="26"/>
                      <a:pt x="3" y="25"/>
                      <a:pt x="4" y="24"/>
                    </a:cubicBezTo>
                    <a:cubicBezTo>
                      <a:pt x="12" y="17"/>
                      <a:pt x="19" y="9"/>
                      <a:pt x="26" y="2"/>
                    </a:cubicBezTo>
                    <a:cubicBezTo>
                      <a:pt x="27" y="1"/>
                      <a:pt x="29" y="0"/>
                      <a:pt x="31" y="0"/>
                    </a:cubicBezTo>
                    <a:cubicBezTo>
                      <a:pt x="38" y="0"/>
                      <a:pt x="46" y="0"/>
                      <a:pt x="53" y="0"/>
                    </a:cubicBezTo>
                    <a:cubicBezTo>
                      <a:pt x="53" y="4"/>
                      <a:pt x="53" y="8"/>
                      <a:pt x="53" y="13"/>
                    </a:cubicBezTo>
                    <a:cubicBezTo>
                      <a:pt x="48" y="13"/>
                      <a:pt x="42" y="13"/>
                      <a:pt x="37" y="13"/>
                    </a:cubicBezTo>
                    <a:cubicBezTo>
                      <a:pt x="34" y="13"/>
                      <a:pt x="33" y="13"/>
                      <a:pt x="31" y="15"/>
                    </a:cubicBezTo>
                    <a:cubicBezTo>
                      <a:pt x="24" y="22"/>
                      <a:pt x="17" y="29"/>
                      <a:pt x="11" y="36"/>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sp>
            <p:nvSpPr>
              <p:cNvPr id="41" name="Freeform 51">
                <a:extLst>
                  <a:ext uri="{FF2B5EF4-FFF2-40B4-BE49-F238E27FC236}">
                    <a16:creationId xmlns:a16="http://schemas.microsoft.com/office/drawing/2014/main" id="{919A053D-CA81-42E9-A330-6428D6DE4D15}"/>
                  </a:ext>
                </a:extLst>
              </p:cNvPr>
              <p:cNvSpPr>
                <a:spLocks/>
              </p:cNvSpPr>
              <p:nvPr/>
            </p:nvSpPr>
            <p:spPr bwMode="auto">
              <a:xfrm>
                <a:off x="12347575" y="6081713"/>
                <a:ext cx="163513" cy="112713"/>
              </a:xfrm>
              <a:custGeom>
                <a:avLst/>
                <a:gdLst>
                  <a:gd name="T0" fmla="*/ 0 w 52"/>
                  <a:gd name="T1" fmla="*/ 8 h 36"/>
                  <a:gd name="T2" fmla="*/ 10 w 52"/>
                  <a:gd name="T3" fmla="*/ 0 h 36"/>
                  <a:gd name="T4" fmla="*/ 30 w 52"/>
                  <a:gd name="T5" fmla="*/ 21 h 36"/>
                  <a:gd name="T6" fmla="*/ 36 w 52"/>
                  <a:gd name="T7" fmla="*/ 23 h 36"/>
                  <a:gd name="T8" fmla="*/ 52 w 52"/>
                  <a:gd name="T9" fmla="*/ 23 h 36"/>
                  <a:gd name="T10" fmla="*/ 52 w 52"/>
                  <a:gd name="T11" fmla="*/ 35 h 36"/>
                  <a:gd name="T12" fmla="*/ 36 w 52"/>
                  <a:gd name="T13" fmla="*/ 36 h 36"/>
                  <a:gd name="T14" fmla="*/ 21 w 52"/>
                  <a:gd name="T15" fmla="*/ 29 h 36"/>
                  <a:gd name="T16" fmla="*/ 2 w 52"/>
                  <a:gd name="T17" fmla="*/ 11 h 36"/>
                  <a:gd name="T18" fmla="*/ 0 w 52"/>
                  <a:gd name="T1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6">
                    <a:moveTo>
                      <a:pt x="0" y="8"/>
                    </a:moveTo>
                    <a:cubicBezTo>
                      <a:pt x="3" y="6"/>
                      <a:pt x="6" y="3"/>
                      <a:pt x="10" y="0"/>
                    </a:cubicBezTo>
                    <a:cubicBezTo>
                      <a:pt x="16" y="7"/>
                      <a:pt x="23" y="14"/>
                      <a:pt x="30" y="21"/>
                    </a:cubicBezTo>
                    <a:cubicBezTo>
                      <a:pt x="32" y="22"/>
                      <a:pt x="33" y="23"/>
                      <a:pt x="36" y="23"/>
                    </a:cubicBezTo>
                    <a:cubicBezTo>
                      <a:pt x="41" y="23"/>
                      <a:pt x="47" y="23"/>
                      <a:pt x="52" y="23"/>
                    </a:cubicBezTo>
                    <a:cubicBezTo>
                      <a:pt x="52" y="27"/>
                      <a:pt x="52" y="31"/>
                      <a:pt x="52" y="35"/>
                    </a:cubicBezTo>
                    <a:cubicBezTo>
                      <a:pt x="47" y="35"/>
                      <a:pt x="41" y="35"/>
                      <a:pt x="36" y="36"/>
                    </a:cubicBezTo>
                    <a:cubicBezTo>
                      <a:pt x="30" y="36"/>
                      <a:pt x="25" y="34"/>
                      <a:pt x="21" y="29"/>
                    </a:cubicBezTo>
                    <a:cubicBezTo>
                      <a:pt x="15" y="23"/>
                      <a:pt x="9" y="17"/>
                      <a:pt x="2" y="11"/>
                    </a:cubicBezTo>
                    <a:cubicBezTo>
                      <a:pt x="2" y="10"/>
                      <a:pt x="1" y="9"/>
                      <a:pt x="0" y="8"/>
                    </a:cubicBezTo>
                    <a:close/>
                  </a:path>
                </a:pathLst>
              </a:custGeom>
              <a:solidFill>
                <a:srgbClr val="ECE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5449" tIns="27725" rIns="55449" bIns="27725" numCol="1" anchor="t" anchorCtr="0" compatLnSpc="1">
                <a:prstTxWarp prst="textNoShape">
                  <a:avLst/>
                </a:prstTxWarp>
              </a:bodyPr>
              <a:lstStyle/>
              <a:p>
                <a:endParaRPr lang="en-US" sz="1092"/>
              </a:p>
            </p:txBody>
          </p:sp>
        </p:grpSp>
      </p:grpSp>
    </p:spTree>
    <p:extLst>
      <p:ext uri="{BB962C8B-B14F-4D97-AF65-F5344CB8AC3E}">
        <p14:creationId xmlns:p14="http://schemas.microsoft.com/office/powerpoint/2010/main" val="4271103727"/>
      </p:ext>
    </p:extLst>
  </p:cSld>
  <p:clrMapOvr>
    <a:masterClrMapping/>
  </p:clrMapOvr>
  <p:transition/>
</p:sld>
</file>

<file path=ppt/theme/theme1.xml><?xml version="1.0" encoding="utf-8"?>
<a:theme xmlns:a="http://schemas.openxmlformats.org/drawingml/2006/main" name="1_HCL Template">
  <a:themeElements>
    <a:clrScheme name="HCL_RBtC">
      <a:dk1>
        <a:srgbClr val="000000"/>
      </a:dk1>
      <a:lt1>
        <a:srgbClr val="FFFFFF"/>
      </a:lt1>
      <a:dk2>
        <a:srgbClr val="F58220"/>
      </a:dk2>
      <a:lt2>
        <a:srgbClr val="0066B3"/>
      </a:lt2>
      <a:accent1>
        <a:srgbClr val="EB1946"/>
      </a:accent1>
      <a:accent2>
        <a:srgbClr val="5A2D91"/>
      </a:accent2>
      <a:accent3>
        <a:srgbClr val="00AFBE"/>
      </a:accent3>
      <a:accent4>
        <a:srgbClr val="5EC1EF"/>
      </a:accent4>
      <a:accent5>
        <a:srgbClr val="BED732"/>
      </a:accent5>
      <a:accent6>
        <a:srgbClr val="FAB914"/>
      </a:accent6>
      <a:hlink>
        <a:srgbClr val="0066FF"/>
      </a:hlink>
      <a:folHlink>
        <a:srgbClr val="FAB9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4354</TotalTime>
  <Words>3132</Words>
  <Application>Microsoft Office PowerPoint</Application>
  <PresentationFormat>Widescreen</PresentationFormat>
  <Paragraphs>506</Paragraphs>
  <Slides>19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 Light (Headings)</vt:lpstr>
      <vt:lpstr>Novecento Book</vt:lpstr>
      <vt:lpstr>Arial</vt:lpstr>
      <vt:lpstr>Arial Black</vt:lpstr>
      <vt:lpstr>Arial Narrow</vt:lpstr>
      <vt:lpstr>Bookman Old Style</vt:lpstr>
      <vt:lpstr>Calibri</vt:lpstr>
      <vt:lpstr>Tahoma</vt:lpstr>
      <vt:lpstr>Wingdings</vt:lpstr>
      <vt:lpstr>Wingdings 2</vt:lpstr>
      <vt:lpstr>1_HCL Template</vt:lpstr>
      <vt:lpstr>PowerPoint Presentation</vt:lpstr>
      <vt:lpstr>Agenda</vt:lpstr>
      <vt:lpstr>HCL’s Understanding of Requirements</vt:lpstr>
      <vt:lpstr>Project Scope</vt:lpstr>
      <vt:lpstr>How we engage</vt:lpstr>
      <vt:lpstr>Energize Phase Week 1</vt:lpstr>
      <vt:lpstr>Extract Phase Week 2 – Week 3</vt:lpstr>
      <vt:lpstr>Analyze Phase Week 4 – Week 6</vt:lpstr>
      <vt:lpstr>Craft Phase Week 7 – Week 8</vt:lpstr>
      <vt:lpstr>Ongoing Sprint Based Code Review</vt:lpstr>
      <vt:lpstr>Automated Code and Design Reviews</vt:lpstr>
      <vt:lpstr>Health Parameter Based View</vt:lpstr>
      <vt:lpstr>Project Timelines and Team Structure One Time Activities</vt:lpstr>
      <vt:lpstr>Assumptions</vt:lpstr>
      <vt:lpstr>PowerPoint Presentation</vt:lpstr>
      <vt:lpstr>Tier 2 Telco Service Provider: Transition effectiveness &amp; Productivity gain</vt:lpstr>
      <vt:lpstr>Large Service provider to Banks: Application Transition and consolidation</vt:lpstr>
      <vt:lpstr>Deep structural analysis of software quality</vt:lpstr>
      <vt:lpstr>Technology Coverage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Sanjeet Joshi</dc:creator>
  <cp:lastModifiedBy>Vishwas Sankruti</cp:lastModifiedBy>
  <cp:revision>211</cp:revision>
  <dcterms:created xsi:type="dcterms:W3CDTF">2020-05-04T20:09:40Z</dcterms:created>
  <dcterms:modified xsi:type="dcterms:W3CDTF">2020-05-21T16:28:04Z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58a41608-d8f4-440f-9a4b-5b3640b0bc1e</vt:lpwstr>
  </property>
  <property fmtid="{D5CDD505-2E9C-101B-9397-08002B2CF9AE}" pid="3" name="HCLClassification">
    <vt:lpwstr>HCL_Cla5s_Publ1c</vt:lpwstr>
  </property>
  <property fmtid="{D5CDD505-2E9C-101B-9397-08002B2CF9AE}" pid="4" name="HCL_Cla5s_D6">
    <vt:lpwstr>False</vt:lpwstr>
  </property>
</Properties>
</file>